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vsdx" ContentType="application/vnd.ms-visio.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3"/>
  </p:notesMasterIdLst>
  <p:sldIdLst>
    <p:sldId id="293" r:id="rId2"/>
    <p:sldId id="257" r:id="rId3"/>
    <p:sldId id="258" r:id="rId4"/>
    <p:sldId id="362" r:id="rId5"/>
    <p:sldId id="360" r:id="rId6"/>
    <p:sldId id="377" r:id="rId7"/>
    <p:sldId id="295" r:id="rId8"/>
    <p:sldId id="364" r:id="rId9"/>
    <p:sldId id="349" r:id="rId10"/>
    <p:sldId id="370" r:id="rId11"/>
    <p:sldId id="365" r:id="rId12"/>
    <p:sldId id="374" r:id="rId13"/>
    <p:sldId id="420" r:id="rId14"/>
    <p:sldId id="422" r:id="rId15"/>
    <p:sldId id="378" r:id="rId16"/>
    <p:sldId id="423" r:id="rId17"/>
    <p:sldId id="393" r:id="rId18"/>
    <p:sldId id="397" r:id="rId19"/>
    <p:sldId id="396" r:id="rId20"/>
    <p:sldId id="398" r:id="rId21"/>
    <p:sldId id="399" r:id="rId22"/>
    <p:sldId id="400" r:id="rId23"/>
    <p:sldId id="401" r:id="rId24"/>
    <p:sldId id="402" r:id="rId25"/>
    <p:sldId id="424" r:id="rId26"/>
    <p:sldId id="403" r:id="rId27"/>
    <p:sldId id="404" r:id="rId28"/>
    <p:sldId id="406" r:id="rId29"/>
    <p:sldId id="408" r:id="rId30"/>
    <p:sldId id="409" r:id="rId31"/>
    <p:sldId id="425" r:id="rId32"/>
    <p:sldId id="411" r:id="rId33"/>
    <p:sldId id="426" r:id="rId34"/>
    <p:sldId id="428" r:id="rId35"/>
    <p:sldId id="429" r:id="rId36"/>
    <p:sldId id="414" r:id="rId37"/>
    <p:sldId id="427" r:id="rId38"/>
    <p:sldId id="416" r:id="rId39"/>
    <p:sldId id="421" r:id="rId40"/>
    <p:sldId id="431" r:id="rId41"/>
    <p:sldId id="432" r:id="rId42"/>
    <p:sldId id="430" r:id="rId43"/>
    <p:sldId id="433" r:id="rId44"/>
    <p:sldId id="418" r:id="rId45"/>
    <p:sldId id="367" r:id="rId46"/>
    <p:sldId id="434" r:id="rId47"/>
    <p:sldId id="435" r:id="rId48"/>
    <p:sldId id="375" r:id="rId49"/>
    <p:sldId id="436" r:id="rId50"/>
    <p:sldId id="437" r:id="rId51"/>
    <p:sldId id="291" r:id="rId5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60000"/>
    <a:srgbClr val="1C50A2"/>
    <a:srgbClr val="FFFFFF"/>
    <a:srgbClr val="0070C0"/>
    <a:srgbClr val="DEEBF7"/>
    <a:srgbClr val="296AA3"/>
    <a:srgbClr val="7F7F7F"/>
    <a:srgbClr val="2E75B6"/>
    <a:srgbClr val="EA700D"/>
    <a:srgbClr val="F9C4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浅色样式 3 - 强调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681" autoAdjust="0"/>
    <p:restoredTop sz="69322" autoAdjust="0"/>
  </p:normalViewPr>
  <p:slideViewPr>
    <p:cSldViewPr snapToGrid="0">
      <p:cViewPr varScale="1">
        <p:scale>
          <a:sx n="78" d="100"/>
          <a:sy n="78" d="100"/>
        </p:scale>
        <p:origin x="1536" y="72"/>
      </p:cViewPr>
      <p:guideLst>
        <p:guide orient="horz" pos="2160"/>
        <p:guide pos="3840"/>
      </p:guideLst>
    </p:cSldViewPr>
  </p:slideViewPr>
  <p:notesTextViewPr>
    <p:cViewPr>
      <p:scale>
        <a:sx n="100" d="100"/>
        <a:sy n="100" d="100"/>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AA358EF-4126-478E-AA6D-BC2C21ACA3ED}" type="datetimeFigureOut">
              <a:rPr lang="zh-CN" altLang="en-US" smtClean="0"/>
              <a:t>2024/5/16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B71C70-3A21-45CD-8E56-9B33862CED50}" type="slidenum">
              <a:rPr lang="zh-CN" altLang="en-US" smtClean="0"/>
              <a:t>‹#›</a:t>
            </a:fld>
            <a:endParaRPr lang="zh-CN" altLang="en-US"/>
          </a:p>
        </p:txBody>
      </p:sp>
    </p:spTree>
    <p:extLst>
      <p:ext uri="{BB962C8B-B14F-4D97-AF65-F5344CB8AC3E}">
        <p14:creationId xmlns:p14="http://schemas.microsoft.com/office/powerpoint/2010/main" val="3281679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尊敬的各位老师大家早上好，我是来自</a:t>
            </a:r>
            <a:r>
              <a:rPr lang="en-US" altLang="zh-CN" dirty="0"/>
              <a:t>CAD</a:t>
            </a:r>
            <a:r>
              <a:rPr lang="zh-CN" altLang="en-US" dirty="0"/>
              <a:t>中心的刘笑炎，我的导师是陈立平老师，下面我将进行此次论文汇报。</a:t>
            </a:r>
            <a:endParaRPr lang="en-US" altLang="zh-CN" dirty="0"/>
          </a:p>
          <a:p>
            <a:r>
              <a:rPr lang="zh-CN" altLang="en-US" dirty="0"/>
              <a:t>我的选题是</a:t>
            </a:r>
            <a:r>
              <a:rPr lang="zh-CN" altLang="en-US" b="1" dirty="0"/>
              <a:t>基于深度迁移学习的飞行器方向舵变工况故障诊断研究。</a:t>
            </a:r>
            <a:endParaRPr lang="zh-CN" altLang="en-US" dirty="0"/>
          </a:p>
        </p:txBody>
      </p:sp>
      <p:sp>
        <p:nvSpPr>
          <p:cNvPr id="4" name="灯片编号占位符 3"/>
          <p:cNvSpPr>
            <a:spLocks noGrp="1"/>
          </p:cNvSpPr>
          <p:nvPr>
            <p:ph type="sldNum" sz="quarter" idx="5"/>
          </p:nvPr>
        </p:nvSpPr>
        <p:spPr/>
        <p:txBody>
          <a:bodyPr/>
          <a:lstStyle/>
          <a:p>
            <a:fld id="{4F629092-F159-4F9F-ADAA-D226A1E6B708}" type="slidenum">
              <a:rPr lang="zh-CN" altLang="en-US" smtClean="0"/>
              <a:t>1</a:t>
            </a:fld>
            <a:endParaRPr lang="zh-CN" altLang="en-US"/>
          </a:p>
        </p:txBody>
      </p:sp>
    </p:spTree>
    <p:extLst>
      <p:ext uri="{BB962C8B-B14F-4D97-AF65-F5344CB8AC3E}">
        <p14:creationId xmlns:p14="http://schemas.microsoft.com/office/powerpoint/2010/main" val="11686932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通过分析</a:t>
            </a:r>
            <a:r>
              <a:rPr lang="zh-CN" altLang="zh-CN" sz="1800" b="1" dirty="0">
                <a:effectLst/>
                <a:latin typeface="等线" panose="02010600030101010101" pitchFamily="2" charset="-122"/>
                <a:ea typeface="宋体" panose="02010600030101010101" pitchFamily="2" charset="-122"/>
                <a:cs typeface="Times New Roman" panose="02020603050405020304" pitchFamily="18" charset="0"/>
              </a:rPr>
              <a:t>智能诊断方法</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研究现状，</a:t>
            </a:r>
            <a:r>
              <a:rPr lang="zh-CN" altLang="zh-CN" sz="1800" b="1" dirty="0">
                <a:effectLst/>
                <a:latin typeface="等线" panose="02010600030101010101" pitchFamily="2" charset="-122"/>
                <a:ea typeface="宋体" panose="02010600030101010101" pitchFamily="2" charset="-122"/>
                <a:cs typeface="Times New Roman" panose="02020603050405020304" pitchFamily="18" charset="0"/>
              </a:rPr>
              <a:t>卷积神经网络</a:t>
            </a:r>
            <a:r>
              <a:rPr lang="en-US" altLang="zh-CN" sz="1800" b="1" dirty="0">
                <a:effectLst/>
                <a:latin typeface="等线" panose="02010600030101010101" pitchFamily="2" charset="-122"/>
                <a:ea typeface="宋体" panose="02010600030101010101" pitchFamily="2" charset="-122"/>
                <a:cs typeface="Times New Roman" panose="02020603050405020304" pitchFamily="18" charset="0"/>
              </a:rPr>
              <a:t>CNN</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具有依靠卷积核自动化提取深层特征的优势，故本文选用</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CNN</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对方向舵进行智能故障诊断。</a:t>
            </a:r>
            <a:endParaRPr lang="en-US" altLang="zh-CN" sz="1800" dirty="0">
              <a:effectLst/>
              <a:latin typeface="等线" panose="02010600030101010101" pitchFamily="2" charset="-122"/>
              <a:ea typeface="宋体" panose="02010600030101010101" pitchFamily="2" charset="-122"/>
              <a:cs typeface="Times New Roman" panose="02020603050405020304" pitchFamily="18" charset="0"/>
            </a:endParaRPr>
          </a:p>
          <a:p>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同时，本文引入</a:t>
            </a:r>
            <a:r>
              <a:rPr lang="zh-CN" altLang="zh-CN" sz="1800" b="1" dirty="0">
                <a:effectLst/>
                <a:latin typeface="等线" panose="02010600030101010101" pitchFamily="2" charset="-122"/>
                <a:ea typeface="宋体" panose="02010600030101010101" pitchFamily="2" charset="-122"/>
                <a:cs typeface="Times New Roman" panose="02020603050405020304" pitchFamily="18" charset="0"/>
              </a:rPr>
              <a:t>基于网络的深度迁移学习方法</a:t>
            </a:r>
            <a:r>
              <a:rPr lang="en-US" altLang="zh-CN" sz="1800" b="1" dirty="0">
                <a:effectLst/>
                <a:latin typeface="等线" panose="02010600030101010101" pitchFamily="2" charset="-122"/>
                <a:ea typeface="宋体" panose="02010600030101010101" pitchFamily="2" charset="-122"/>
                <a:cs typeface="Times New Roman" panose="02020603050405020304" pitchFamily="18" charset="0"/>
              </a:rPr>
              <a:t>NDTL</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，直接调整预训练</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CNN</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，使其适应变工况场景</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，不仅简单方便，而且迁移效果更好。</a:t>
            </a:r>
            <a:endParaRPr lang="en-US" altLang="zh-CN" b="1" dirty="0"/>
          </a:p>
        </p:txBody>
      </p:sp>
    </p:spTree>
    <p:extLst>
      <p:ext uri="{BB962C8B-B14F-4D97-AF65-F5344CB8AC3E}">
        <p14:creationId xmlns:p14="http://schemas.microsoft.com/office/powerpoint/2010/main" val="2595747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接下来，介绍一下研究内容及技术路线。</a:t>
            </a:r>
          </a:p>
        </p:txBody>
      </p:sp>
      <p:sp>
        <p:nvSpPr>
          <p:cNvPr id="4" name="灯片编号占位符 3"/>
          <p:cNvSpPr>
            <a:spLocks noGrp="1"/>
          </p:cNvSpPr>
          <p:nvPr>
            <p:ph type="sldNum" sz="quarter" idx="5"/>
          </p:nvPr>
        </p:nvSpPr>
        <p:spPr/>
        <p:txBody>
          <a:bodyPr/>
          <a:lstStyle/>
          <a:p>
            <a:fld id="{25B71C70-3A21-45CD-8E56-9B33862CED50}" type="slidenum">
              <a:rPr lang="zh-CN" altLang="en-US" smtClean="0"/>
              <a:t>11</a:t>
            </a:fld>
            <a:endParaRPr lang="zh-CN" altLang="en-US"/>
          </a:p>
        </p:txBody>
      </p:sp>
    </p:spTree>
    <p:extLst>
      <p:ext uri="{BB962C8B-B14F-4D97-AF65-F5344CB8AC3E}">
        <p14:creationId xmlns:p14="http://schemas.microsoft.com/office/powerpoint/2010/main" val="15745774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以下是我的研究内容，主要包括四部分：</a:t>
            </a:r>
            <a:endParaRPr lang="en-US" altLang="zh-CN" dirty="0"/>
          </a:p>
          <a:p>
            <a:r>
              <a:rPr lang="en-US" altLang="zh-CN" dirty="0"/>
              <a:t>1</a:t>
            </a:r>
            <a:r>
              <a:rPr lang="zh-CN" altLang="en-US" dirty="0"/>
              <a:t>）方向舵故障建模仿真以提供数据支撑</a:t>
            </a:r>
            <a:endParaRPr lang="en-US" altLang="zh-CN" dirty="0"/>
          </a:p>
          <a:p>
            <a:r>
              <a:rPr lang="en-US" altLang="zh-CN" dirty="0"/>
              <a:t>2</a:t>
            </a:r>
            <a:r>
              <a:rPr lang="zh-CN" altLang="en-US" dirty="0"/>
              <a:t>）搭建基于深度学习的故障诊断模型提供模型基础</a:t>
            </a:r>
            <a:endParaRPr lang="en-US" altLang="zh-CN" dirty="0"/>
          </a:p>
          <a:p>
            <a:r>
              <a:rPr lang="en-US" altLang="zh-CN" dirty="0"/>
              <a:t>3</a:t>
            </a:r>
            <a:r>
              <a:rPr lang="zh-CN" altLang="en-US" dirty="0"/>
              <a:t>）对不同工况下的数据进行可迁移性分析，此步主要为迁移学习提供理论依据</a:t>
            </a:r>
            <a:endParaRPr lang="en-US" altLang="zh-CN" dirty="0"/>
          </a:p>
          <a:p>
            <a:r>
              <a:rPr lang="en-US" altLang="zh-CN" dirty="0"/>
              <a:t>4</a:t>
            </a:r>
            <a:r>
              <a:rPr lang="zh-CN" altLang="en-US" dirty="0"/>
              <a:t>）搭建基于深度迁移学习的故障诊断模型，以解决变工况诊断问题。</a:t>
            </a:r>
            <a:endParaRPr lang="en-US" altLang="zh-CN" dirty="0"/>
          </a:p>
        </p:txBody>
      </p:sp>
    </p:spTree>
    <p:extLst>
      <p:ext uri="{BB962C8B-B14F-4D97-AF65-F5344CB8AC3E}">
        <p14:creationId xmlns:p14="http://schemas.microsoft.com/office/powerpoint/2010/main" val="24349794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以下是我的技术路线，流程如下：</a:t>
            </a:r>
            <a:endParaRPr lang="en-US" altLang="zh-CN" dirty="0"/>
          </a:p>
          <a:p>
            <a:r>
              <a:rPr lang="en-US" altLang="zh-CN" dirty="0"/>
              <a:t>1</a:t>
            </a:r>
            <a:r>
              <a:rPr lang="zh-CN" altLang="en-US" dirty="0"/>
              <a:t>）基于</a:t>
            </a:r>
            <a:r>
              <a:rPr lang="en-US" altLang="zh-CN" dirty="0"/>
              <a:t>Modelica</a:t>
            </a:r>
            <a:r>
              <a:rPr lang="zh-CN" altLang="en-US" dirty="0"/>
              <a:t>语言，采用故障树分析和行为建模法，对方向舵进行</a:t>
            </a:r>
            <a:r>
              <a:rPr lang="zh-CN" altLang="en-US" b="1" dirty="0"/>
              <a:t>故障建模仿真。</a:t>
            </a:r>
            <a:endParaRPr lang="en-US" altLang="zh-CN" dirty="0"/>
          </a:p>
          <a:p>
            <a:r>
              <a:rPr lang="en-US" altLang="zh-CN" dirty="0"/>
              <a:t>2</a:t>
            </a:r>
            <a:r>
              <a:rPr lang="zh-CN" altLang="en-US" dirty="0"/>
              <a:t>）通过批量仿真获取定工况和变工况下充足、丰富的仿真数据，作为后续实验数据集。</a:t>
            </a:r>
            <a:endParaRPr lang="en-US" altLang="zh-CN" dirty="0"/>
          </a:p>
          <a:p>
            <a:r>
              <a:rPr lang="en-US" altLang="zh-CN" dirty="0"/>
              <a:t>3</a:t>
            </a:r>
            <a:r>
              <a:rPr lang="zh-CN" altLang="en-US" dirty="0"/>
              <a:t>）基于定工况数据获得</a:t>
            </a:r>
            <a:r>
              <a:rPr lang="zh-CN" altLang="en-US" b="1" dirty="0"/>
              <a:t>预训练</a:t>
            </a:r>
            <a:r>
              <a:rPr lang="en-US" altLang="zh-CN" b="1" dirty="0"/>
              <a:t>CNN</a:t>
            </a:r>
            <a:r>
              <a:rPr lang="zh-CN" altLang="en-US" dirty="0"/>
              <a:t>诊断模型，开展验证实验和变工况测试实验，为后续研究提供模型基础和对照结果；</a:t>
            </a:r>
            <a:endParaRPr lang="en-US" altLang="zh-CN" dirty="0"/>
          </a:p>
          <a:p>
            <a:r>
              <a:rPr lang="en-US" altLang="zh-CN" dirty="0"/>
              <a:t>4</a:t>
            </a:r>
            <a:r>
              <a:rPr lang="zh-CN" altLang="en-US" dirty="0"/>
              <a:t>）在进行迁移学习前，对不同工况下的数据进行</a:t>
            </a:r>
            <a:r>
              <a:rPr lang="zh-CN" altLang="en-US" b="1" dirty="0"/>
              <a:t>可迁移性分析</a:t>
            </a:r>
            <a:r>
              <a:rPr lang="zh-CN" altLang="en-US" dirty="0"/>
              <a:t>，提供理论铺垫。</a:t>
            </a:r>
            <a:endParaRPr lang="en-US" altLang="zh-CN" dirty="0"/>
          </a:p>
          <a:p>
            <a:r>
              <a:rPr lang="en-US" altLang="zh-CN" dirty="0"/>
              <a:t>5</a:t>
            </a:r>
            <a:r>
              <a:rPr lang="zh-CN" altLang="en-US" dirty="0"/>
              <a:t>）引入</a:t>
            </a:r>
            <a:r>
              <a:rPr lang="en-US" altLang="zh-CN" dirty="0"/>
              <a:t>NDTL</a:t>
            </a:r>
            <a:r>
              <a:rPr lang="zh-CN" altLang="en-US" dirty="0"/>
              <a:t>方法，采用少量变工况数据对预训练</a:t>
            </a:r>
            <a:r>
              <a:rPr lang="en-US" altLang="zh-CN" dirty="0"/>
              <a:t>CNN</a:t>
            </a:r>
            <a:r>
              <a:rPr lang="zh-CN" altLang="en-US" dirty="0"/>
              <a:t>进行微调，使其适应变工况场景，并进行实验验证和结果分析。</a:t>
            </a:r>
            <a:endParaRPr lang="en-US" altLang="zh-CN" dirty="0"/>
          </a:p>
        </p:txBody>
      </p:sp>
    </p:spTree>
    <p:extLst>
      <p:ext uri="{BB962C8B-B14F-4D97-AF65-F5344CB8AC3E}">
        <p14:creationId xmlns:p14="http://schemas.microsoft.com/office/powerpoint/2010/main" val="7788320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然后，介绍一下我的研究过程和成果。</a:t>
            </a:r>
          </a:p>
        </p:txBody>
      </p:sp>
      <p:sp>
        <p:nvSpPr>
          <p:cNvPr id="4" name="灯片编号占位符 3"/>
          <p:cNvSpPr>
            <a:spLocks noGrp="1"/>
          </p:cNvSpPr>
          <p:nvPr>
            <p:ph type="sldNum" sz="quarter" idx="5"/>
          </p:nvPr>
        </p:nvSpPr>
        <p:spPr/>
        <p:txBody>
          <a:bodyPr/>
          <a:lstStyle/>
          <a:p>
            <a:fld id="{25B71C70-3A21-45CD-8E56-9B33862CED50}" type="slidenum">
              <a:rPr lang="zh-CN" altLang="en-US" smtClean="0"/>
              <a:t>14</a:t>
            </a:fld>
            <a:endParaRPr lang="zh-CN" altLang="en-US"/>
          </a:p>
        </p:txBody>
      </p:sp>
    </p:spTree>
    <p:extLst>
      <p:ext uri="{BB962C8B-B14F-4D97-AF65-F5344CB8AC3E}">
        <p14:creationId xmlns:p14="http://schemas.microsoft.com/office/powerpoint/2010/main" val="2167513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第一部分：方向舵故障建模仿真</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根据</a:t>
            </a:r>
            <a:r>
              <a:rPr lang="zh-CN" altLang="en-US" sz="1800" kern="100" dirty="0">
                <a:effectLst/>
                <a:latin typeface="Times New Roman" panose="02020603050405020304" pitchFamily="18" charset="0"/>
                <a:ea typeface="宋体" panose="02010600030101010101" pitchFamily="2" charset="-122"/>
              </a:rPr>
              <a:t>研究</a:t>
            </a:r>
            <a:r>
              <a:rPr lang="zh-CN" altLang="zh-CN" sz="1800" kern="100" dirty="0">
                <a:effectLst/>
                <a:latin typeface="Times New Roman" panose="02020603050405020304" pitchFamily="18" charset="0"/>
                <a:ea typeface="宋体" panose="02010600030101010101" pitchFamily="2" charset="-122"/>
              </a:rPr>
              <a:t>需求，本文</a:t>
            </a:r>
            <a:r>
              <a:rPr lang="zh-CN" altLang="en-US" sz="1800" kern="100" dirty="0">
                <a:effectLst/>
                <a:latin typeface="Times New Roman" panose="02020603050405020304" pitchFamily="18" charset="0"/>
                <a:ea typeface="宋体" panose="02010600030101010101" pitchFamily="2" charset="-122"/>
              </a:rPr>
              <a:t>需</a:t>
            </a:r>
            <a:r>
              <a:rPr lang="zh-CN" altLang="zh-CN" sz="1800" kern="100" dirty="0">
                <a:effectLst/>
                <a:latin typeface="Times New Roman" panose="02020603050405020304" pitchFamily="18" charset="0"/>
                <a:ea typeface="宋体" panose="02010600030101010101" pitchFamily="2" charset="-122"/>
              </a:rPr>
              <a:t>搭建</a:t>
            </a:r>
            <a:r>
              <a:rPr lang="zh-CN" altLang="en-US" sz="1800" b="1" kern="100" dirty="0">
                <a:effectLst/>
                <a:latin typeface="Times New Roman" panose="02020603050405020304" pitchFamily="18" charset="0"/>
                <a:ea typeface="宋体" panose="02010600030101010101" pitchFamily="2" charset="-122"/>
              </a:rPr>
              <a:t>方向舵试验</a:t>
            </a:r>
            <a:r>
              <a:rPr lang="zh-CN" altLang="zh-CN" sz="1800" b="1" kern="100" dirty="0">
                <a:effectLst/>
                <a:latin typeface="Times New Roman" panose="02020603050405020304" pitchFamily="18" charset="0"/>
                <a:ea typeface="宋体" panose="02010600030101010101" pitchFamily="2" charset="-122"/>
              </a:rPr>
              <a:t>模型</a:t>
            </a:r>
            <a:r>
              <a:rPr lang="zh-CN" altLang="en-US" sz="1800" kern="100" dirty="0">
                <a:effectLst/>
                <a:latin typeface="Times New Roman" panose="02020603050405020304" pitchFamily="18" charset="0"/>
                <a:ea typeface="宋体" panose="02010600030101010101" pitchFamily="2" charset="-122"/>
              </a:rPr>
              <a:t>如右图所示</a:t>
            </a:r>
            <a:r>
              <a:rPr lang="zh-CN" altLang="zh-CN" sz="1800" kern="100" dirty="0">
                <a:effectLst/>
                <a:latin typeface="Times New Roman" panose="02020603050405020304" pitchFamily="18" charset="0"/>
                <a:ea typeface="宋体" panose="02010600030101010101" pitchFamily="2" charset="-122"/>
              </a:rPr>
              <a:t>，</a:t>
            </a:r>
            <a:r>
              <a:rPr lang="zh-CN" altLang="zh-CN" sz="1800" kern="100" dirty="0">
                <a:solidFill>
                  <a:srgbClr val="000000"/>
                </a:solidFill>
                <a:effectLst/>
                <a:latin typeface="Times New Roman" panose="02020603050405020304" pitchFamily="18" charset="0"/>
                <a:ea typeface="宋体" panose="02010600030101010101" pitchFamily="2" charset="-122"/>
              </a:rPr>
              <a:t>主要由信号发生器、供电系统、测量系统、电动舵系统和负载舵面组成。</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en-US" sz="1800" b="0" kern="100" dirty="0">
                <a:effectLst/>
                <a:latin typeface="Times New Roman" panose="02020603050405020304" pitchFamily="18" charset="0"/>
                <a:ea typeface="宋体" panose="02010600030101010101" pitchFamily="2" charset="-122"/>
              </a:rPr>
              <a:t>其中，</a:t>
            </a:r>
            <a:r>
              <a:rPr lang="zh-CN" altLang="zh-CN" sz="1800" b="1" kern="100" dirty="0">
                <a:effectLst/>
                <a:latin typeface="Times New Roman" panose="02020603050405020304" pitchFamily="18" charset="0"/>
                <a:ea typeface="宋体" panose="02010600030101010101" pitchFamily="2" charset="-122"/>
              </a:rPr>
              <a:t>电动舵系统</a:t>
            </a:r>
            <a:r>
              <a:rPr lang="zh-CN" altLang="en-US" sz="1800" kern="100" dirty="0">
                <a:effectLst/>
                <a:latin typeface="Times New Roman" panose="02020603050405020304" pitchFamily="18" charset="0"/>
                <a:ea typeface="宋体" panose="02010600030101010101" pitchFamily="2" charset="-122"/>
              </a:rPr>
              <a:t>主要原理框图</a:t>
            </a:r>
            <a:r>
              <a:rPr lang="zh-CN" altLang="zh-CN" sz="1800" kern="100" dirty="0">
                <a:effectLst/>
                <a:latin typeface="Times New Roman" panose="02020603050405020304" pitchFamily="18" charset="0"/>
                <a:ea typeface="宋体" panose="02010600030101010101" pitchFamily="2" charset="-122"/>
              </a:rPr>
              <a:t>如</a:t>
            </a:r>
            <a:r>
              <a:rPr lang="zh-CN" altLang="en-US" sz="1800" kern="100" dirty="0">
                <a:effectLst/>
                <a:latin typeface="Times New Roman" panose="02020603050405020304" pitchFamily="18" charset="0"/>
                <a:ea typeface="宋体" panose="02010600030101010101" pitchFamily="2" charset="-122"/>
              </a:rPr>
              <a:t>左</a:t>
            </a:r>
            <a:r>
              <a:rPr lang="zh-CN" altLang="zh-CN" sz="1800" kern="100" dirty="0">
                <a:effectLst/>
                <a:latin typeface="Times New Roman" panose="02020603050405020304" pitchFamily="18" charset="0"/>
                <a:ea typeface="宋体" panose="02010600030101010101" pitchFamily="2" charset="-122"/>
              </a:rPr>
              <a:t>图所示。</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0"/>
              </a:spcAft>
              <a:buClrTx/>
              <a:buSzTx/>
              <a:buFontTx/>
              <a:buNone/>
              <a:tabLst/>
              <a:defRPr/>
            </a:pP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2177638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首先，对方向舵进行故障树分析，选取典型的舵面停转、舵面转速下降和舵面准确性、稳定性下降作为方向舵的典型故障表现形式。</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1</a:t>
            </a:r>
            <a:r>
              <a:rPr lang="zh-CN" altLang="en-US" sz="1800" kern="100" dirty="0">
                <a:effectLst/>
                <a:latin typeface="Times New Roman" panose="02020603050405020304" pitchFamily="18" charset="0"/>
                <a:ea typeface="宋体" panose="02010600030101010101" pitchFamily="2" charset="-122"/>
              </a:rPr>
              <a:t>）对于</a:t>
            </a:r>
            <a:r>
              <a:rPr lang="zh-CN" altLang="en-US" sz="1800" b="1" kern="100" dirty="0">
                <a:effectLst/>
                <a:latin typeface="Times New Roman" panose="02020603050405020304" pitchFamily="18" charset="0"/>
                <a:ea typeface="宋体" panose="02010600030101010101" pitchFamily="2" charset="-122"/>
              </a:rPr>
              <a:t>舵面停转</a:t>
            </a:r>
            <a:r>
              <a:rPr lang="zh-CN" altLang="en-US" sz="1800" kern="100" dirty="0">
                <a:effectLst/>
                <a:latin typeface="Times New Roman" panose="02020603050405020304" pitchFamily="18" charset="0"/>
                <a:ea typeface="宋体" panose="02010600030101010101" pitchFamily="2" charset="-122"/>
              </a:rPr>
              <a:t>，主要可能是电机停转导致的；</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2</a:t>
            </a:r>
            <a:r>
              <a:rPr lang="zh-CN" altLang="en-US" sz="1800" kern="100" dirty="0">
                <a:effectLst/>
                <a:latin typeface="Times New Roman" panose="02020603050405020304" pitchFamily="18" charset="0"/>
                <a:ea typeface="宋体" panose="02010600030101010101" pitchFamily="2" charset="-122"/>
              </a:rPr>
              <a:t>）对于</a:t>
            </a:r>
            <a:r>
              <a:rPr lang="zh-CN" altLang="en-US" sz="1800" b="1" kern="100" dirty="0">
                <a:effectLst/>
                <a:latin typeface="Times New Roman" panose="02020603050405020304" pitchFamily="18" charset="0"/>
                <a:ea typeface="宋体" panose="02010600030101010101" pitchFamily="2" charset="-122"/>
              </a:rPr>
              <a:t>舵面转速下降</a:t>
            </a:r>
            <a:r>
              <a:rPr lang="zh-CN" altLang="en-US" sz="1800" kern="100" dirty="0">
                <a:effectLst/>
                <a:latin typeface="Times New Roman" panose="02020603050405020304" pitchFamily="18" charset="0"/>
                <a:ea typeface="宋体" panose="02010600030101010101" pitchFamily="2" charset="-122"/>
              </a:rPr>
              <a:t>，主要可能是</a:t>
            </a:r>
            <a:r>
              <a:rPr lang="zh-CN" altLang="en-US" sz="1800" b="1" kern="100" dirty="0">
                <a:effectLst/>
                <a:latin typeface="Times New Roman" panose="02020603050405020304" pitchFamily="18" charset="0"/>
                <a:ea typeface="宋体" panose="02010600030101010101" pitchFamily="2" charset="-122"/>
              </a:rPr>
              <a:t>电机系统</a:t>
            </a:r>
            <a:r>
              <a:rPr lang="zh-CN" altLang="en-US" sz="1800" kern="100" dirty="0">
                <a:effectLst/>
                <a:latin typeface="Times New Roman" panose="02020603050405020304" pitchFamily="18" charset="0"/>
                <a:ea typeface="宋体" panose="02010600030101010101" pitchFamily="2" charset="-122"/>
              </a:rPr>
              <a:t>和</a:t>
            </a:r>
            <a:r>
              <a:rPr lang="zh-CN" altLang="en-US" sz="1800" b="1" kern="100" dirty="0">
                <a:effectLst/>
                <a:latin typeface="Times New Roman" panose="02020603050405020304" pitchFamily="18" charset="0"/>
                <a:ea typeface="宋体" panose="02010600030101010101" pitchFamily="2" charset="-122"/>
              </a:rPr>
              <a:t>传动系统中</a:t>
            </a:r>
            <a:r>
              <a:rPr lang="zh-CN" altLang="en-US" sz="1800" kern="100" dirty="0">
                <a:effectLst/>
                <a:latin typeface="Times New Roman" panose="02020603050405020304" pitchFamily="18" charset="0"/>
                <a:ea typeface="宋体" panose="02010600030101010101" pitchFamily="2" charset="-122"/>
              </a:rPr>
              <a:t>的一些组件的性能退化导致的；</a:t>
            </a:r>
            <a:endParaRPr lang="en-US" altLang="zh-CN" sz="1800" kern="100" dirty="0">
              <a:effectLst/>
              <a:latin typeface="Times New Roman" panose="02020603050405020304" pitchFamily="18" charset="0"/>
              <a:ea typeface="宋体" panose="02010600030101010101" pitchFamily="2" charset="-122"/>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lang="en-US" altLang="zh-CN" sz="1800" kern="100" dirty="0">
                <a:effectLst/>
                <a:latin typeface="Times New Roman" panose="02020603050405020304" pitchFamily="18" charset="0"/>
                <a:ea typeface="宋体" panose="02010600030101010101" pitchFamily="2" charset="-122"/>
              </a:rPr>
              <a:t>3</a:t>
            </a:r>
            <a:r>
              <a:rPr lang="zh-CN" altLang="en-US" sz="1800" kern="100" dirty="0">
                <a:effectLst/>
                <a:latin typeface="Times New Roman" panose="02020603050405020304" pitchFamily="18" charset="0"/>
                <a:ea typeface="宋体" panose="02010600030101010101" pitchFamily="2" charset="-122"/>
              </a:rPr>
              <a:t>）对于</a:t>
            </a:r>
            <a:r>
              <a:rPr lang="zh-CN" altLang="en-US" sz="1800" b="1" kern="100" dirty="0">
                <a:effectLst/>
                <a:latin typeface="Times New Roman" panose="02020603050405020304" pitchFamily="18" charset="0"/>
                <a:ea typeface="宋体" panose="02010600030101010101" pitchFamily="2" charset="-122"/>
              </a:rPr>
              <a:t>舵面准确性、稳定性下降</a:t>
            </a:r>
            <a:r>
              <a:rPr lang="zh-CN" altLang="en-US" sz="1800" kern="100" dirty="0">
                <a:effectLst/>
                <a:latin typeface="Times New Roman" panose="02020603050405020304" pitchFamily="18" charset="0"/>
                <a:ea typeface="宋体" panose="02010600030101010101" pitchFamily="2" charset="-122"/>
              </a:rPr>
              <a:t>，主要可能是</a:t>
            </a:r>
            <a:r>
              <a:rPr lang="zh-CN" altLang="en-US" sz="1800" b="1" kern="100" dirty="0">
                <a:effectLst/>
                <a:latin typeface="Times New Roman" panose="02020603050405020304" pitchFamily="18" charset="0"/>
                <a:ea typeface="宋体" panose="02010600030101010101" pitchFamily="2" charset="-122"/>
              </a:rPr>
              <a:t>传感器故障</a:t>
            </a:r>
            <a:r>
              <a:rPr lang="zh-CN" altLang="en-US" sz="1800" kern="100" dirty="0">
                <a:effectLst/>
                <a:latin typeface="Times New Roman" panose="02020603050405020304" pitchFamily="18" charset="0"/>
                <a:ea typeface="宋体" panose="02010600030101010101" pitchFamily="2" charset="-122"/>
              </a:rPr>
              <a:t>、</a:t>
            </a:r>
            <a:r>
              <a:rPr lang="zh-CN" altLang="en-US" sz="1800" b="1" kern="100" dirty="0">
                <a:effectLst/>
                <a:latin typeface="Times New Roman" panose="02020603050405020304" pitchFamily="18" charset="0"/>
                <a:ea typeface="宋体" panose="02010600030101010101" pitchFamily="2" charset="-122"/>
              </a:rPr>
              <a:t>传动机构故障</a:t>
            </a:r>
            <a:r>
              <a:rPr lang="zh-CN" altLang="en-US" sz="1800" kern="100" dirty="0">
                <a:effectLst/>
                <a:latin typeface="Times New Roman" panose="02020603050405020304" pitchFamily="18" charset="0"/>
                <a:ea typeface="宋体" panose="02010600030101010101" pitchFamily="2" charset="-122"/>
              </a:rPr>
              <a:t>和</a:t>
            </a:r>
            <a:r>
              <a:rPr lang="zh-CN" altLang="en-US" sz="1800" b="1" kern="100" dirty="0">
                <a:effectLst/>
                <a:latin typeface="Times New Roman" panose="02020603050405020304" pitchFamily="18" charset="0"/>
                <a:ea typeface="宋体" panose="02010600030101010101" pitchFamily="2" charset="-122"/>
              </a:rPr>
              <a:t>舵机控制器故障</a:t>
            </a:r>
            <a:r>
              <a:rPr lang="zh-CN" altLang="en-US" sz="1800" kern="100" dirty="0">
                <a:effectLst/>
                <a:latin typeface="Times New Roman" panose="02020603050405020304" pitchFamily="18" charset="0"/>
                <a:ea typeface="宋体" panose="02010600030101010101" pitchFamily="2" charset="-122"/>
              </a:rPr>
              <a:t>导致的。</a:t>
            </a:r>
            <a:endParaRPr lang="en-US" altLang="zh-CN" sz="1800" kern="100" dirty="0">
              <a:effectLst/>
              <a:latin typeface="Times New Roman" panose="02020603050405020304" pitchFamily="18" charset="0"/>
              <a:ea typeface="宋体" panose="02010600030101010101" pitchFamily="2" charset="-122"/>
            </a:endParaRPr>
          </a:p>
          <a:p>
            <a:pPr indent="355600" algn="just">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因此，根据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3</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种故障表现形式，并参考文献</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 </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，本文选定主要故障设备为：无刷直流电机、舵机控制器、传感器和减速箱。根据具体失效元组件，细分可得到如</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右</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表所示的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种工作模式。</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其中，</a:t>
            </a:r>
            <a:r>
              <a:rPr lang="zh-CN" altLang="zh-CN" sz="1800" kern="100" dirty="0">
                <a:effectLst/>
                <a:latin typeface="Times New Roman" panose="02020603050405020304" pitchFamily="18" charset="0"/>
                <a:ea typeface="宋体" panose="02010600030101010101" pitchFamily="2" charset="-122"/>
              </a:rPr>
              <a:t>所选故障模式均为渐变故障，符合故障诊断需求。同时，上述故障模式均可</a:t>
            </a:r>
            <a:r>
              <a:rPr lang="zh-CN" altLang="en-US" sz="1800" kern="100" dirty="0">
                <a:effectLst/>
                <a:latin typeface="Times New Roman" panose="02020603050405020304" pitchFamily="18" charset="0"/>
                <a:ea typeface="宋体" panose="02010600030101010101" pitchFamily="2" charset="-122"/>
              </a:rPr>
              <a:t>通过</a:t>
            </a:r>
            <a:r>
              <a:rPr lang="zh-CN" altLang="zh-CN" sz="1800" kern="100" dirty="0">
                <a:effectLst/>
                <a:latin typeface="Times New Roman" panose="02020603050405020304" pitchFamily="18" charset="0"/>
                <a:ea typeface="宋体" panose="02010600030101010101" pitchFamily="2" charset="-122"/>
              </a:rPr>
              <a:t>故障参数注入</a:t>
            </a:r>
            <a:r>
              <a:rPr lang="zh-CN" altLang="en-US" sz="1800" kern="100" dirty="0">
                <a:effectLst/>
                <a:latin typeface="Times New Roman" panose="02020603050405020304" pitchFamily="18" charset="0"/>
                <a:ea typeface="宋体" panose="02010600030101010101" pitchFamily="2" charset="-122"/>
              </a:rPr>
              <a:t>在</a:t>
            </a:r>
            <a:r>
              <a:rPr lang="zh-CN" altLang="zh-CN" sz="1800" kern="100" dirty="0">
                <a:effectLst/>
                <a:latin typeface="Times New Roman" panose="02020603050405020304" pitchFamily="18" charset="0"/>
                <a:ea typeface="宋体" panose="02010600030101010101" pitchFamily="2" charset="-122"/>
              </a:rPr>
              <a:t>仿真模型中实现</a:t>
            </a:r>
            <a:r>
              <a:rPr lang="zh-CN" altLang="en-US" sz="1800" kern="100" dirty="0">
                <a:effectLst/>
                <a:latin typeface="Times New Roman" panose="02020603050405020304" pitchFamily="18" charset="0"/>
                <a:ea typeface="宋体" panose="02010600030101010101" pitchFamily="2" charset="-122"/>
              </a:rPr>
              <a:t>，因此是合理有效的。</a:t>
            </a:r>
            <a:endParaRPr lang="en-US"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025360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然后，对选取的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14</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故障模式进行故障建模。具体步骤如下：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首先，进行自顶向下的系统分解和</a:t>
            </a:r>
            <a:r>
              <a:rPr lang="zh-CN" altLang="en-US" sz="1800" b="1"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模型库架构设计，</a:t>
            </a:r>
            <a:r>
              <a:rPr lang="zh-CN" altLang="en-US" sz="1800" kern="100" dirty="0">
                <a:effectLst/>
                <a:latin typeface="Times New Roman" panose="02020603050405020304" pitchFamily="18" charset="0"/>
                <a:ea typeface="宋体" panose="02010600030101010101" pitchFamily="2" charset="-122"/>
              </a:rPr>
              <a:t>得到如右图所示的可重用的模型库。</a:t>
            </a:r>
            <a:endParaRPr lang="en-US"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5908992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b="1" kern="100" dirty="0">
                <a:effectLst/>
                <a:latin typeface="+mn-ea"/>
              </a:rPr>
              <a:t>根据模型库架构，进行自底向上建模。</a:t>
            </a:r>
            <a:r>
              <a:rPr lang="zh-CN" altLang="en-US" sz="1800" b="0" kern="100" dirty="0">
                <a:effectLst/>
                <a:latin typeface="+mn-ea"/>
              </a:rPr>
              <a:t>例如，根据下述步骤</a:t>
            </a:r>
            <a:r>
              <a:rPr lang="zh-CN" altLang="en-US" sz="1800" b="0" kern="100" dirty="0">
                <a:effectLst/>
                <a:latin typeface="Times New Roman" panose="02020603050405020304" pitchFamily="18" charset="0"/>
                <a:ea typeface="宋体" panose="02010600030101010101" pitchFamily="2" charset="-122"/>
              </a:rPr>
              <a:t>建立电机驱动</a:t>
            </a:r>
            <a:r>
              <a:rPr lang="zh-CN" altLang="zh-CN" sz="1800" b="0" kern="100" dirty="0">
                <a:effectLst/>
                <a:latin typeface="Times New Roman" panose="02020603050405020304" pitchFamily="18" charset="0"/>
                <a:ea typeface="宋体" panose="02010600030101010101" pitchFamily="2" charset="-122"/>
              </a:rPr>
              <a:t>子系统</a:t>
            </a:r>
            <a:r>
              <a:rPr lang="zh-CN" altLang="en-US" sz="1800" b="0" kern="100" dirty="0">
                <a:effectLst/>
                <a:latin typeface="Times New Roman" panose="02020603050405020304" pitchFamily="18" charset="0"/>
                <a:ea typeface="宋体" panose="02010600030101010101" pitchFamily="2" charset="-122"/>
              </a:rPr>
              <a:t>。</a:t>
            </a:r>
            <a:endParaRPr lang="zh-CN" altLang="zh-CN" sz="1800" b="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27725753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b="1" kern="100" dirty="0">
                <a:effectLst/>
                <a:latin typeface="Times New Roman" panose="02020603050405020304" pitchFamily="18" charset="0"/>
                <a:ea typeface="宋体" panose="02010600030101010101" pitchFamily="2" charset="-122"/>
              </a:rPr>
              <a:t>接下来，对元件添加失效模式和参数不确定性的行为描述。</a:t>
            </a:r>
            <a:endParaRPr lang="en-US" altLang="zh-CN" sz="1800" b="1"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首先对方向舵核心组件进行故障参数注入：</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根据电机的故障树分析，电机存在电机不转和电机性能下降两种故障形式，主要可能是电枢电阻和转轴失效导致的。</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304800" algn="just">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因此，对电机中的电枢电阻和电机转轴</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2</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个元件进行故障注入，具体行为描述如表。</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15561833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我将从以下几点来进行此次汇报，</a:t>
            </a:r>
            <a:endParaRPr lang="en-US" altLang="zh-CN" dirty="0"/>
          </a:p>
          <a:p>
            <a:r>
              <a:rPr lang="zh-CN" altLang="en-US" dirty="0"/>
              <a:t>分别是</a:t>
            </a:r>
            <a:r>
              <a:rPr lang="zh-CN" altLang="en-US" b="1" dirty="0"/>
              <a:t>背景意义</a:t>
            </a:r>
            <a:r>
              <a:rPr lang="zh-CN" altLang="en-US" dirty="0"/>
              <a:t>、</a:t>
            </a:r>
            <a:r>
              <a:rPr lang="zh-CN" altLang="en-US" b="1" dirty="0"/>
              <a:t>研究现状</a:t>
            </a:r>
            <a:r>
              <a:rPr lang="zh-CN" altLang="en-US" dirty="0"/>
              <a:t>、</a:t>
            </a:r>
            <a:r>
              <a:rPr lang="zh-CN" altLang="en-US" b="1" dirty="0"/>
              <a:t>研究内容</a:t>
            </a:r>
            <a:r>
              <a:rPr lang="zh-CN" altLang="en-US" dirty="0"/>
              <a:t>、</a:t>
            </a:r>
            <a:r>
              <a:rPr lang="zh-CN" altLang="en-US" b="1" dirty="0"/>
              <a:t>研究成果</a:t>
            </a:r>
            <a:r>
              <a:rPr lang="zh-CN" altLang="en-US" dirty="0"/>
              <a:t>和</a:t>
            </a:r>
            <a:r>
              <a:rPr lang="zh-CN" altLang="en-US" b="1" dirty="0"/>
              <a:t>总结展望</a:t>
            </a:r>
            <a:r>
              <a:rPr lang="zh-CN" altLang="en-US" dirty="0"/>
              <a:t>。</a:t>
            </a:r>
            <a:endParaRPr lang="en-US" altLang="zh-CN" dirty="0"/>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25B71C70-3A21-45CD-8E56-9B33862CED50}" type="slidenum">
              <a:rPr lang="zh-CN" altLang="en-US" smtClean="0"/>
              <a:t>2</a:t>
            </a:fld>
            <a:endParaRPr lang="zh-CN" altLang="en-US"/>
          </a:p>
        </p:txBody>
      </p:sp>
    </p:spTree>
    <p:extLst>
      <p:ext uri="{BB962C8B-B14F-4D97-AF65-F5344CB8AC3E}">
        <p14:creationId xmlns:p14="http://schemas.microsoft.com/office/powerpoint/2010/main" val="1771314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其余组件故障注入方法相同，对于</a:t>
            </a:r>
            <a:r>
              <a:rPr lang="zh-CN" altLang="en-US" sz="1800" b="1" kern="100" dirty="0">
                <a:effectLst/>
                <a:latin typeface="Times New Roman" panose="02020603050405020304" pitchFamily="18" charset="0"/>
                <a:ea typeface="宋体" panose="02010600030101010101" pitchFamily="2" charset="-122"/>
              </a:rPr>
              <a:t>角度、角速度传感器</a:t>
            </a:r>
            <a:r>
              <a:rPr lang="zh-CN" altLang="en-US" sz="1800" kern="100" dirty="0">
                <a:effectLst/>
                <a:latin typeface="Times New Roman" panose="02020603050405020304" pitchFamily="18" charset="0"/>
                <a:ea typeface="宋体" panose="02010600030101010101" pitchFamily="2" charset="-122"/>
              </a:rPr>
              <a:t>，参考相关文献，选定设置传感器的故障为增益、偏差、输出丢失</a:t>
            </a:r>
            <a:r>
              <a:rPr lang="en-US" altLang="zh-CN" sz="1800" kern="100" dirty="0">
                <a:effectLst/>
                <a:latin typeface="Times New Roman" panose="02020603050405020304" pitchFamily="18" charset="0"/>
                <a:ea typeface="宋体" panose="02010600030101010101" pitchFamily="2" charset="-122"/>
              </a:rPr>
              <a:t>3</a:t>
            </a:r>
            <a:r>
              <a:rPr lang="zh-CN" altLang="en-US" sz="1800" kern="100" dirty="0">
                <a:effectLst/>
                <a:latin typeface="Times New Roman" panose="02020603050405020304" pitchFamily="18" charset="0"/>
                <a:ea typeface="宋体" panose="02010600030101010101" pitchFamily="2" charset="-122"/>
              </a:rPr>
              <a:t>种故障模式，具体描述如下。</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48826824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对于</a:t>
            </a:r>
            <a:r>
              <a:rPr lang="zh-CN" altLang="en-US" sz="1800" b="1" kern="100" dirty="0">
                <a:effectLst/>
                <a:latin typeface="Times New Roman" panose="02020603050405020304" pitchFamily="18" charset="0"/>
                <a:ea typeface="宋体" panose="02010600030101010101" pitchFamily="2" charset="-122"/>
              </a:rPr>
              <a:t>舵机控制器</a:t>
            </a:r>
            <a:r>
              <a:rPr lang="zh-CN" altLang="en-US" sz="1800" kern="100" dirty="0">
                <a:effectLst/>
                <a:latin typeface="Times New Roman" panose="02020603050405020304" pitchFamily="18" charset="0"/>
                <a:ea typeface="宋体" panose="02010600030101010101" pitchFamily="2" charset="-122"/>
              </a:rPr>
              <a:t>，参考文献</a:t>
            </a:r>
            <a:r>
              <a:rPr lang="en-US" altLang="zh-CN" sz="1800" kern="100" dirty="0">
                <a:effectLst/>
                <a:latin typeface="Times New Roman" panose="02020603050405020304" pitchFamily="18" charset="0"/>
                <a:ea typeface="宋体" panose="02010600030101010101" pitchFamily="2" charset="-122"/>
              </a:rPr>
              <a:t>[1]</a:t>
            </a:r>
            <a:r>
              <a:rPr lang="zh-CN" altLang="en-US" sz="1800" kern="100" dirty="0">
                <a:effectLst/>
                <a:latin typeface="Times New Roman" panose="02020603050405020304" pitchFamily="18" charset="0"/>
                <a:ea typeface="宋体" panose="02010600030101010101" pitchFamily="2" charset="-122"/>
              </a:rPr>
              <a:t>，为其中的功率放大器元件设置增益、偏差、输出丢失</a:t>
            </a:r>
            <a:r>
              <a:rPr lang="en-US" altLang="zh-CN" sz="1800" kern="100" dirty="0">
                <a:effectLst/>
                <a:latin typeface="Times New Roman" panose="02020603050405020304" pitchFamily="18" charset="0"/>
                <a:ea typeface="宋体" panose="02010600030101010101" pitchFamily="2" charset="-122"/>
              </a:rPr>
              <a:t>3</a:t>
            </a:r>
            <a:r>
              <a:rPr lang="zh-CN" altLang="en-US" sz="1800" kern="100" dirty="0">
                <a:effectLst/>
                <a:latin typeface="Times New Roman" panose="02020603050405020304" pitchFamily="18" charset="0"/>
                <a:ea typeface="宋体" panose="02010600030101010101" pitchFamily="2" charset="-122"/>
              </a:rPr>
              <a:t>种故障。</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en-US" sz="1800" b="1" kern="100" dirty="0">
                <a:effectLst/>
                <a:latin typeface="Times New Roman" panose="02020603050405020304" pitchFamily="18" charset="0"/>
                <a:ea typeface="宋体" panose="02010600030101010101" pitchFamily="2" charset="-122"/>
              </a:rPr>
              <a:t>减速齿轮组</a:t>
            </a:r>
            <a:r>
              <a:rPr lang="zh-CN" altLang="en-US" sz="1800" b="0" kern="100" dirty="0">
                <a:effectLst/>
                <a:latin typeface="Times New Roman" panose="02020603050405020304" pitchFamily="18" charset="0"/>
                <a:ea typeface="宋体" panose="02010600030101010101" pitchFamily="2" charset="-122"/>
              </a:rPr>
              <a:t>参考相关健康管理文献对故障因子的设置方式，</a:t>
            </a:r>
            <a:r>
              <a:rPr lang="zh-CN" altLang="en-US" sz="1800" kern="100" dirty="0">
                <a:effectLst/>
                <a:latin typeface="Times New Roman" panose="02020603050405020304" pitchFamily="18" charset="0"/>
                <a:ea typeface="宋体" panose="02010600030101010101" pitchFamily="2" charset="-122"/>
              </a:rPr>
              <a:t>设置为传动效率随运行时间的增长而逐渐指数降低。</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4642023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实现故障参数注入后，考虑环境、材料和工艺误差引起的不确定性，对元件进行不确定性参数注入，从而增加系统的动态性和随机性。</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13624823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55600" algn="just">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最后，建立</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总系统</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，并且逐层进行集成测试。</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355600" algn="just">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通过阶跃响应和正弦响应验证，</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如右图所示，</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分析</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了</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仿真模型</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时域、频域的</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响应指标，最终证实此仿真模型正常工作时可以准确实现方向舵</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的</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动态响应，与实际相符。</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294979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55600" algn="just">
              <a:lnSpc>
                <a:spcPct val="150000"/>
              </a:lnSpc>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然而，</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仿真模型输出的故障仿真数据内，监测信号众多且存在冗余，会影响诊断模型性能，</a:t>
            </a: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因此</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采用适用于大规模数据和高维特征空间的随机森林法对监测信号进行筛选，结果如图所示；</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355600" algn="just">
              <a:lnSpc>
                <a:spcPct val="150000"/>
              </a:lnSpc>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综合考虑特征间的相对独立性与贡献重要度，结合领域知识及现实传感器分布与应用，并考虑诊断模型对不同故障的可解释性，本文最终选取如右表所示的</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8</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列监测信号作为应用于故障诊断的特征。</a:t>
            </a:r>
            <a:endParaRPr lang="en-US" altLang="zh-CN" sz="1800" kern="100" dirty="0">
              <a:effectLst/>
              <a:latin typeface="等线" panose="02010600030101010101" pitchFamily="2" charset="-122"/>
              <a:ea typeface="宋体" panose="02010600030101010101" pitchFamily="2" charset="-122"/>
              <a:cs typeface="Times New Roman" panose="02020603050405020304" pitchFamily="18" charset="0"/>
            </a:endParaRPr>
          </a:p>
          <a:p>
            <a:pPr indent="355600" algn="just">
              <a:lnSpc>
                <a:spcPct val="150000"/>
              </a:lnSpc>
            </a:pPr>
            <a:r>
              <a:rPr lang="zh-CN" altLang="en-US" sz="1800" kern="100" dirty="0">
                <a:effectLst/>
                <a:latin typeface="等线" panose="02010600030101010101" pitchFamily="2" charset="-122"/>
                <a:ea typeface="宋体" panose="02010600030101010101" pitchFamily="2" charset="-122"/>
                <a:cs typeface="Times New Roman" panose="02020603050405020304" pitchFamily="18" charset="0"/>
              </a:rPr>
              <a:t>这</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能够提高诊断模型的稳健性和泛化能力，还能增强可解释性。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944182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304800" algn="just" defTabSz="914400" rtl="0" eaLnBrk="1" fontAlgn="auto" latinLnBrk="0" hangingPunct="1">
              <a:lnSpc>
                <a:spcPct val="150000"/>
              </a:lnSpc>
              <a:spcBef>
                <a:spcPts val="0"/>
              </a:spcBef>
              <a:spcAft>
                <a:spcPts val="0"/>
              </a:spcAft>
              <a:buClrTx/>
              <a:buSzTx/>
              <a:buFontTx/>
              <a:buNone/>
              <a:tabLst/>
              <a:defRPr/>
            </a:pP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接下来，设置仿真参数，批量仿真采集</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15</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种健康状态下的信号样本，保存为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csv</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文件。</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304800" algn="just">
              <a:lnSpc>
                <a:spcPct val="15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774987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其中，每个信号样本包含</a:t>
            </a:r>
            <a:r>
              <a:rPr lang="en-US" altLang="zh-CN" sz="1800" kern="100" dirty="0">
                <a:effectLst/>
                <a:latin typeface="Times New Roman" panose="02020603050405020304" pitchFamily="18" charset="0"/>
                <a:ea typeface="宋体" panose="02010600030101010101" pitchFamily="2" charset="-122"/>
              </a:rPr>
              <a:t>8</a:t>
            </a:r>
            <a:r>
              <a:rPr lang="zh-CN" altLang="en-US" sz="1800" kern="100" dirty="0">
                <a:effectLst/>
                <a:latin typeface="Times New Roman" panose="02020603050405020304" pitchFamily="18" charset="0"/>
                <a:ea typeface="宋体" panose="02010600030101010101" pitchFamily="2" charset="-122"/>
              </a:rPr>
              <a:t>列特征与</a:t>
            </a:r>
            <a:r>
              <a:rPr lang="en-US" altLang="zh-CN" sz="1800" kern="100" dirty="0">
                <a:effectLst/>
                <a:latin typeface="Times New Roman" panose="02020603050405020304" pitchFamily="18" charset="0"/>
                <a:ea typeface="宋体" panose="02010600030101010101" pitchFamily="2" charset="-122"/>
              </a:rPr>
              <a:t>1</a:t>
            </a:r>
            <a:r>
              <a:rPr lang="zh-CN" altLang="en-US" sz="1800" kern="100" dirty="0">
                <a:effectLst/>
                <a:latin typeface="Times New Roman" panose="02020603050405020304" pitchFamily="18" charset="0"/>
                <a:ea typeface="宋体" panose="02010600030101010101" pitchFamily="2" charset="-122"/>
              </a:rPr>
              <a:t>个标签。</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正常工作模式下，方向舵的各监测信号呈现周期性变化</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齿轮传动效率下降时</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电机电流和轴端转矩会产生明显的增大与波折。</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9075019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电机发生故障时，电机电流、轴端转速和轴端力矩会表现出明显异常，且</a:t>
            </a:r>
            <a:r>
              <a:rPr lang="en-US" altLang="zh-CN" sz="1800" kern="100" dirty="0">
                <a:effectLst/>
                <a:latin typeface="Times New Roman" panose="02020603050405020304" pitchFamily="18" charset="0"/>
                <a:ea typeface="宋体" panose="02010600030101010101" pitchFamily="2" charset="-122"/>
              </a:rPr>
              <a:t>4</a:t>
            </a:r>
            <a:r>
              <a:rPr lang="zh-CN" altLang="en-US" sz="1800" kern="100" dirty="0">
                <a:effectLst/>
                <a:latin typeface="Times New Roman" panose="02020603050405020304" pitchFamily="18" charset="0"/>
                <a:ea typeface="宋体" panose="02010600030101010101" pitchFamily="2" charset="-122"/>
              </a:rPr>
              <a:t>种故障的波形明显存在差异。</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0543730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这是舵机控制器的</a:t>
            </a:r>
            <a:r>
              <a:rPr lang="en-US" altLang="zh-CN" sz="1800" kern="100" dirty="0">
                <a:effectLst/>
                <a:latin typeface="Times New Roman" panose="02020603050405020304" pitchFamily="18" charset="0"/>
                <a:ea typeface="宋体" panose="02010600030101010101" pitchFamily="2" charset="-122"/>
              </a:rPr>
              <a:t>3</a:t>
            </a:r>
            <a:r>
              <a:rPr lang="zh-CN" altLang="en-US" sz="1800" kern="100" dirty="0">
                <a:effectLst/>
                <a:latin typeface="Times New Roman" panose="02020603050405020304" pitchFamily="18" charset="0"/>
                <a:ea typeface="宋体" panose="02010600030101010101" pitchFamily="2" charset="-122"/>
              </a:rPr>
              <a:t>种故障信号图，各监测信号存在明显差异。</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26785004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这是传感器的</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各故障信号</a:t>
            </a:r>
            <a:r>
              <a:rPr lang="zh-CN" altLang="en-US" sz="1800" kern="100" dirty="0">
                <a:effectLst/>
                <a:latin typeface="Times New Roman" panose="02020603050405020304" pitchFamily="18" charset="0"/>
                <a:ea typeface="宋体" panose="02010600030101010101" pitchFamily="2" charset="-122"/>
              </a:rPr>
              <a:t>展示。由此可知，各个监测信号蕴含着不同的故障特征信息，能够很好地表征不同的故障模式。因此，可以有效应用于故障诊断</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6247609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a:t>
            </a:r>
            <a:r>
              <a:rPr lang="zh-CN" altLang="en-US" b="1" dirty="0"/>
              <a:t>课题来源及意义</a:t>
            </a:r>
          </a:p>
        </p:txBody>
      </p:sp>
      <p:sp>
        <p:nvSpPr>
          <p:cNvPr id="4" name="灯片编号占位符 3"/>
          <p:cNvSpPr>
            <a:spLocks noGrp="1"/>
          </p:cNvSpPr>
          <p:nvPr>
            <p:ph type="sldNum" sz="quarter" idx="5"/>
          </p:nvPr>
        </p:nvSpPr>
        <p:spPr/>
        <p:txBody>
          <a:bodyPr/>
          <a:lstStyle/>
          <a:p>
            <a:fld id="{25B71C70-3A21-45CD-8E56-9B33862CED50}" type="slidenum">
              <a:rPr lang="zh-CN" altLang="en-US" smtClean="0"/>
              <a:t>3</a:t>
            </a:fld>
            <a:endParaRPr lang="zh-CN" altLang="en-US"/>
          </a:p>
        </p:txBody>
      </p:sp>
    </p:spTree>
    <p:extLst>
      <p:ext uri="{BB962C8B-B14F-4D97-AF65-F5344CB8AC3E}">
        <p14:creationId xmlns:p14="http://schemas.microsoft.com/office/powerpoint/2010/main" val="38281950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第二部分：基于深度学习的故障诊断</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首先，设置不同的工况条件，包括负载转矩、工作噪声和温度，分别获得源域数据集和目标域数据集，并进行数据预处理。</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6174747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接着将处理后的数据</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输入</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训练，实现</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15</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种健康状态的识别</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考虑到数据仅具有</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8</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列特征，</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2~3</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层的卷积最为合适，因此本文设计的</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一维</a:t>
            </a:r>
            <a:r>
              <a:rPr lang="en-US"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CNN</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网络结构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如右下图所示，包含</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层卷积、</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层池化、</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层批归一化和</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层全连接、</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1</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层分类输出层。</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神经网络神经元个数常设置为</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2^n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个，</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64</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最为常见，经过调优实验，得到</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最佳超参数</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组合如左表格所示，最后保存性能优异的预训练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CNN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模型。</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8894061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在源域测试集上评估预训练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CNN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的性能。</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由</a:t>
            </a: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诊断精度</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可以看出，</a:t>
            </a:r>
            <a:r>
              <a:rPr lang="zh-CN" altLang="zh-CN" sz="1800" kern="100" dirty="0">
                <a:effectLst/>
                <a:ea typeface="Times New Roman" panose="02020603050405020304" pitchFamily="18" charset="0"/>
              </a:rPr>
              <a:t>CNN</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模型在训练</a:t>
            </a:r>
            <a:r>
              <a:rPr lang="zh-CN" altLang="zh-CN" sz="1800" kern="100" dirty="0">
                <a:effectLst/>
                <a:ea typeface="Times New Roman" panose="02020603050405020304" pitchFamily="18" charset="0"/>
              </a:rPr>
              <a:t>200</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次后可以达到</a:t>
            </a:r>
            <a:r>
              <a:rPr lang="zh-CN" altLang="zh-CN" sz="1800" kern="100" dirty="0">
                <a:effectLst/>
                <a:ea typeface="Times New Roman" panose="02020603050405020304" pitchFamily="18" charset="0"/>
              </a:rPr>
              <a:t>96%</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的精度，远远高于机器学习算法，并且可以自动化实现</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方向舵</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实验数据的</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特</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征提取与分类输出，诊断过程更加简便</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高效</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从</a:t>
            </a:r>
            <a:r>
              <a:rPr lang="zh-CN" altLang="en-US" sz="1800" b="1" kern="100" dirty="0">
                <a:effectLst/>
                <a:latin typeface="Times New Roman" panose="02020603050405020304" pitchFamily="18" charset="0"/>
                <a:ea typeface="宋体" panose="02010600030101010101" pitchFamily="2" charset="-122"/>
              </a:rPr>
              <a:t>损失</a:t>
            </a:r>
            <a:r>
              <a:rPr lang="zh-CN" altLang="zh-CN" sz="1800" b="1" kern="100" dirty="0">
                <a:effectLst/>
                <a:latin typeface="Times New Roman" panose="02020603050405020304" pitchFamily="18" charset="0"/>
                <a:ea typeface="宋体" panose="02010600030101010101" pitchFamily="2" charset="-122"/>
              </a:rPr>
              <a:t>曲线</a:t>
            </a:r>
            <a:r>
              <a:rPr lang="zh-CN" altLang="zh-CN" sz="1800" kern="100" dirty="0">
                <a:effectLst/>
                <a:latin typeface="Times New Roman" panose="02020603050405020304" pitchFamily="18" charset="0"/>
                <a:ea typeface="宋体" panose="02010600030101010101" pitchFamily="2" charset="-122"/>
              </a:rPr>
              <a:t>可知，175轮次后</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训练</a:t>
            </a:r>
            <a:r>
              <a:rPr lang="zh-CN" altLang="en-US" sz="1800" kern="100" dirty="0">
                <a:effectLst/>
                <a:latin typeface="Times New Roman" panose="02020603050405020304" pitchFamily="18" charset="0"/>
                <a:ea typeface="宋体" panose="02010600030101010101" pitchFamily="2" charset="-122"/>
              </a:rPr>
              <a:t>损失</a:t>
            </a:r>
            <a:r>
              <a:rPr lang="zh-CN" altLang="zh-CN" sz="1800" kern="100" dirty="0">
                <a:effectLst/>
                <a:latin typeface="Times New Roman" panose="02020603050405020304" pitchFamily="18" charset="0"/>
                <a:ea typeface="宋体" panose="02010600030101010101" pitchFamily="2" charset="-122"/>
              </a:rPr>
              <a:t>和验证</a:t>
            </a:r>
            <a:r>
              <a:rPr lang="zh-CN" altLang="en-US" sz="1800" kern="100" dirty="0">
                <a:effectLst/>
                <a:latin typeface="Times New Roman" panose="02020603050405020304" pitchFamily="18" charset="0"/>
                <a:ea typeface="宋体" panose="02010600030101010101" pitchFamily="2" charset="-122"/>
              </a:rPr>
              <a:t>损失虽有震荡，但</a:t>
            </a:r>
            <a:r>
              <a:rPr lang="zh-CN" altLang="zh-CN" sz="1800" kern="100" dirty="0">
                <a:effectLst/>
                <a:latin typeface="Times New Roman" panose="02020603050405020304" pitchFamily="18" charset="0"/>
                <a:ea typeface="宋体" panose="02010600030101010101" pitchFamily="2" charset="-122"/>
              </a:rPr>
              <a:t>都已收敛并且相差很小，故模型不存在欠拟合</a:t>
            </a:r>
            <a:r>
              <a:rPr lang="zh-CN" altLang="en-US" sz="1800" kern="100" dirty="0">
                <a:effectLst/>
                <a:latin typeface="Times New Roman" panose="02020603050405020304" pitchFamily="18" charset="0"/>
                <a:ea typeface="宋体" panose="02010600030101010101" pitchFamily="2" charset="-122"/>
              </a:rPr>
              <a:t>和</a:t>
            </a:r>
            <a:r>
              <a:rPr lang="zh-CN" altLang="zh-CN" sz="1800" kern="100" dirty="0">
                <a:effectLst/>
                <a:latin typeface="Times New Roman" panose="02020603050405020304" pitchFamily="18" charset="0"/>
                <a:ea typeface="宋体" panose="02010600030101010101" pitchFamily="2" charset="-122"/>
              </a:rPr>
              <a:t>过拟合问题。 </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由</a:t>
            </a:r>
            <a:r>
              <a:rPr lang="zh-CN" altLang="zh-CN" sz="1800" b="1" kern="100" dirty="0">
                <a:effectLst/>
                <a:latin typeface="Times New Roman" panose="02020603050405020304" pitchFamily="18" charset="0"/>
                <a:ea typeface="宋体" panose="02010600030101010101" pitchFamily="2" charset="-122"/>
              </a:rPr>
              <a:t>混淆矩阵</a:t>
            </a:r>
            <a:r>
              <a:rPr lang="zh-CN" altLang="zh-CN" sz="1800" kern="100" dirty="0">
                <a:effectLst/>
                <a:latin typeface="Times New Roman" panose="02020603050405020304" pitchFamily="18" charset="0"/>
                <a:ea typeface="宋体" panose="02010600030101010101" pitchFamily="2" charset="-122"/>
              </a:rPr>
              <a:t>可以看出，</a:t>
            </a:r>
            <a:r>
              <a:rPr lang="zh-CN" altLang="en-US" sz="1800" kern="100" dirty="0">
                <a:effectLst/>
                <a:latin typeface="Times New Roman" panose="02020603050405020304" pitchFamily="18" charset="0"/>
                <a:ea typeface="宋体" panose="02010600030101010101" pitchFamily="2" charset="-122"/>
              </a:rPr>
              <a:t>预训练</a:t>
            </a:r>
            <a:r>
              <a:rPr lang="zh-CN" altLang="zh-CN" sz="1800" kern="100" dirty="0">
                <a:effectLst/>
                <a:latin typeface="Times New Roman" panose="02020603050405020304" pitchFamily="18" charset="0"/>
                <a:ea typeface="宋体" panose="02010600030101010101" pitchFamily="2" charset="-122"/>
              </a:rPr>
              <a:t>CNN在各类故障的诊断上均取得了可观的识别效果，仅在角速度传感器恒增益</a:t>
            </a:r>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角速度传感器恒偏差、无故障信号</a:t>
            </a:r>
            <a:r>
              <a:rPr lang="zh-CN" altLang="en-US" sz="1800" kern="100" dirty="0">
                <a:effectLst/>
                <a:latin typeface="Times New Roman" panose="02020603050405020304" pitchFamily="18" charset="0"/>
                <a:ea typeface="宋体" panose="02010600030101010101" pitchFamily="2" charset="-122"/>
              </a:rPr>
              <a:t>三者</a:t>
            </a:r>
            <a:r>
              <a:rPr lang="zh-CN" altLang="zh-CN" sz="1800" kern="100" dirty="0">
                <a:effectLst/>
                <a:latin typeface="Times New Roman" panose="02020603050405020304" pitchFamily="18" charset="0"/>
                <a:ea typeface="宋体" panose="02010600030101010101" pitchFamily="2" charset="-122"/>
              </a:rPr>
              <a:t>分辨上出现了小部分混淆情况。</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由</a:t>
            </a:r>
            <a:r>
              <a:rPr lang="zh-CN" altLang="en-US" sz="1800" b="1" kern="100" dirty="0">
                <a:effectLst/>
                <a:latin typeface="Times New Roman" panose="02020603050405020304" pitchFamily="18" charset="0"/>
                <a:ea typeface="宋体" panose="02010600030101010101" pitchFamily="2" charset="-122"/>
              </a:rPr>
              <a:t>右上图</a:t>
            </a:r>
            <a:r>
              <a:rPr lang="zh-CN" altLang="zh-CN" sz="1800" kern="100" dirty="0">
                <a:effectLst/>
                <a:latin typeface="Times New Roman" panose="02020603050405020304" pitchFamily="18" charset="0"/>
                <a:ea typeface="宋体" panose="02010600030101010101" pitchFamily="2" charset="-122"/>
              </a:rPr>
              <a:t>可知，这3种</a:t>
            </a:r>
            <a:r>
              <a:rPr lang="zh-CN" altLang="en-US" sz="1800" kern="100" dirty="0">
                <a:effectLst/>
                <a:latin typeface="Times New Roman" panose="02020603050405020304" pitchFamily="18" charset="0"/>
                <a:ea typeface="宋体" panose="02010600030101010101" pitchFamily="2" charset="-122"/>
              </a:rPr>
              <a:t>健康</a:t>
            </a:r>
            <a:r>
              <a:rPr lang="zh-CN" altLang="zh-CN" sz="1800" kern="100" dirty="0">
                <a:effectLst/>
                <a:latin typeface="Times New Roman" panose="02020603050405020304" pitchFamily="18" charset="0"/>
                <a:ea typeface="宋体" panose="02010600030101010101" pitchFamily="2" charset="-122"/>
              </a:rPr>
              <a:t>状态下</a:t>
            </a:r>
            <a:r>
              <a:rPr lang="zh-CN" altLang="en-US" sz="1800" kern="100" dirty="0">
                <a:effectLst/>
                <a:latin typeface="Times New Roman" panose="02020603050405020304" pitchFamily="18" charset="0"/>
                <a:ea typeface="宋体" panose="02010600030101010101" pitchFamily="2" charset="-122"/>
              </a:rPr>
              <a:t>各列信号</a:t>
            </a:r>
            <a:r>
              <a:rPr lang="zh-CN" altLang="zh-CN" sz="1800" kern="100" dirty="0">
                <a:effectLst/>
                <a:latin typeface="Times New Roman" panose="02020603050405020304" pitchFamily="18" charset="0"/>
                <a:ea typeface="宋体" panose="02010600030101010101" pitchFamily="2" charset="-122"/>
              </a:rPr>
              <a:t>的曲线形态及分布极为相似，因此存在一定的分辨难度，但故障定位的元器件并未出现明显失误，故仍可以给后续的维护工作提供便利。</a:t>
            </a:r>
          </a:p>
          <a:p>
            <a:endParaRPr lang="zh-CN" altLang="en-US" dirty="0"/>
          </a:p>
        </p:txBody>
      </p:sp>
    </p:spTree>
    <p:extLst>
      <p:ext uri="{BB962C8B-B14F-4D97-AF65-F5344CB8AC3E}">
        <p14:creationId xmlns:p14="http://schemas.microsoft.com/office/powerpoint/2010/main" val="361520966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对预训练</a:t>
            </a:r>
            <a:r>
              <a:rPr lang="en-US" altLang="zh-CN" sz="1800" kern="100" dirty="0">
                <a:effectLst/>
                <a:latin typeface="Times New Roman" panose="02020603050405020304" pitchFamily="18" charset="0"/>
                <a:ea typeface="宋体" panose="02010600030101010101" pitchFamily="2" charset="-122"/>
              </a:rPr>
              <a:t>CNN</a:t>
            </a:r>
            <a:r>
              <a:rPr lang="zh-CN" altLang="en-US" sz="1800" kern="100" dirty="0">
                <a:effectLst/>
                <a:latin typeface="Times New Roman" panose="02020603050405020304" pitchFamily="18" charset="0"/>
                <a:ea typeface="宋体" panose="02010600030101010101" pitchFamily="2" charset="-122"/>
              </a:rPr>
              <a:t>进行变工况诊断</a:t>
            </a:r>
            <a:r>
              <a:rPr lang="zh-CN" altLang="zh-CN" sz="1800" kern="100" dirty="0">
                <a:effectLst/>
                <a:latin typeface="Times New Roman" panose="02020603050405020304" pitchFamily="18" charset="0"/>
                <a:ea typeface="宋体" panose="02010600030101010101" pitchFamily="2" charset="-122"/>
              </a:rPr>
              <a:t>测试</a:t>
            </a:r>
            <a:r>
              <a:rPr lang="zh-CN" altLang="en-US" sz="1800" kern="100" dirty="0">
                <a:effectLst/>
                <a:latin typeface="Times New Roman" panose="02020603050405020304" pitchFamily="18" charset="0"/>
                <a:ea typeface="宋体" panose="02010600030101010101" pitchFamily="2" charset="-122"/>
              </a:rPr>
              <a:t>，其</a:t>
            </a:r>
            <a:r>
              <a:rPr lang="zh-CN" altLang="zh-CN" sz="1800" kern="100" dirty="0">
                <a:effectLst/>
                <a:latin typeface="Times New Roman" panose="02020603050405020304" pitchFamily="18" charset="0"/>
                <a:ea typeface="宋体" panose="02010600030101010101" pitchFamily="2" charset="-122"/>
              </a:rPr>
              <a:t>分类混淆矩阵如</a:t>
            </a:r>
            <a:r>
              <a:rPr lang="zh-CN" altLang="en-US" sz="1800" kern="100" dirty="0">
                <a:effectLst/>
                <a:latin typeface="Times New Roman" panose="02020603050405020304" pitchFamily="18" charset="0"/>
                <a:ea typeface="宋体" panose="02010600030101010101" pitchFamily="2" charset="-122"/>
              </a:rPr>
              <a:t>右</a:t>
            </a:r>
            <a:r>
              <a:rPr lang="zh-CN" altLang="zh-CN" sz="1800" kern="100" dirty="0">
                <a:effectLst/>
                <a:latin typeface="Times New Roman" panose="02020603050405020304" pitchFamily="18" charset="0"/>
                <a:ea typeface="宋体" panose="02010600030101010101" pitchFamily="2" charset="-122"/>
              </a:rPr>
              <a:t>图所示</a:t>
            </a:r>
            <a:r>
              <a:rPr lang="zh-CN" altLang="en-US" sz="1800" kern="100" dirty="0">
                <a:effectLst/>
                <a:latin typeface="Times New Roman" panose="02020603050405020304" pitchFamily="18" charset="0"/>
                <a:ea typeface="宋体" panose="02010600030101010101" pitchFamily="2" charset="-122"/>
              </a:rPr>
              <a:t>，对比左边，可以看到不同类别间误判情况明显增多。</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理论上</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在随机初始化时，每个类别的正确诊断比例应为十五分之一。而预训练</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模型的测试结果</a:t>
            </a:r>
            <a:r>
              <a:rPr lang="en-US" altLang="zh-CN" sz="1800" kern="100" dirty="0">
                <a:effectLst/>
                <a:latin typeface="Times New Roman" panose="02020603050405020304" pitchFamily="18" charset="0"/>
                <a:ea typeface="宋体" panose="02010600030101010101" pitchFamily="2" charset="-122"/>
              </a:rPr>
              <a:t>82.6% </a:t>
            </a:r>
            <a:r>
              <a:rPr lang="zh-CN" altLang="zh-CN" sz="1800" kern="100" dirty="0">
                <a:effectLst/>
                <a:latin typeface="Times New Roman" panose="02020603050405020304" pitchFamily="18" charset="0"/>
                <a:ea typeface="宋体" panose="02010600030101010101" pitchFamily="2" charset="-122"/>
              </a:rPr>
              <a:t>远远高于</a:t>
            </a:r>
            <a:r>
              <a:rPr lang="en-US" altLang="zh-CN" sz="1800" kern="100" dirty="0">
                <a:effectLst/>
                <a:latin typeface="Times New Roman" panose="02020603050405020304" pitchFamily="18" charset="0"/>
                <a:ea typeface="宋体" panose="02010600030101010101" pitchFamily="2" charset="-122"/>
              </a:rPr>
              <a:t>6.67%</a:t>
            </a:r>
            <a:r>
              <a:rPr lang="zh-CN" altLang="zh-CN" sz="1800" kern="100" dirty="0">
                <a:effectLst/>
                <a:latin typeface="Times New Roman" panose="02020603050405020304" pitchFamily="18" charset="0"/>
                <a:ea typeface="宋体" panose="02010600030101010101" pitchFamily="2" charset="-122"/>
              </a:rPr>
              <a:t>，这说明</a:t>
            </a:r>
            <a:r>
              <a:rPr lang="zh-CN" altLang="en-US" sz="1800" kern="100" dirty="0">
                <a:effectLst/>
                <a:latin typeface="Times New Roman" panose="02020603050405020304" pitchFamily="18" charset="0"/>
                <a:ea typeface="宋体" panose="02010600030101010101" pitchFamily="2" charset="-122"/>
              </a:rPr>
              <a:t>预训练</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从源域数据集中学到了相关的诊断知识，并成功利用其辅助实现了目标域数据的故障诊断。</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但是由于源域数据和目标域数据分属于不同的数据集，工况条件改变导致的差异使预训练</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的诊断准确率大大下降，因此使用迁移学习对</a:t>
            </a:r>
            <a:r>
              <a:rPr lang="zh-CN" altLang="en-US" sz="1800" kern="100" dirty="0">
                <a:effectLst/>
                <a:latin typeface="Times New Roman" panose="02020603050405020304" pitchFamily="18" charset="0"/>
                <a:ea typeface="宋体" panose="02010600030101010101" pitchFamily="2" charset="-122"/>
              </a:rPr>
              <a:t>预训练</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进一步</a:t>
            </a:r>
            <a:r>
              <a:rPr lang="zh-CN" altLang="en-US" sz="1800" kern="100" dirty="0">
                <a:effectLst/>
                <a:latin typeface="Times New Roman" panose="02020603050405020304" pitchFamily="18" charset="0"/>
                <a:ea typeface="宋体" panose="02010600030101010101" pitchFamily="2" charset="-122"/>
              </a:rPr>
              <a:t>调整</a:t>
            </a:r>
            <a:r>
              <a:rPr lang="zh-CN" altLang="zh-CN" sz="1800" kern="100" dirty="0">
                <a:effectLst/>
                <a:latin typeface="Times New Roman" panose="02020603050405020304" pitchFamily="18" charset="0"/>
                <a:ea typeface="宋体" panose="02010600030101010101" pitchFamily="2" charset="-122"/>
              </a:rPr>
              <a:t>十分有必要。</a:t>
            </a:r>
          </a:p>
          <a:p>
            <a:endParaRPr lang="zh-CN" altLang="en-US" dirty="0"/>
          </a:p>
        </p:txBody>
      </p:sp>
    </p:spTree>
    <p:extLst>
      <p:ext uri="{BB962C8B-B14F-4D97-AF65-F5344CB8AC3E}">
        <p14:creationId xmlns:p14="http://schemas.microsoft.com/office/powerpoint/2010/main" val="41324346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接下来，引入迁移学习到预训练</a:t>
            </a:r>
            <a:r>
              <a:rPr lang="en-US" altLang="zh-CN" dirty="0"/>
              <a:t>CNN</a:t>
            </a:r>
            <a:r>
              <a:rPr lang="zh-CN" altLang="en-US" dirty="0"/>
              <a:t>模型。</a:t>
            </a:r>
            <a:endParaRPr lang="en-US" altLang="zh-CN" dirty="0"/>
          </a:p>
          <a:p>
            <a:r>
              <a:rPr lang="zh-CN" altLang="en-US" dirty="0"/>
              <a:t>在此之前，对不同工况的数据进行共性及差异性分析。</a:t>
            </a:r>
            <a:endParaRPr lang="en-US" altLang="zh-CN" dirty="0"/>
          </a:p>
        </p:txBody>
      </p:sp>
    </p:spTree>
    <p:extLst>
      <p:ext uri="{BB962C8B-B14F-4D97-AF65-F5344CB8AC3E}">
        <p14:creationId xmlns:p14="http://schemas.microsoft.com/office/powerpoint/2010/main" val="42839892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由结果可知，不同工况下的数据具有</a:t>
            </a:r>
            <a:r>
              <a:rPr lang="zh-CN" altLang="en-US" b="1" dirty="0"/>
              <a:t>通用的、可迁移</a:t>
            </a:r>
            <a:r>
              <a:rPr lang="zh-CN" altLang="en-US" dirty="0"/>
              <a:t>的诊断知识，但</a:t>
            </a:r>
            <a:r>
              <a:rPr lang="zh-CN" altLang="en-US" b="1" dirty="0"/>
              <a:t>数据分布仍存在差异</a:t>
            </a:r>
            <a:r>
              <a:rPr lang="zh-CN" altLang="en-US" dirty="0"/>
              <a:t>，会对预训练</a:t>
            </a:r>
            <a:r>
              <a:rPr lang="en-US" altLang="zh-CN" dirty="0"/>
              <a:t>CNN</a:t>
            </a:r>
            <a:r>
              <a:rPr lang="zh-CN" altLang="en-US" dirty="0"/>
              <a:t>造成干扰，因此引入迁移学习十分必要。</a:t>
            </a:r>
            <a:endParaRPr lang="en-US" altLang="zh-CN" dirty="0"/>
          </a:p>
        </p:txBody>
      </p:sp>
    </p:spTree>
    <p:extLst>
      <p:ext uri="{BB962C8B-B14F-4D97-AF65-F5344CB8AC3E}">
        <p14:creationId xmlns:p14="http://schemas.microsoft.com/office/powerpoint/2010/main" val="23498593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这是本文提出的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NDTL-CNN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故障诊断框架，</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引入最适合神经网络的</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NDTL</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方法，采用少量目标域数据对</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4-2</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获得的预训练</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CNN</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模型的全连接层进行参数微调，从而使其适应新的数据分布。</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Tree>
    <p:extLst>
      <p:ext uri="{BB962C8B-B14F-4D97-AF65-F5344CB8AC3E}">
        <p14:creationId xmlns:p14="http://schemas.microsoft.com/office/powerpoint/2010/main" val="37615456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这是</a:t>
            </a:r>
            <a:r>
              <a:rPr lang="en-US" altLang="zh-CN" sz="1800" dirty="0">
                <a:effectLst/>
                <a:latin typeface="等线" panose="02010600030101010101" pitchFamily="2" charset="-122"/>
                <a:ea typeface="宋体" panose="02010600030101010101" pitchFamily="2" charset="-122"/>
                <a:cs typeface="Times New Roman" panose="02020603050405020304" pitchFamily="18" charset="0"/>
              </a:rPr>
              <a:t>NDTL-CNN</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故障诊断</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的整体流程</a:t>
            </a:r>
            <a:r>
              <a:rPr lang="zh-CN" altLang="en-US" sz="1800" dirty="0">
                <a:effectLst/>
                <a:latin typeface="等线" panose="02010600030101010101" pitchFamily="2" charset="-122"/>
                <a:ea typeface="宋体" panose="02010600030101010101" pitchFamily="2" charset="-122"/>
                <a:cs typeface="Times New Roman" panose="02020603050405020304" pitchFamily="18" charset="0"/>
              </a:rPr>
              <a:t>，主要包含三大步骤。</a:t>
            </a:r>
            <a:endParaRPr lang="zh-CN" altLang="en-US" dirty="0"/>
          </a:p>
        </p:txBody>
      </p:sp>
    </p:spTree>
    <p:extLst>
      <p:ext uri="{BB962C8B-B14F-4D97-AF65-F5344CB8AC3E}">
        <p14:creationId xmlns:p14="http://schemas.microsoft.com/office/powerpoint/2010/main" val="1745429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i="0" kern="100" dirty="0">
                <a:effectLst/>
                <a:latin typeface="Times New Roman" panose="02020603050405020304" pitchFamily="18" charset="0"/>
                <a:ea typeface="宋体" panose="02010600030101010101" pitchFamily="2" charset="-122"/>
              </a:rPr>
              <a:t>对</a:t>
            </a:r>
            <a:r>
              <a:rPr lang="en-US" altLang="zh-CN" sz="1800" i="0" kern="100" dirty="0">
                <a:effectLst/>
                <a:latin typeface="Times New Roman" panose="02020603050405020304" pitchFamily="18" charset="0"/>
                <a:ea typeface="宋体" panose="02010600030101010101" pitchFamily="2" charset="-122"/>
              </a:rPr>
              <a:t>NDTL-CNN</a:t>
            </a:r>
            <a:r>
              <a:rPr lang="zh-CN" altLang="en-US" sz="1800" i="0" kern="100" dirty="0">
                <a:effectLst/>
                <a:latin typeface="Times New Roman" panose="02020603050405020304" pitchFamily="18" charset="0"/>
                <a:ea typeface="宋体" panose="02010600030101010101" pitchFamily="2" charset="-122"/>
              </a:rPr>
              <a:t>进行变工况诊断性能评估。</a:t>
            </a:r>
            <a:endParaRPr lang="en-US" altLang="zh-CN" sz="1800" i="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i="0" kern="100" dirty="0">
                <a:effectLst/>
                <a:latin typeface="Times New Roman" panose="02020603050405020304" pitchFamily="18" charset="0"/>
                <a:ea typeface="宋体" panose="02010600030101010101" pitchFamily="2" charset="-122"/>
              </a:rPr>
              <a:t>由</a:t>
            </a:r>
            <a:r>
              <a:rPr lang="zh-CN" altLang="en-US" sz="1800" i="0" kern="100" dirty="0">
                <a:effectLst/>
                <a:latin typeface="Times New Roman" panose="02020603050405020304" pitchFamily="18" charset="0"/>
                <a:ea typeface="宋体" panose="02010600030101010101" pitchFamily="2" charset="-122"/>
              </a:rPr>
              <a:t>上图</a:t>
            </a:r>
            <a:r>
              <a:rPr lang="zh-CN" altLang="zh-CN" sz="1800" i="0" kern="100" dirty="0">
                <a:effectLst/>
                <a:latin typeface="Times New Roman" panose="02020603050405020304" pitchFamily="18" charset="0"/>
                <a:ea typeface="宋体" panose="02010600030101010101" pitchFamily="2" charset="-122"/>
              </a:rPr>
              <a:t>可知，</a:t>
            </a:r>
            <a:r>
              <a:rPr lang="zh-CN" altLang="en-US" sz="1800" i="0" kern="100" dirty="0">
                <a:effectLst/>
                <a:latin typeface="Times New Roman" panose="02020603050405020304" pitchFamily="18" charset="0"/>
                <a:ea typeface="宋体" panose="02010600030101010101" pitchFamily="2" charset="-122"/>
              </a:rPr>
              <a:t>在变工况</a:t>
            </a:r>
            <a:r>
              <a:rPr lang="zh-CN" altLang="zh-CN" sz="1800" i="0" kern="100" dirty="0">
                <a:effectLst/>
                <a:latin typeface="Times New Roman" panose="02020603050405020304" pitchFamily="18" charset="0"/>
                <a:ea typeface="宋体" panose="02010600030101010101" pitchFamily="2" charset="-122"/>
              </a:rPr>
              <a:t>时</a:t>
            </a:r>
            <a:r>
              <a:rPr lang="zh-CN" altLang="en-US" sz="1800" i="0" kern="100" dirty="0">
                <a:effectLst/>
                <a:latin typeface="Times New Roman" panose="02020603050405020304" pitchFamily="18" charset="0"/>
                <a:ea typeface="宋体" panose="02010600030101010101" pitchFamily="2" charset="-122"/>
              </a:rPr>
              <a:t>，预训练</a:t>
            </a:r>
            <a:r>
              <a:rPr lang="en-US" altLang="zh-CN" sz="1800" i="0" kern="100" dirty="0">
                <a:effectLst/>
                <a:latin typeface="Times New Roman" panose="02020603050405020304" pitchFamily="18" charset="0"/>
                <a:ea typeface="宋体" panose="02010600030101010101" pitchFamily="2" charset="-122"/>
              </a:rPr>
              <a:t>CNN</a:t>
            </a:r>
            <a:r>
              <a:rPr lang="zh-CN" altLang="en-US" sz="1800" i="0" kern="100" dirty="0">
                <a:effectLst/>
                <a:latin typeface="Times New Roman" panose="02020603050405020304" pitchFamily="18" charset="0"/>
                <a:ea typeface="宋体" panose="02010600030101010101" pitchFamily="2" charset="-122"/>
              </a:rPr>
              <a:t>的</a:t>
            </a:r>
            <a:r>
              <a:rPr lang="zh-CN" altLang="zh-CN" sz="1800" i="0" kern="100" dirty="0">
                <a:effectLst/>
                <a:latin typeface="Times New Roman" panose="02020603050405020304" pitchFamily="18" charset="0"/>
                <a:ea typeface="宋体" panose="02010600030101010101" pitchFamily="2" charset="-122"/>
              </a:rPr>
              <a:t>诊断准确率</a:t>
            </a:r>
            <a:r>
              <a:rPr lang="zh-CN" altLang="en-US" sz="1800" i="0" kern="100" dirty="0">
                <a:effectLst/>
                <a:latin typeface="Times New Roman" panose="02020603050405020304" pitchFamily="18" charset="0"/>
                <a:ea typeface="宋体" panose="02010600030101010101" pitchFamily="2" charset="-122"/>
              </a:rPr>
              <a:t>大幅</a:t>
            </a:r>
            <a:r>
              <a:rPr lang="zh-CN" altLang="zh-CN" sz="1800" i="0" kern="100" dirty="0">
                <a:effectLst/>
                <a:latin typeface="Times New Roman" panose="02020603050405020304" pitchFamily="18" charset="0"/>
                <a:ea typeface="宋体" panose="02010600030101010101" pitchFamily="2" charset="-122"/>
              </a:rPr>
              <a:t>下降，仅仅达到</a:t>
            </a:r>
            <a:r>
              <a:rPr lang="en-US" altLang="zh-CN" sz="1800" i="0" kern="100" dirty="0">
                <a:effectLst/>
                <a:latin typeface="Times New Roman" panose="02020603050405020304" pitchFamily="18" charset="0"/>
                <a:ea typeface="宋体" panose="02010600030101010101" pitchFamily="2" charset="-122"/>
              </a:rPr>
              <a:t>82.6%</a:t>
            </a:r>
            <a:r>
              <a:rPr lang="zh-CN" altLang="zh-CN" sz="1800" i="0" kern="100" dirty="0">
                <a:effectLst/>
                <a:latin typeface="Times New Roman" panose="02020603050405020304" pitchFamily="18" charset="0"/>
                <a:ea typeface="宋体" panose="02010600030101010101" pitchFamily="2" charset="-122"/>
              </a:rPr>
              <a:t>。</a:t>
            </a:r>
            <a:endParaRPr lang="en-US" altLang="zh-CN" sz="1800" i="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zh-CN" sz="1800" i="0" kern="100" dirty="0">
                <a:effectLst/>
                <a:latin typeface="Times New Roman" panose="02020603050405020304" pitchFamily="18" charset="0"/>
                <a:ea typeface="宋体" panose="02010600030101010101" pitchFamily="2" charset="-122"/>
              </a:rPr>
              <a:t>而</a:t>
            </a:r>
            <a:r>
              <a:rPr lang="zh-CN" altLang="en-US" sz="1800" i="0" kern="100" dirty="0">
                <a:effectLst/>
                <a:latin typeface="Times New Roman" panose="02020603050405020304" pitchFamily="18" charset="0"/>
                <a:ea typeface="宋体" panose="02010600030101010101" pitchFamily="2" charset="-122"/>
              </a:rPr>
              <a:t>引入</a:t>
            </a:r>
            <a:r>
              <a:rPr lang="zh-CN" altLang="zh-CN" sz="1800" i="0" kern="100" dirty="0">
                <a:effectLst/>
                <a:latin typeface="Times New Roman" panose="02020603050405020304" pitchFamily="18" charset="0"/>
                <a:ea typeface="宋体" panose="02010600030101010101" pitchFamily="2" charset="-122"/>
              </a:rPr>
              <a:t>迁移学习</a:t>
            </a:r>
            <a:r>
              <a:rPr lang="zh-CN" altLang="en-US" sz="1800" i="0" kern="100" dirty="0">
                <a:effectLst/>
                <a:latin typeface="Times New Roman" panose="02020603050405020304" pitchFamily="18" charset="0"/>
                <a:ea typeface="宋体" panose="02010600030101010101" pitchFamily="2" charset="-122"/>
              </a:rPr>
              <a:t>后，</a:t>
            </a:r>
            <a:r>
              <a:rPr lang="en-US" altLang="zh-CN" sz="1800" i="0" kern="100" dirty="0">
                <a:effectLst/>
                <a:latin typeface="Times New Roman" panose="02020603050405020304" pitchFamily="18" charset="0"/>
                <a:ea typeface="宋体" panose="02010600030101010101" pitchFamily="2" charset="-122"/>
              </a:rPr>
              <a:t>NDTL-CNN</a:t>
            </a:r>
            <a:r>
              <a:rPr lang="zh-CN" altLang="en-US" sz="1800" i="0" kern="100" dirty="0">
                <a:effectLst/>
                <a:latin typeface="Times New Roman" panose="02020603050405020304" pitchFamily="18" charset="0"/>
                <a:ea typeface="宋体" panose="02010600030101010101" pitchFamily="2" charset="-122"/>
              </a:rPr>
              <a:t>的</a:t>
            </a:r>
            <a:r>
              <a:rPr lang="zh-CN" altLang="zh-CN" sz="1800" i="0" kern="100" dirty="0">
                <a:effectLst/>
                <a:latin typeface="Times New Roman" panose="02020603050405020304" pitchFamily="18" charset="0"/>
                <a:ea typeface="宋体" panose="02010600030101010101" pitchFamily="2" charset="-122"/>
              </a:rPr>
              <a:t>诊断精度大幅提升</a:t>
            </a:r>
            <a:r>
              <a:rPr lang="en-US" altLang="zh-CN" sz="1800" i="0" kern="100" dirty="0">
                <a:effectLst/>
                <a:latin typeface="Times New Roman" panose="02020603050405020304" pitchFamily="18" charset="0"/>
                <a:ea typeface="宋体" panose="02010600030101010101" pitchFamily="2" charset="-122"/>
              </a:rPr>
              <a:t>10%</a:t>
            </a:r>
            <a:r>
              <a:rPr lang="zh-CN" altLang="en-US" sz="1800" i="0" kern="100" dirty="0">
                <a:effectLst/>
                <a:latin typeface="Times New Roman" panose="02020603050405020304" pitchFamily="18" charset="0"/>
                <a:ea typeface="宋体" panose="02010600030101010101" pitchFamily="2" charset="-122"/>
              </a:rPr>
              <a:t>以上</a:t>
            </a:r>
            <a:r>
              <a:rPr lang="zh-CN" altLang="zh-CN" sz="1800" i="0" kern="100" dirty="0">
                <a:effectLst/>
                <a:latin typeface="Times New Roman" panose="02020603050405020304" pitchFamily="18" charset="0"/>
                <a:ea typeface="宋体" panose="02010600030101010101" pitchFamily="2" charset="-122"/>
              </a:rPr>
              <a:t>，</a:t>
            </a:r>
            <a:r>
              <a:rPr lang="zh-CN" altLang="en-US" sz="1800" i="0" kern="100" dirty="0">
                <a:effectLst/>
                <a:latin typeface="Times New Roman" panose="02020603050405020304" pitchFamily="18" charset="0"/>
                <a:ea typeface="宋体" panose="02010600030101010101" pitchFamily="2" charset="-122"/>
              </a:rPr>
              <a:t>平均准确率为</a:t>
            </a:r>
            <a:r>
              <a:rPr lang="en-US" altLang="zh-CN" sz="1800" i="0" kern="100" dirty="0">
                <a:effectLst/>
                <a:latin typeface="Times New Roman" panose="02020603050405020304" pitchFamily="18" charset="0"/>
                <a:ea typeface="宋体" panose="02010600030101010101" pitchFamily="2" charset="-122"/>
              </a:rPr>
              <a:t>97.7%</a:t>
            </a:r>
            <a:r>
              <a:rPr lang="zh-CN" altLang="en-US" sz="1800" i="0" kern="100" dirty="0">
                <a:effectLst/>
                <a:latin typeface="Times New Roman" panose="02020603050405020304" pitchFamily="18" charset="0"/>
                <a:ea typeface="宋体" panose="02010600030101010101" pitchFamily="2" charset="-122"/>
              </a:rPr>
              <a:t>，且相较于普通神经网络</a:t>
            </a:r>
            <a:r>
              <a:rPr lang="en-US" altLang="zh-CN" sz="1800" i="0" kern="100" dirty="0">
                <a:effectLst/>
                <a:latin typeface="Times New Roman" panose="02020603050405020304" pitchFamily="18" charset="0"/>
                <a:ea typeface="宋体" panose="02010600030101010101" pitchFamily="2" charset="-122"/>
              </a:rPr>
              <a:t>MLP</a:t>
            </a:r>
            <a:r>
              <a:rPr lang="zh-CN" altLang="en-US" sz="1800" i="0" kern="100" dirty="0">
                <a:effectLst/>
                <a:latin typeface="Times New Roman" panose="02020603050405020304" pitchFamily="18" charset="0"/>
                <a:ea typeface="宋体" panose="02010600030101010101" pitchFamily="2" charset="-122"/>
              </a:rPr>
              <a:t>，</a:t>
            </a:r>
            <a:r>
              <a:rPr lang="en-US" altLang="zh-CN" sz="1800" i="0" kern="100" dirty="0">
                <a:effectLst/>
                <a:latin typeface="Times New Roman" panose="02020603050405020304" pitchFamily="18" charset="0"/>
                <a:ea typeface="宋体" panose="02010600030101010101" pitchFamily="2" charset="-122"/>
              </a:rPr>
              <a:t>CNN</a:t>
            </a:r>
            <a:r>
              <a:rPr lang="zh-CN" altLang="en-US" sz="1800" i="0" kern="100" dirty="0">
                <a:effectLst/>
                <a:latin typeface="Times New Roman" panose="02020603050405020304" pitchFamily="18" charset="0"/>
                <a:ea typeface="宋体" panose="02010600030101010101" pitchFamily="2" charset="-122"/>
              </a:rPr>
              <a:t>的迁移效果更好</a:t>
            </a:r>
            <a:r>
              <a:rPr lang="zh-CN" altLang="zh-CN" sz="1800" i="0" kern="100" dirty="0">
                <a:effectLst/>
                <a:latin typeface="Times New Roman" panose="02020603050405020304" pitchFamily="18" charset="0"/>
                <a:ea typeface="宋体" panose="02010600030101010101" pitchFamily="2" charset="-122"/>
              </a:rPr>
              <a:t>。</a:t>
            </a:r>
            <a:endParaRPr lang="en-US" altLang="zh-CN" sz="1800" i="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en-US" sz="1800" i="0" kern="100" dirty="0">
                <a:effectLst/>
                <a:latin typeface="Times New Roman" panose="02020603050405020304" pitchFamily="18" charset="0"/>
                <a:ea typeface="宋体" panose="02010600030101010101" pitchFamily="2" charset="-122"/>
              </a:rPr>
              <a:t>同时，对比损失曲线可知，相较于重新训练</a:t>
            </a:r>
            <a:r>
              <a:rPr lang="en-US" altLang="zh-CN" sz="1800" i="0" kern="100" dirty="0">
                <a:effectLst/>
                <a:latin typeface="Times New Roman" panose="02020603050405020304" pitchFamily="18" charset="0"/>
                <a:ea typeface="宋体" panose="02010600030101010101" pitchFamily="2" charset="-122"/>
              </a:rPr>
              <a:t>CNN</a:t>
            </a:r>
            <a:r>
              <a:rPr lang="zh-CN" altLang="en-US" sz="1800" i="0" kern="100" dirty="0">
                <a:effectLst/>
                <a:latin typeface="Times New Roman" panose="02020603050405020304" pitchFamily="18" charset="0"/>
                <a:ea typeface="宋体" panose="02010600030101010101" pitchFamily="2" charset="-122"/>
              </a:rPr>
              <a:t>，迁移预训练</a:t>
            </a:r>
            <a:r>
              <a:rPr lang="en-US" altLang="zh-CN" sz="1800" i="0" kern="100" dirty="0">
                <a:effectLst/>
                <a:latin typeface="Times New Roman" panose="02020603050405020304" pitchFamily="18" charset="0"/>
                <a:ea typeface="宋体" panose="02010600030101010101" pitchFamily="2" charset="-122"/>
              </a:rPr>
              <a:t>CNN</a:t>
            </a:r>
            <a:r>
              <a:rPr lang="zh-CN" altLang="en-US" sz="1800" i="0" kern="100" dirty="0">
                <a:effectLst/>
                <a:latin typeface="Times New Roman" panose="02020603050405020304" pitchFamily="18" charset="0"/>
                <a:ea typeface="宋体" panose="02010600030101010101" pitchFamily="2" charset="-122"/>
              </a:rPr>
              <a:t>可以大大节省时间成本。</a:t>
            </a:r>
            <a:endParaRPr lang="zh-CN" altLang="zh-CN" sz="1800" i="0" kern="100" dirty="0">
              <a:effectLst/>
              <a:latin typeface="Times New Roman" panose="02020603050405020304" pitchFamily="18" charset="0"/>
              <a:ea typeface="宋体" panose="02010600030101010101" pitchFamily="2" charset="-122"/>
            </a:endParaRPr>
          </a:p>
          <a:p>
            <a:endParaRPr lang="zh-CN" altLang="en-US" dirty="0"/>
          </a:p>
        </p:txBody>
      </p:sp>
    </p:spTree>
    <p:extLst>
      <p:ext uri="{BB962C8B-B14F-4D97-AF65-F5344CB8AC3E}">
        <p14:creationId xmlns:p14="http://schemas.microsoft.com/office/powerpoint/2010/main" val="195730918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zh-CN" sz="1800" kern="100" dirty="0">
                <a:effectLst/>
                <a:latin typeface="Times New Roman" panose="02020603050405020304" pitchFamily="18" charset="0"/>
                <a:ea typeface="宋体" panose="02010600030101010101" pitchFamily="2" charset="-122"/>
              </a:rPr>
              <a:t>由</a:t>
            </a:r>
            <a:r>
              <a:rPr lang="zh-CN" altLang="en-US" sz="1800" b="1" kern="100" dirty="0">
                <a:effectLst/>
                <a:latin typeface="Times New Roman" panose="02020603050405020304" pitchFamily="18" charset="0"/>
                <a:ea typeface="宋体" panose="02010600030101010101" pitchFamily="2" charset="-122"/>
              </a:rPr>
              <a:t>左图</a:t>
            </a:r>
            <a:r>
              <a:rPr lang="zh-CN" altLang="zh-CN" sz="1800" kern="100" dirty="0">
                <a:effectLst/>
                <a:latin typeface="Times New Roman" panose="02020603050405020304" pitchFamily="18" charset="0"/>
                <a:ea typeface="宋体" panose="02010600030101010101" pitchFamily="2" charset="-122"/>
              </a:rPr>
              <a:t>可以看出，未进行迁移学习的CNN发生了较多故障间的误判，严重降低了诊断精度，这与工况条件改变密不可分。</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右图</a:t>
            </a:r>
            <a:r>
              <a:rPr lang="zh-CN" altLang="zh-CN" sz="1800" kern="100" dirty="0">
                <a:effectLst/>
                <a:latin typeface="Times New Roman" panose="02020603050405020304" pitchFamily="18" charset="0"/>
                <a:ea typeface="宋体" panose="02010600030101010101" pitchFamily="2" charset="-122"/>
              </a:rPr>
              <a:t>为</a:t>
            </a:r>
            <a:r>
              <a:rPr lang="en-US" altLang="zh-CN" sz="1800" kern="100" dirty="0">
                <a:effectLst/>
                <a:latin typeface="Times New Roman" panose="02020603050405020304" pitchFamily="18" charset="0"/>
                <a:ea typeface="宋体" panose="02010600030101010101" pitchFamily="2" charset="-122"/>
              </a:rPr>
              <a:t>NDTL-</a:t>
            </a:r>
            <a:r>
              <a:rPr lang="zh-CN" altLang="zh-CN" sz="1800" kern="100" dirty="0">
                <a:effectLst/>
                <a:latin typeface="Times New Roman" panose="02020603050405020304" pitchFamily="18" charset="0"/>
                <a:ea typeface="宋体" panose="02010600030101010101" pitchFamily="2" charset="-122"/>
              </a:rPr>
              <a:t>CNN在</a:t>
            </a:r>
            <a:r>
              <a:rPr lang="zh-CN" altLang="en-US" sz="1800" kern="100" dirty="0">
                <a:effectLst/>
                <a:latin typeface="Times New Roman" panose="02020603050405020304" pitchFamily="18" charset="0"/>
                <a:ea typeface="宋体" panose="02010600030101010101" pitchFamily="2" charset="-122"/>
              </a:rPr>
              <a:t>目标域</a:t>
            </a:r>
            <a:r>
              <a:rPr lang="zh-CN" altLang="zh-CN" sz="1800" kern="100" dirty="0">
                <a:effectLst/>
                <a:latin typeface="Times New Roman" panose="02020603050405020304" pitchFamily="18" charset="0"/>
                <a:ea typeface="宋体" panose="02010600030101010101" pitchFamily="2" charset="-122"/>
              </a:rPr>
              <a:t>测试集上的诊断结果。由此可知，迁移学习可以使</a:t>
            </a:r>
            <a:r>
              <a:rPr lang="zh-CN" altLang="en-US" sz="1800" kern="100" dirty="0">
                <a:effectLst/>
                <a:latin typeface="Times New Roman" panose="02020603050405020304" pitchFamily="18" charset="0"/>
                <a:ea typeface="宋体" panose="02010600030101010101" pitchFamily="2" charset="-122"/>
              </a:rPr>
              <a:t>预训练</a:t>
            </a:r>
            <a:r>
              <a:rPr lang="zh-CN" altLang="zh-CN" sz="1800" kern="100" dirty="0">
                <a:effectLst/>
                <a:latin typeface="Times New Roman" panose="02020603050405020304" pitchFamily="18" charset="0"/>
                <a:ea typeface="宋体" panose="02010600030101010101" pitchFamily="2" charset="-122"/>
              </a:rPr>
              <a:t>CNN在目标域数据的诊断性能重新提升至与在源域数据进行诊断相当。</a:t>
            </a:r>
          </a:p>
          <a:p>
            <a:endParaRPr lang="zh-CN" altLang="en-US" dirty="0"/>
          </a:p>
        </p:txBody>
      </p:sp>
    </p:spTree>
    <p:extLst>
      <p:ext uri="{BB962C8B-B14F-4D97-AF65-F5344CB8AC3E}">
        <p14:creationId xmlns:p14="http://schemas.microsoft.com/office/powerpoint/2010/main" val="6310165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effectLst/>
                <a:latin typeface="Arial" panose="020B0604020202020204" pitchFamily="34" charset="0"/>
              </a:rPr>
              <a:t>对飞行器进行故障诊断，可以在故障发生时</a:t>
            </a:r>
            <a:r>
              <a:rPr lang="zh-CN" altLang="en-US" b="1" i="0" dirty="0">
                <a:effectLst/>
                <a:latin typeface="Arial" panose="020B0604020202020204" pitchFamily="34" charset="0"/>
              </a:rPr>
              <a:t>定位失效部件</a:t>
            </a:r>
            <a:r>
              <a:rPr lang="zh-CN" altLang="en-US" b="0" i="0" dirty="0">
                <a:effectLst/>
                <a:latin typeface="Arial" panose="020B0604020202020204" pitchFamily="34" charset="0"/>
              </a:rPr>
              <a:t>、</a:t>
            </a:r>
            <a:r>
              <a:rPr lang="zh-CN" altLang="en-US" b="1" i="0" dirty="0">
                <a:effectLst/>
                <a:latin typeface="Arial" panose="020B0604020202020204" pitchFamily="34" charset="0"/>
              </a:rPr>
              <a:t>识别故障类型</a:t>
            </a:r>
            <a:r>
              <a:rPr lang="zh-CN" altLang="en-US" b="0" i="0" dirty="0">
                <a:effectLst/>
                <a:latin typeface="Arial" panose="020B0604020202020204" pitchFamily="34" charset="0"/>
              </a:rPr>
              <a:t>，不仅可以</a:t>
            </a:r>
            <a:r>
              <a:rPr lang="zh-CN" altLang="en-US" b="1" i="0" dirty="0">
                <a:effectLst/>
                <a:latin typeface="Arial" panose="020B0604020202020204" pitchFamily="34" charset="0"/>
              </a:rPr>
              <a:t>辅助驾驶员及时调整操纵</a:t>
            </a:r>
            <a:r>
              <a:rPr lang="zh-CN" altLang="en-US" b="0" i="0" dirty="0">
                <a:effectLst/>
                <a:latin typeface="Arial" panose="020B0604020202020204" pitchFamily="34" charset="0"/>
              </a:rPr>
              <a:t>，也方便后续</a:t>
            </a:r>
            <a:r>
              <a:rPr lang="zh-CN" altLang="en-US" b="1" i="0" dirty="0">
                <a:effectLst/>
                <a:latin typeface="Arial" panose="020B0604020202020204" pitchFamily="34" charset="0"/>
              </a:rPr>
              <a:t>对失效组件进行维修、更换</a:t>
            </a:r>
            <a:r>
              <a:rPr lang="zh-CN" altLang="en-US" b="0" i="0" dirty="0">
                <a:effectLst/>
                <a:latin typeface="Arial" panose="020B0604020202020204" pitchFamily="34" charset="0"/>
              </a:rPr>
              <a:t>。</a:t>
            </a:r>
            <a:endParaRPr lang="en-US" altLang="zh-CN" b="0" i="0" dirty="0">
              <a:effectLst/>
              <a:latin typeface="Arial" panose="020B0604020202020204" pitchFamily="34" charset="0"/>
            </a:endParaRPr>
          </a:p>
          <a:p>
            <a:r>
              <a:rPr lang="zh-CN" altLang="en-US" b="0" i="0" dirty="0">
                <a:effectLst/>
                <a:latin typeface="Arial" panose="020B0604020202020204" pitchFamily="34" charset="0"/>
              </a:rPr>
              <a:t>其中，</a:t>
            </a:r>
            <a:r>
              <a:rPr lang="zh-CN" altLang="en-US" b="1" i="0" dirty="0">
                <a:effectLst/>
                <a:latin typeface="Arial" panose="020B0604020202020204" pitchFamily="34" charset="0"/>
              </a:rPr>
              <a:t>方向舵</a:t>
            </a:r>
            <a:r>
              <a:rPr lang="zh-CN" altLang="en-US" b="0" i="0" dirty="0">
                <a:effectLst/>
                <a:latin typeface="Arial" panose="020B0604020202020204" pitchFamily="34" charset="0"/>
              </a:rPr>
              <a:t>是飞行器的重要组成部分，直接影响飞行器的运行轨迹与姿态，影响飞行器的</a:t>
            </a:r>
            <a:r>
              <a:rPr lang="zh-CN" altLang="en-US" b="1" i="0" dirty="0">
                <a:effectLst/>
                <a:latin typeface="Arial" panose="020B0604020202020204" pitchFamily="34" charset="0"/>
              </a:rPr>
              <a:t>稳定性和安全性</a:t>
            </a:r>
            <a:r>
              <a:rPr lang="zh-CN" altLang="en-US" b="0" i="0" dirty="0">
                <a:effectLst/>
                <a:latin typeface="Arial" panose="020B0604020202020204" pitchFamily="34" charset="0"/>
              </a:rPr>
              <a:t>。因此，</a:t>
            </a:r>
            <a:r>
              <a:rPr lang="zh-CN" altLang="en-US" b="1" i="0" dirty="0">
                <a:effectLst/>
                <a:latin typeface="Arial" panose="020B0604020202020204" pitchFamily="34" charset="0"/>
              </a:rPr>
              <a:t>研究便捷有效的方向舵故障诊断方法尤为重要</a:t>
            </a:r>
            <a:r>
              <a:rPr lang="zh-CN" altLang="en-US" b="0" i="0" dirty="0">
                <a:effectLst/>
                <a:latin typeface="Arial" panose="020B0604020202020204" pitchFamily="34" charset="0"/>
              </a:rPr>
              <a:t>。</a:t>
            </a:r>
            <a:endParaRPr lang="en-US" altLang="zh-CN" b="0" i="0" dirty="0">
              <a:effectLst/>
              <a:latin typeface="Arial" panose="020B0604020202020204" pitchFamily="34" charset="0"/>
            </a:endParaRPr>
          </a:p>
        </p:txBody>
      </p:sp>
    </p:spTree>
    <p:extLst>
      <p:ext uri="{BB962C8B-B14F-4D97-AF65-F5344CB8AC3E}">
        <p14:creationId xmlns:p14="http://schemas.microsoft.com/office/powerpoint/2010/main" val="372246607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对</a:t>
            </a:r>
            <a:r>
              <a:rPr lang="en-US" altLang="zh-CN" sz="1800" kern="100" dirty="0">
                <a:effectLst/>
                <a:latin typeface="Times New Roman" panose="02020603050405020304" pitchFamily="18" charset="0"/>
                <a:ea typeface="宋体" panose="02010600030101010101" pitchFamily="2" charset="-122"/>
              </a:rPr>
              <a:t>NDTL-CNN</a:t>
            </a:r>
            <a:r>
              <a:rPr lang="zh-CN" altLang="en-US" sz="1800" kern="100" dirty="0">
                <a:effectLst/>
                <a:latin typeface="Times New Roman" panose="02020603050405020304" pitchFamily="18" charset="0"/>
                <a:ea typeface="宋体" panose="02010600030101010101" pitchFamily="2" charset="-122"/>
              </a:rPr>
              <a:t>进行迁移机理分析。</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首先是预训练</a:t>
            </a:r>
            <a:r>
              <a:rPr lang="en-US" altLang="zh-CN" sz="1800" kern="100" dirty="0">
                <a:effectLst/>
                <a:latin typeface="Times New Roman" panose="02020603050405020304" pitchFamily="18" charset="0"/>
                <a:ea typeface="宋体" panose="02010600030101010101" pitchFamily="2" charset="-122"/>
              </a:rPr>
              <a:t>CNN</a:t>
            </a:r>
            <a:r>
              <a:rPr lang="zh-CN" altLang="en-US" sz="1800" kern="100" dirty="0">
                <a:effectLst/>
                <a:latin typeface="Times New Roman" panose="02020603050405020304" pitchFamily="18" charset="0"/>
                <a:ea typeface="宋体" panose="02010600030101010101" pitchFamily="2" charset="-122"/>
              </a:rPr>
              <a:t>在目标域测试集的特征映射</a:t>
            </a:r>
            <a:r>
              <a:rPr lang="zh-CN" altLang="zh-CN"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可以看出，</a:t>
            </a:r>
            <a:r>
              <a:rPr lang="zh-CN" altLang="zh-CN" sz="1800" kern="100" dirty="0">
                <a:effectLst/>
                <a:latin typeface="Times New Roman" panose="02020603050405020304" pitchFamily="18" charset="0"/>
                <a:ea typeface="宋体" panose="02010600030101010101" pitchFamily="2" charset="-122"/>
              </a:rPr>
              <a:t>随着</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全连接层的加</a:t>
            </a:r>
            <a:r>
              <a:rPr lang="zh-CN" altLang="en-US" sz="1800" kern="100" dirty="0">
                <a:effectLst/>
                <a:latin typeface="Times New Roman" panose="02020603050405020304" pitchFamily="18" charset="0"/>
                <a:ea typeface="宋体" panose="02010600030101010101" pitchFamily="2" charset="-122"/>
              </a:rPr>
              <a:t>深</a:t>
            </a:r>
            <a:r>
              <a:rPr lang="zh-CN" altLang="zh-CN" sz="1800" kern="100" dirty="0">
                <a:effectLst/>
                <a:latin typeface="Times New Roman" panose="02020603050405020304" pitchFamily="18" charset="0"/>
                <a:ea typeface="宋体" panose="02010600030101010101" pitchFamily="2" charset="-122"/>
              </a:rPr>
              <a:t>，</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的诊断性能随之得到提升。</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但在输出层中，各类别之间的类间距离仍然较小，容易发生混淆，因此</a:t>
            </a:r>
            <a:r>
              <a:rPr lang="zh-CN" altLang="zh-CN" sz="1800" kern="100" dirty="0">
                <a:effectLst/>
                <a:latin typeface="Times New Roman" panose="02020603050405020304" pitchFamily="18" charset="0"/>
                <a:ea typeface="宋体" panose="02010600030101010101" pitchFamily="2" charset="-122"/>
              </a:rPr>
              <a:t>预训练</a:t>
            </a:r>
            <a:r>
              <a:rPr lang="en-US" altLang="zh-CN" sz="1800" kern="100" dirty="0">
                <a:effectLst/>
                <a:latin typeface="Times New Roman" panose="02020603050405020304" pitchFamily="18" charset="0"/>
                <a:ea typeface="宋体" panose="02010600030101010101" pitchFamily="2" charset="-122"/>
              </a:rPr>
              <a:t>CNN</a:t>
            </a:r>
            <a:r>
              <a:rPr lang="zh-CN" altLang="zh-CN" sz="1800" kern="100" dirty="0">
                <a:effectLst/>
                <a:latin typeface="Times New Roman" panose="02020603050405020304" pitchFamily="18" charset="0"/>
                <a:ea typeface="宋体" panose="02010600030101010101" pitchFamily="2" charset="-122"/>
              </a:rPr>
              <a:t>在目标域数据上的诊断性能较差</a:t>
            </a:r>
            <a:endParaRPr lang="zh-CN" altLang="en-US" sz="1800" kern="100" dirty="0">
              <a:effectLst/>
              <a:latin typeface="Times New Roman" panose="02020603050405020304" pitchFamily="18" charset="0"/>
              <a:ea typeface="宋体" panose="02010600030101010101" pitchFamily="2" charset="-122"/>
            </a:endParaRPr>
          </a:p>
          <a:p>
            <a:pPr indent="304800" algn="just">
              <a:lnSpc>
                <a:spcPct val="150000"/>
              </a:lnSpc>
            </a:pPr>
            <a:endParaRPr lang="zh-CN" altLang="zh-CN" sz="1800" kern="100" dirty="0">
              <a:effectLst/>
              <a:latin typeface="Times New Roman" panose="02020603050405020304" pitchFamily="18" charset="0"/>
              <a:ea typeface="宋体" panose="02010600030101010101" pitchFamily="2" charset="-122"/>
            </a:endParaRPr>
          </a:p>
          <a:p>
            <a:endParaRPr lang="zh-CN" altLang="en-US" dirty="0"/>
          </a:p>
        </p:txBody>
      </p:sp>
    </p:spTree>
    <p:extLst>
      <p:ext uri="{BB962C8B-B14F-4D97-AF65-F5344CB8AC3E}">
        <p14:creationId xmlns:p14="http://schemas.microsoft.com/office/powerpoint/2010/main" val="2198260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然后是</a:t>
            </a:r>
            <a:r>
              <a:rPr lang="en-US" altLang="zh-CN" sz="1800" kern="100" dirty="0">
                <a:effectLst/>
                <a:latin typeface="Times New Roman" panose="02020603050405020304" pitchFamily="18" charset="0"/>
                <a:ea typeface="宋体" panose="02010600030101010101" pitchFamily="2" charset="-122"/>
              </a:rPr>
              <a:t>NDTL-CNN</a:t>
            </a:r>
            <a:r>
              <a:rPr lang="zh-CN" altLang="zh-CN" sz="1800" kern="100" dirty="0">
                <a:effectLst/>
                <a:latin typeface="Times New Roman" panose="02020603050405020304" pitchFamily="18" charset="0"/>
                <a:ea typeface="宋体" panose="02010600030101010101" pitchFamily="2" charset="-122"/>
              </a:rPr>
              <a:t>的特征映射。</a:t>
            </a:r>
            <a:endParaRPr lang="en-US" altLang="zh-CN" sz="1800" kern="100" dirty="0">
              <a:effectLst/>
              <a:latin typeface="Times New Roman" panose="02020603050405020304" pitchFamily="18" charset="0"/>
              <a:ea typeface="宋体" panose="02010600030101010101" pitchFamily="2" charset="-122"/>
            </a:endParaRPr>
          </a:p>
          <a:p>
            <a:pPr indent="304800" algn="just">
              <a:lnSpc>
                <a:spcPct val="150000"/>
              </a:lnSpc>
            </a:pPr>
            <a:r>
              <a:rPr lang="zh-CN" altLang="en-US" sz="1800" kern="100" dirty="0">
                <a:effectLst/>
                <a:latin typeface="Times New Roman" panose="02020603050405020304" pitchFamily="18" charset="0"/>
                <a:ea typeface="宋体" panose="02010600030101010101" pitchFamily="2" charset="-122"/>
              </a:rPr>
              <a:t>可以看出，</a:t>
            </a:r>
            <a:r>
              <a:rPr lang="zh-CN" altLang="zh-CN" sz="1800" kern="100" dirty="0">
                <a:effectLst/>
                <a:latin typeface="Times New Roman" panose="02020603050405020304" pitchFamily="18" charset="0"/>
                <a:ea typeface="宋体" panose="02010600030101010101" pitchFamily="2" charset="-122"/>
              </a:rPr>
              <a:t>在最后的分类输出层中，各类</a:t>
            </a:r>
            <a:r>
              <a:rPr lang="zh-CN" altLang="en-US" sz="1800" kern="100" dirty="0">
                <a:effectLst/>
                <a:latin typeface="Times New Roman" panose="02020603050405020304" pitchFamily="18" charset="0"/>
                <a:ea typeface="宋体" panose="02010600030101010101" pitchFamily="2" charset="-122"/>
              </a:rPr>
              <a:t>别</a:t>
            </a:r>
            <a:r>
              <a:rPr lang="zh-CN" altLang="zh-CN" sz="1800" kern="100" dirty="0">
                <a:effectLst/>
                <a:latin typeface="Times New Roman" panose="02020603050405020304" pitchFamily="18" charset="0"/>
                <a:ea typeface="宋体" panose="02010600030101010101" pitchFamily="2" charset="-122"/>
              </a:rPr>
              <a:t>的分布区域十分集中，且重叠面积很小，基本都可以得到明显区分。</a:t>
            </a:r>
          </a:p>
          <a:p>
            <a:endParaRPr lang="zh-CN" altLang="en-US" dirty="0"/>
          </a:p>
        </p:txBody>
      </p:sp>
    </p:spTree>
    <p:extLst>
      <p:ext uri="{BB962C8B-B14F-4D97-AF65-F5344CB8AC3E}">
        <p14:creationId xmlns:p14="http://schemas.microsoft.com/office/powerpoint/2010/main" val="313602577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对比可知，</a:t>
            </a:r>
            <a:r>
              <a:rPr lang="en-US" altLang="zh-CN" b="1" dirty="0">
                <a:solidFill>
                  <a:schemeClr val="bg1"/>
                </a:solidFill>
                <a:latin typeface="+mn-ea"/>
              </a:rPr>
              <a:t>NDTL-CNN</a:t>
            </a:r>
            <a:r>
              <a:rPr lang="zh-CN" altLang="en-US" b="1" dirty="0">
                <a:solidFill>
                  <a:schemeClr val="bg1"/>
                </a:solidFill>
                <a:latin typeface="+mn-ea"/>
              </a:rPr>
              <a:t>各层特征学习结果均强于预训练</a:t>
            </a:r>
            <a:r>
              <a:rPr lang="en-US" altLang="zh-CN" b="1" dirty="0">
                <a:solidFill>
                  <a:schemeClr val="bg1"/>
                </a:solidFill>
                <a:latin typeface="+mn-ea"/>
              </a:rPr>
              <a:t>CNN</a:t>
            </a:r>
            <a:r>
              <a:rPr lang="zh-CN" altLang="en-US" b="1" dirty="0">
                <a:solidFill>
                  <a:schemeClr val="bg1"/>
                </a:solidFill>
                <a:latin typeface="+mn-ea"/>
              </a:rPr>
              <a:t>，因此迁移学习可以很好改善预训练</a:t>
            </a:r>
            <a:r>
              <a:rPr lang="en-US" altLang="zh-CN" b="1" dirty="0">
                <a:solidFill>
                  <a:schemeClr val="bg1"/>
                </a:solidFill>
                <a:latin typeface="+mn-ea"/>
              </a:rPr>
              <a:t>CNN</a:t>
            </a:r>
            <a:r>
              <a:rPr lang="zh-CN" altLang="en-US" b="1" dirty="0">
                <a:solidFill>
                  <a:schemeClr val="bg1"/>
                </a:solidFill>
                <a:latin typeface="+mn-ea"/>
              </a:rPr>
              <a:t>在变工况时的特征学习能力。</a:t>
            </a:r>
          </a:p>
          <a:p>
            <a:endParaRPr lang="zh-CN" altLang="en-US" dirty="0"/>
          </a:p>
        </p:txBody>
      </p:sp>
    </p:spTree>
    <p:extLst>
      <p:ext uri="{BB962C8B-B14F-4D97-AF65-F5344CB8AC3E}">
        <p14:creationId xmlns:p14="http://schemas.microsoft.com/office/powerpoint/2010/main" val="14429606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indent="304800" algn="l">
                  <a:lnSpc>
                    <a:spcPct val="150000"/>
                  </a:lnSpc>
                </a:pPr>
                <a:r>
                  <a:rPr lang="zh-CN" altLang="en-US" sz="1800" kern="100" dirty="0">
                    <a:effectLst/>
                    <a:latin typeface="Times New Roman" panose="02020603050405020304" pitchFamily="18" charset="0"/>
                    <a:ea typeface="宋体" panose="02010600030101010101" pitchFamily="2" charset="-122"/>
                  </a:rPr>
                  <a:t>最后，对</a:t>
                </a:r>
                <a:r>
                  <a:rPr lang="en-US" altLang="zh-CN" sz="1800" kern="100" dirty="0">
                    <a:effectLst/>
                    <a:latin typeface="Times New Roman" panose="02020603050405020304" pitchFamily="18" charset="0"/>
                    <a:ea typeface="宋体" panose="02010600030101010101" pitchFamily="2" charset="-122"/>
                  </a:rPr>
                  <a:t>NDTL-CNN</a:t>
                </a:r>
                <a:r>
                  <a:rPr lang="zh-CN" altLang="en-US" sz="1800" kern="100" dirty="0">
                    <a:effectLst/>
                    <a:latin typeface="Times New Roman" panose="02020603050405020304" pitchFamily="18" charset="0"/>
                    <a:ea typeface="宋体" panose="02010600030101010101" pitchFamily="2" charset="-122"/>
                  </a:rPr>
                  <a:t>诊断性能的影响因素进行分析。</a:t>
                </a:r>
                <a:endParaRPr lang="en-US" altLang="zh-CN" sz="1800" kern="100" dirty="0">
                  <a:effectLst/>
                  <a:latin typeface="Times New Roman" panose="02020603050405020304" pitchFamily="18" charset="0"/>
                  <a:ea typeface="宋体" panose="02010600030101010101" pitchFamily="2" charset="-122"/>
                </a:endParaRPr>
              </a:p>
              <a:p>
                <a:pPr indent="304800" algn="l">
                  <a:lnSpc>
                    <a:spcPct val="150000"/>
                  </a:lnSpc>
                </a:pPr>
                <a:r>
                  <a:rPr lang="zh-CN" altLang="en-US" sz="1800" kern="100" dirty="0">
                    <a:effectLst/>
                    <a:latin typeface="Times New Roman" panose="02020603050405020304" pitchFamily="18" charset="0"/>
                    <a:ea typeface="宋体" panose="02010600030101010101" pitchFamily="2" charset="-122"/>
                  </a:rPr>
                  <a:t>首先是迁移率</a:t>
                </a:r>
                <a:r>
                  <a:rPr lang="en-US" altLang="zh-CN" sz="1800" kern="100" dirty="0">
                    <a:effectLst/>
                    <a:latin typeface="Times New Roman" panose="02020603050405020304" pitchFamily="18" charset="0"/>
                    <a:ea typeface="宋体" panose="02010600030101010101" pitchFamily="2" charset="-122"/>
                  </a:rPr>
                  <a:t>a</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indent="304800" algn="l">
                  <a:lnSpc>
                    <a:spcPct val="150000"/>
                  </a:lnSpc>
                </a:pPr>
                <a:r>
                  <a:rPr lang="zh-CN" altLang="en-US" sz="1800" kern="100" dirty="0">
                    <a:effectLst/>
                    <a:latin typeface="Times New Roman" panose="02020603050405020304" pitchFamily="18" charset="0"/>
                    <a:ea typeface="宋体" panose="02010600030101010101" pitchFamily="2" charset="-122"/>
                  </a:rPr>
                  <a:t>分析可知，诊断精度随</a:t>
                </a:r>
                <a:r>
                  <a:rPr lang="en-US" altLang="zh-CN" sz="1800" kern="100" dirty="0">
                    <a:effectLst/>
                    <a:latin typeface="Times New Roman" panose="02020603050405020304" pitchFamily="18" charset="0"/>
                    <a:ea typeface="宋体" panose="02010600030101010101" pitchFamily="2" charset="-122"/>
                  </a:rPr>
                  <a:t>a</a:t>
                </a:r>
                <a:r>
                  <a:rPr lang="zh-CN" altLang="en-US" sz="1800" kern="100" dirty="0">
                    <a:effectLst/>
                    <a:latin typeface="Times New Roman" panose="02020603050405020304" pitchFamily="18" charset="0"/>
                    <a:ea typeface="宋体" panose="02010600030101010101" pitchFamily="2" charset="-122"/>
                  </a:rPr>
                  <a:t>的增大而提高，但</a:t>
                </a:r>
                <a:r>
                  <a:rPr lang="en-US" altLang="zh-CN" sz="1800" kern="100" dirty="0">
                    <a:effectLst/>
                    <a:latin typeface="Times New Roman" panose="02020603050405020304" pitchFamily="18" charset="0"/>
                    <a:ea typeface="宋体" panose="02010600030101010101" pitchFamily="2" charset="-122"/>
                  </a:rPr>
                  <a:t>a</a:t>
                </a:r>
                <a:r>
                  <a:rPr lang="zh-CN" altLang="en-US" sz="1800" kern="100" dirty="0">
                    <a:effectLst/>
                    <a:latin typeface="Times New Roman" panose="02020603050405020304" pitchFamily="18" charset="0"/>
                    <a:ea typeface="宋体" panose="02010600030101010101" pitchFamily="2" charset="-122"/>
                  </a:rPr>
                  <a:t>的取值存在上限。</a:t>
                </a:r>
                <a:r>
                  <a:rPr lang="zh-CN" altLang="zh-CN" sz="1800" kern="100" dirty="0">
                    <a:effectLst/>
                    <a:latin typeface="Times New Roman" panose="02020603050405020304" pitchFamily="18" charset="0"/>
                    <a:ea typeface="宋体" panose="02010600030101010101" pitchFamily="2" charset="-122"/>
                  </a:rPr>
                  <a:t>综合考虑现实因素的限制与训练时长，最终选择</a:t>
                </a:r>
                <a14:m>
                  <m:oMath xmlns:m="http://schemas.openxmlformats.org/officeDocument/2006/math">
                    <m:r>
                      <a:rPr lang="zh-CN" altLang="en-US" sz="1800" i="1" kern="100">
                        <a:effectLst/>
                        <a:latin typeface="Cambria Math" panose="02040503050406030204" pitchFamily="18" charset="0"/>
                        <a:ea typeface="Cambria Math" panose="02040503050406030204" pitchFamily="18" charset="0"/>
                      </a:rPr>
                      <m:t>𝑎</m:t>
                    </m:r>
                    <m:r>
                      <a:rPr lang="zh-CN" altLang="zh-CN" sz="1800" i="1" kern="100">
                        <a:effectLst/>
                        <a:latin typeface="Cambria Math" panose="02040503050406030204" pitchFamily="18" charset="0"/>
                        <a:ea typeface="Cambria Math" panose="02040503050406030204" pitchFamily="18" charset="0"/>
                      </a:rPr>
                      <m:t>=0.25</m:t>
                    </m:r>
                  </m:oMath>
                </a14:m>
                <a:r>
                  <a:rPr lang="zh-CN" altLang="zh-CN" sz="1800" kern="100" dirty="0">
                    <a:effectLst/>
                    <a:latin typeface="Times New Roman" panose="02020603050405020304" pitchFamily="18" charset="0"/>
                    <a:ea typeface="宋体" panose="02010600030101010101" pitchFamily="2" charset="-122"/>
                  </a:rPr>
                  <a:t>，</a:t>
                </a:r>
                <a:r>
                  <a:rPr lang="zh-CN" altLang="en-US" sz="1800" kern="100" dirty="0">
                    <a:effectLst/>
                    <a:latin typeface="Times New Roman" panose="02020603050405020304" pitchFamily="18" charset="0"/>
                    <a:ea typeface="宋体" panose="02010600030101010101" pitchFamily="2" charset="-122"/>
                  </a:rPr>
                  <a:t>此时</a:t>
                </a:r>
                <a:r>
                  <a:rPr lang="zh-CN" altLang="zh-CN" sz="1800" kern="100" dirty="0">
                    <a:effectLst/>
                    <a:latin typeface="Times New Roman" panose="02020603050405020304" pitchFamily="18" charset="0"/>
                    <a:ea typeface="宋体" panose="02010600030101010101" pitchFamily="2" charset="-122"/>
                  </a:rPr>
                  <a:t>诊断精度为98%左右，既可以满足诊断需要，也更加符合现实生产。</a:t>
                </a:r>
              </a:p>
              <a:p>
                <a:endParaRPr lang="zh-CN" altLang="en-US" dirty="0"/>
              </a:p>
            </p:txBody>
          </p:sp>
        </mc:Choice>
        <mc:Fallback xmlns="">
          <p:sp>
            <p:nvSpPr>
              <p:cNvPr id="3" name="文本占位符 2"/>
              <p:cNvSpPr>
                <a:spLocks noGrp="1"/>
              </p:cNvSpPr>
              <p:nvPr>
                <p:ph type="body" idx="3"/>
              </p:nvPr>
            </p:nvSpPr>
            <p:spPr/>
            <p:txBody>
              <a:bodyPr/>
              <a:lstStyle/>
              <a:p>
                <a:pPr indent="304800" algn="l">
                  <a:lnSpc>
                    <a:spcPct val="150000"/>
                  </a:lnSpc>
                </a:pPr>
                <a:r>
                  <a:rPr lang="zh-CN" altLang="zh-CN" sz="1800" kern="100" dirty="0">
                    <a:effectLst/>
                    <a:latin typeface="Times New Roman" panose="02020603050405020304" pitchFamily="18" charset="0"/>
                    <a:ea typeface="宋体" panose="02010600030101010101" pitchFamily="2" charset="-122"/>
                  </a:rPr>
                  <a:t>选择取值范围为</a:t>
                </a:r>
                <a:r>
                  <a:rPr lang="zh-CN" altLang="zh-CN" sz="1800" i="0" kern="100">
                    <a:effectLst/>
                    <a:latin typeface="Cambria Math" panose="02040503050406030204" pitchFamily="18" charset="0"/>
                    <a:ea typeface="Cambria Math" panose="02040503050406030204" pitchFamily="18" charset="0"/>
                  </a:rPr>
                  <a:t>0~0.9</a:t>
                </a:r>
                <a:r>
                  <a:rPr lang="zh-CN" altLang="zh-CN" sz="1800" kern="100" dirty="0">
                    <a:effectLst/>
                    <a:latin typeface="Times New Roman" panose="02020603050405020304" pitchFamily="18" charset="0"/>
                    <a:ea typeface="宋体" panose="02010600030101010101" pitchFamily="2" charset="-122"/>
                  </a:rPr>
                  <a:t>、步长为0.1的</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进行诊断实验，结果如图3.17(a)所示。由图可知，当</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取值为0~0.2时，诊断精度从79.94到97.14大幅提升。当</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&gt;0.2</a:t>
                </a:r>
                <a:r>
                  <a:rPr lang="zh-CN" altLang="zh-CN" sz="1800" kern="100" dirty="0">
                    <a:effectLst/>
                    <a:latin typeface="Times New Roman" panose="02020603050405020304" pitchFamily="18" charset="0"/>
                    <a:ea typeface="宋体" panose="02010600030101010101" pitchFamily="2" charset="-122"/>
                  </a:rPr>
                  <a:t>时，诊断精度上升趋势趋于平缓，但仍随</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的增大而不断提高，最终</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=0.9</a:t>
                </a:r>
                <a:r>
                  <a:rPr lang="zh-CN" altLang="zh-CN" sz="1800" kern="100" dirty="0">
                    <a:effectLst/>
                    <a:latin typeface="Times New Roman" panose="02020603050405020304" pitchFamily="18" charset="0"/>
                    <a:ea typeface="宋体" panose="02010600030101010101" pitchFamily="2" charset="-122"/>
                  </a:rPr>
                  <a:t>时，诊断精度达到99.91%。然而，虽然诊断精度随着</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的增大而提高，但并不是</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越大越好。</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代表着用于重训练模型的数据量，现实生产够收集到的目标域数据十分有限，因此较大的</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并不具有另外，随着</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的增大，重训练的时长也会随之增加，大大削弱迁移学习所带来的时间成本优势。</a:t>
                </a:r>
              </a:p>
              <a:p>
                <a:pPr indent="304800" algn="l">
                  <a:lnSpc>
                    <a:spcPct val="150000"/>
                  </a:lnSpc>
                </a:pPr>
                <a:r>
                  <a:rPr lang="zh-CN" altLang="zh-CN" sz="1800" kern="100" dirty="0">
                    <a:effectLst/>
                    <a:latin typeface="Times New Roman" panose="02020603050405020304" pitchFamily="18" charset="0"/>
                    <a:ea typeface="宋体" panose="02010600030101010101" pitchFamily="2" charset="-122"/>
                  </a:rPr>
                  <a:t>因此，合理的</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的取值范围为0~0.4，选择取值范现实意义。围为</a:t>
                </a:r>
                <a:r>
                  <a:rPr lang="zh-CN" altLang="zh-CN" sz="1800" i="0" kern="100">
                    <a:effectLst/>
                    <a:latin typeface="Cambria Math" panose="02040503050406030204" pitchFamily="18" charset="0"/>
                    <a:ea typeface="Cambria Math" panose="02040503050406030204" pitchFamily="18" charset="0"/>
                  </a:rPr>
                  <a:t>0~0.4</a:t>
                </a:r>
                <a:r>
                  <a:rPr lang="zh-CN" altLang="zh-CN" sz="1800" kern="100" dirty="0">
                    <a:effectLst/>
                    <a:latin typeface="Times New Roman" panose="02020603050405020304" pitchFamily="18" charset="0"/>
                    <a:ea typeface="宋体" panose="02010600030101010101" pitchFamily="2" charset="-122"/>
                  </a:rPr>
                  <a:t>、步长为0.01的</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重新诊断实验，结果如图3.17(b)所示。由图可知，</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=0.01</a:t>
                </a:r>
                <a:r>
                  <a:rPr lang="zh-CN" altLang="zh-CN" sz="1800" kern="100" dirty="0">
                    <a:effectLst/>
                    <a:latin typeface="Times New Roman" panose="02020603050405020304" pitchFamily="18" charset="0"/>
                    <a:ea typeface="宋体" panose="02010600030101010101" pitchFamily="2" charset="-122"/>
                  </a:rPr>
                  <a:t>时，诊断精度为80.36%；</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=0.1</a:t>
                </a:r>
                <a:r>
                  <a:rPr lang="zh-CN" altLang="zh-CN" sz="1800" kern="100" dirty="0">
                    <a:effectLst/>
                    <a:latin typeface="Times New Roman" panose="02020603050405020304" pitchFamily="18" charset="0"/>
                    <a:ea typeface="宋体" panose="02010600030101010101" pitchFamily="2" charset="-122"/>
                  </a:rPr>
                  <a:t>时，诊断精度为93.74%；</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=0.2</a:t>
                </a:r>
                <a:r>
                  <a:rPr lang="zh-CN" altLang="zh-CN" sz="1800" kern="100" dirty="0">
                    <a:effectLst/>
                    <a:latin typeface="Times New Roman" panose="02020603050405020304" pitchFamily="18" charset="0"/>
                    <a:ea typeface="宋体" panose="02010600030101010101" pitchFamily="2" charset="-122"/>
                  </a:rPr>
                  <a:t>时，诊断精度达到97.34%；</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=0.25</a:t>
                </a:r>
                <a:r>
                  <a:rPr lang="zh-CN" altLang="zh-CN" sz="1800" kern="100" dirty="0">
                    <a:effectLst/>
                    <a:latin typeface="Times New Roman" panose="02020603050405020304" pitchFamily="18" charset="0"/>
                    <a:ea typeface="宋体" panose="02010600030101010101" pitchFamily="2" charset="-122"/>
                  </a:rPr>
                  <a:t>时，诊断精度达到97.81%；</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=0.3</a:t>
                </a:r>
                <a:r>
                  <a:rPr lang="zh-CN" altLang="zh-CN" sz="1800" kern="100" dirty="0">
                    <a:effectLst/>
                    <a:latin typeface="Times New Roman" panose="02020603050405020304" pitchFamily="18" charset="0"/>
                    <a:ea typeface="宋体" panose="02010600030101010101" pitchFamily="2" charset="-122"/>
                  </a:rPr>
                  <a:t>时，诊断精度达到99.04%；；</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=0.4</a:t>
                </a:r>
                <a:r>
                  <a:rPr lang="zh-CN" altLang="zh-CN" sz="1800" kern="100" dirty="0">
                    <a:effectLst/>
                    <a:latin typeface="Times New Roman" panose="02020603050405020304" pitchFamily="18" charset="0"/>
                    <a:ea typeface="宋体" panose="02010600030101010101" pitchFamily="2" charset="-122"/>
                  </a:rPr>
                  <a:t>时，诊断精度达到99.12%。因此，综合考虑现实因素的限制与训练时长，最终选择</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=0.25</a:t>
                </a:r>
                <a:r>
                  <a:rPr lang="zh-CN" altLang="zh-CN" sz="1800" kern="100" dirty="0">
                    <a:effectLst/>
                    <a:latin typeface="Times New Roman" panose="02020603050405020304" pitchFamily="18" charset="0"/>
                    <a:ea typeface="宋体" panose="02010600030101010101" pitchFamily="2" charset="-122"/>
                  </a:rPr>
                  <a:t>，诊断精度为98%左右，既可以满足诊断需要，也更加符合现实生产。</a:t>
                </a:r>
              </a:p>
              <a:p>
                <a:endParaRPr lang="zh-CN" altLang="en-US" dirty="0"/>
              </a:p>
            </p:txBody>
          </p:sp>
        </mc:Fallback>
      </mc:AlternateContent>
    </p:spTree>
    <p:extLst>
      <p:ext uri="{BB962C8B-B14F-4D97-AF65-F5344CB8AC3E}">
        <p14:creationId xmlns:p14="http://schemas.microsoft.com/office/powerpoint/2010/main" val="12291155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mc:AlternateContent xmlns:mc="http://schemas.openxmlformats.org/markup-compatibility/2006" xmlns:a14="http://schemas.microsoft.com/office/drawing/2010/main">
        <mc:Choice Requires="a14">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00" dirty="0">
                    <a:effectLst/>
                    <a:latin typeface="Times New Roman" panose="02020603050405020304" pitchFamily="18" charset="0"/>
                    <a:ea typeface="宋体" panose="02010600030101010101" pitchFamily="2" charset="-122"/>
                  </a:rPr>
                  <a:t>然后是微调层的影响。</a:t>
                </a:r>
                <a:endParaRPr lang="en-US" altLang="zh-CN" sz="1800" kern="100" dirty="0">
                  <a:effectLst/>
                  <a:latin typeface="Times New Roman" panose="02020603050405020304" pitchFamily="18" charset="0"/>
                  <a:ea typeface="宋体"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由实验结果可知：</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Times New Roman" panose="02020603050405020304" pitchFamily="18" charset="0"/>
                    <a:ea typeface="宋体" panose="02010600030101010101" pitchFamily="2" charset="-122"/>
                  </a:rPr>
                  <a:t>诊断精度随微调层数</a:t>
                </a:r>
                <a:r>
                  <a:rPr lang="zh-CN" altLang="en-US" sz="1800" kern="100" dirty="0">
                    <a:effectLst/>
                    <a:latin typeface="Times New Roman" panose="02020603050405020304" pitchFamily="18" charset="0"/>
                    <a:ea typeface="宋体" panose="02010600030101010101" pitchFamily="2" charset="-122"/>
                  </a:rPr>
                  <a:t>和微调神经元总数</a:t>
                </a:r>
                <a:r>
                  <a:rPr lang="zh-CN" altLang="zh-CN" sz="1800" kern="100" dirty="0">
                    <a:effectLst/>
                    <a:latin typeface="Times New Roman" panose="02020603050405020304" pitchFamily="18" charset="0"/>
                    <a:ea typeface="宋体" panose="02010600030101010101" pitchFamily="2" charset="-122"/>
                  </a:rPr>
                  <a:t>的增大而提升。</a:t>
                </a:r>
                <a:endParaRPr lang="zh-CN" altLang="en-US" dirty="0"/>
              </a:p>
            </p:txBody>
          </p:sp>
        </mc:Choice>
        <mc:Fallback xmlns="">
          <p:sp>
            <p:nvSpPr>
              <p:cNvPr id="3" name="文本占位符 2"/>
              <p:cNvSpPr>
                <a:spLocks noGrp="1"/>
              </p:cNvSpPr>
              <p:nvPr>
                <p:ph type="body" idx="3"/>
              </p:nvPr>
            </p:nvSpPr>
            <p:spPr/>
            <p:txBody>
              <a:bodyPr/>
              <a:lstStyle/>
              <a:p>
                <a:pPr indent="304800" algn="l">
                  <a:lnSpc>
                    <a:spcPct val="150000"/>
                  </a:lnSpc>
                </a:pPr>
                <a:r>
                  <a:rPr lang="zh-CN" altLang="zh-CN" sz="1800" kern="100" dirty="0">
                    <a:effectLst/>
                    <a:latin typeface="Times New Roman" panose="02020603050405020304" pitchFamily="18" charset="0"/>
                    <a:ea typeface="宋体" panose="02010600030101010101" pitchFamily="2" charset="-122"/>
                  </a:rPr>
                  <a:t>选择取值范围为</a:t>
                </a:r>
                <a:r>
                  <a:rPr lang="zh-CN" altLang="zh-CN" sz="1800" i="0" kern="100">
                    <a:effectLst/>
                    <a:latin typeface="Cambria Math" panose="02040503050406030204" pitchFamily="18" charset="0"/>
                    <a:ea typeface="Cambria Math" panose="02040503050406030204" pitchFamily="18" charset="0"/>
                  </a:rPr>
                  <a:t>0~0.9</a:t>
                </a:r>
                <a:r>
                  <a:rPr lang="zh-CN" altLang="zh-CN" sz="1800" kern="100" dirty="0">
                    <a:effectLst/>
                    <a:latin typeface="Times New Roman" panose="02020603050405020304" pitchFamily="18" charset="0"/>
                    <a:ea typeface="宋体" panose="02010600030101010101" pitchFamily="2" charset="-122"/>
                  </a:rPr>
                  <a:t>、步长为0.1的</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进行诊断实验，结果如图3.17(a)所示。由图可知，当</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取值为0~0.2时，诊断精度从79.94到97.14大幅提升。当</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&gt;0.2</a:t>
                </a:r>
                <a:r>
                  <a:rPr lang="zh-CN" altLang="zh-CN" sz="1800" kern="100" dirty="0">
                    <a:effectLst/>
                    <a:latin typeface="Times New Roman" panose="02020603050405020304" pitchFamily="18" charset="0"/>
                    <a:ea typeface="宋体" panose="02010600030101010101" pitchFamily="2" charset="-122"/>
                  </a:rPr>
                  <a:t>时，诊断精度上升趋势趋于平缓，但仍随</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的增大而不断提高，最终</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=0.9</a:t>
                </a:r>
                <a:r>
                  <a:rPr lang="zh-CN" altLang="zh-CN" sz="1800" kern="100" dirty="0">
                    <a:effectLst/>
                    <a:latin typeface="Times New Roman" panose="02020603050405020304" pitchFamily="18" charset="0"/>
                    <a:ea typeface="宋体" panose="02010600030101010101" pitchFamily="2" charset="-122"/>
                  </a:rPr>
                  <a:t>时，诊断精度达到99.91%。然而，虽然诊断精度随着</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的增大而提高，但并不是</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越大越好。</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代表着用于重训练模型的数据量，现实生产够收集到的目标域数据十分有限，因此较大的</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并不具有另外，随着</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的增大，重训练的时长也会随之增加，大大削弱迁移学习所带来的时间成本优势。</a:t>
                </a:r>
              </a:p>
              <a:p>
                <a:pPr indent="304800" algn="l">
                  <a:lnSpc>
                    <a:spcPct val="150000"/>
                  </a:lnSpc>
                </a:pPr>
                <a:r>
                  <a:rPr lang="zh-CN" altLang="zh-CN" sz="1800" kern="100" dirty="0">
                    <a:effectLst/>
                    <a:latin typeface="Times New Roman" panose="02020603050405020304" pitchFamily="18" charset="0"/>
                    <a:ea typeface="宋体" panose="02010600030101010101" pitchFamily="2" charset="-122"/>
                  </a:rPr>
                  <a:t>因此，合理的</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的取值范围为0~0.4，选择取值范现实意义。围为</a:t>
                </a:r>
                <a:r>
                  <a:rPr lang="zh-CN" altLang="zh-CN" sz="1800" i="0" kern="100">
                    <a:effectLst/>
                    <a:latin typeface="Cambria Math" panose="02040503050406030204" pitchFamily="18" charset="0"/>
                    <a:ea typeface="Cambria Math" panose="02040503050406030204" pitchFamily="18" charset="0"/>
                  </a:rPr>
                  <a:t>0~0.4</a:t>
                </a:r>
                <a:r>
                  <a:rPr lang="zh-CN" altLang="zh-CN" sz="1800" kern="100" dirty="0">
                    <a:effectLst/>
                    <a:latin typeface="Times New Roman" panose="02020603050405020304" pitchFamily="18" charset="0"/>
                    <a:ea typeface="宋体" panose="02010600030101010101" pitchFamily="2" charset="-122"/>
                  </a:rPr>
                  <a:t>、步长为0.01的</a:t>
                </a:r>
                <a:r>
                  <a:rPr lang="zh-CN" altLang="en-US" sz="1800" i="0" kern="100">
                    <a:effectLst/>
                    <a:latin typeface="Cambria Math" panose="02040503050406030204" pitchFamily="18" charset="0"/>
                    <a:ea typeface="Cambria Math" panose="02040503050406030204" pitchFamily="18" charset="0"/>
                  </a:rPr>
                  <a:t>𝑎</a:t>
                </a:r>
                <a:r>
                  <a:rPr lang="zh-CN" altLang="zh-CN" sz="1800" kern="100" dirty="0">
                    <a:effectLst/>
                    <a:latin typeface="Times New Roman" panose="02020603050405020304" pitchFamily="18" charset="0"/>
                    <a:ea typeface="宋体" panose="02010600030101010101" pitchFamily="2" charset="-122"/>
                  </a:rPr>
                  <a:t>重新诊断实验，结果如图3.17(b)所示。由图可知，</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=0.01</a:t>
                </a:r>
                <a:r>
                  <a:rPr lang="zh-CN" altLang="zh-CN" sz="1800" kern="100" dirty="0">
                    <a:effectLst/>
                    <a:latin typeface="Times New Roman" panose="02020603050405020304" pitchFamily="18" charset="0"/>
                    <a:ea typeface="宋体" panose="02010600030101010101" pitchFamily="2" charset="-122"/>
                  </a:rPr>
                  <a:t>时，诊断精度为80.36%；</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=0.1</a:t>
                </a:r>
                <a:r>
                  <a:rPr lang="zh-CN" altLang="zh-CN" sz="1800" kern="100" dirty="0">
                    <a:effectLst/>
                    <a:latin typeface="Times New Roman" panose="02020603050405020304" pitchFamily="18" charset="0"/>
                    <a:ea typeface="宋体" panose="02010600030101010101" pitchFamily="2" charset="-122"/>
                  </a:rPr>
                  <a:t>时，诊断精度为93.74%；</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=0.2</a:t>
                </a:r>
                <a:r>
                  <a:rPr lang="zh-CN" altLang="zh-CN" sz="1800" kern="100" dirty="0">
                    <a:effectLst/>
                    <a:latin typeface="Times New Roman" panose="02020603050405020304" pitchFamily="18" charset="0"/>
                    <a:ea typeface="宋体" panose="02010600030101010101" pitchFamily="2" charset="-122"/>
                  </a:rPr>
                  <a:t>时，诊断精度达到97.34%；</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=0.25</a:t>
                </a:r>
                <a:r>
                  <a:rPr lang="zh-CN" altLang="zh-CN" sz="1800" kern="100" dirty="0">
                    <a:effectLst/>
                    <a:latin typeface="Times New Roman" panose="02020603050405020304" pitchFamily="18" charset="0"/>
                    <a:ea typeface="宋体" panose="02010600030101010101" pitchFamily="2" charset="-122"/>
                  </a:rPr>
                  <a:t>时，诊断精度达到97.81%；</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=0.3</a:t>
                </a:r>
                <a:r>
                  <a:rPr lang="zh-CN" altLang="zh-CN" sz="1800" kern="100" dirty="0">
                    <a:effectLst/>
                    <a:latin typeface="Times New Roman" panose="02020603050405020304" pitchFamily="18" charset="0"/>
                    <a:ea typeface="宋体" panose="02010600030101010101" pitchFamily="2" charset="-122"/>
                  </a:rPr>
                  <a:t>时，诊断精度达到99.04%；；</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=0.4</a:t>
                </a:r>
                <a:r>
                  <a:rPr lang="zh-CN" altLang="zh-CN" sz="1800" kern="100" dirty="0">
                    <a:effectLst/>
                    <a:latin typeface="Times New Roman" panose="02020603050405020304" pitchFamily="18" charset="0"/>
                    <a:ea typeface="宋体" panose="02010600030101010101" pitchFamily="2" charset="-122"/>
                  </a:rPr>
                  <a:t>时，诊断精度达到99.12%。因此，综合考虑现实因素的限制与训练时长，最终选择</a:t>
                </a:r>
                <a:r>
                  <a:rPr lang="zh-CN" altLang="en-US" sz="1800" i="0" kern="100">
                    <a:effectLst/>
                    <a:latin typeface="Cambria Math" panose="02040503050406030204" pitchFamily="18" charset="0"/>
                    <a:ea typeface="Cambria Math" panose="02040503050406030204" pitchFamily="18" charset="0"/>
                  </a:rPr>
                  <a:t>𝑎</a:t>
                </a:r>
                <a:r>
                  <a:rPr lang="zh-CN" altLang="zh-CN" sz="1800" i="0" kern="100">
                    <a:effectLst/>
                    <a:latin typeface="Cambria Math" panose="02040503050406030204" pitchFamily="18" charset="0"/>
                    <a:ea typeface="Cambria Math" panose="02040503050406030204" pitchFamily="18" charset="0"/>
                  </a:rPr>
                  <a:t>=0.25</a:t>
                </a:r>
                <a:r>
                  <a:rPr lang="zh-CN" altLang="zh-CN" sz="1800" kern="100" dirty="0">
                    <a:effectLst/>
                    <a:latin typeface="Times New Roman" panose="02020603050405020304" pitchFamily="18" charset="0"/>
                    <a:ea typeface="宋体" panose="02010600030101010101" pitchFamily="2" charset="-122"/>
                  </a:rPr>
                  <a:t>，诊断精度为98%左右，既可以满足诊断需要，也更加符合现实生产。</a:t>
                </a:r>
              </a:p>
              <a:p>
                <a:endParaRPr lang="zh-CN" altLang="en-US" dirty="0"/>
              </a:p>
            </p:txBody>
          </p:sp>
        </mc:Fallback>
      </mc:AlternateContent>
    </p:spTree>
    <p:extLst>
      <p:ext uri="{BB962C8B-B14F-4D97-AF65-F5344CB8AC3E}">
        <p14:creationId xmlns:p14="http://schemas.microsoft.com/office/powerpoint/2010/main" val="42598716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最后，是总结与展望。</a:t>
            </a:r>
          </a:p>
        </p:txBody>
      </p:sp>
      <p:sp>
        <p:nvSpPr>
          <p:cNvPr id="4" name="灯片编号占位符 3"/>
          <p:cNvSpPr>
            <a:spLocks noGrp="1"/>
          </p:cNvSpPr>
          <p:nvPr>
            <p:ph type="sldNum" sz="quarter" idx="5"/>
          </p:nvPr>
        </p:nvSpPr>
        <p:spPr/>
        <p:txBody>
          <a:bodyPr/>
          <a:lstStyle/>
          <a:p>
            <a:fld id="{25B71C70-3A21-45CD-8E56-9B33862CED50}" type="slidenum">
              <a:rPr lang="zh-CN" altLang="en-US" smtClean="0"/>
              <a:t>45</a:t>
            </a:fld>
            <a:endParaRPr lang="zh-CN" altLang="en-US"/>
          </a:p>
        </p:txBody>
      </p:sp>
    </p:spTree>
    <p:extLst>
      <p:ext uri="{BB962C8B-B14F-4D97-AF65-F5344CB8AC3E}">
        <p14:creationId xmlns:p14="http://schemas.microsoft.com/office/powerpoint/2010/main" val="33216950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55600" algn="just">
              <a:lnSpc>
                <a:spcPct val="150000"/>
              </a:lnSpc>
            </a:pP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针对飞行器方向舵的变工况智能故障诊断问题：</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搭建了飞行器方向舵故障仿真模型</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：能够精确实现方向舵的动态输出响应，提供了数据支撑；</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just">
              <a:lnSpc>
                <a:spcPct val="150000"/>
              </a:lnSpc>
              <a:buFont typeface="+mj-lt"/>
              <a:buAutoNum type="arabicPeriod"/>
            </a:pP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搭建了</a:t>
            </a:r>
            <a:r>
              <a:rPr lang="en-US" altLang="zh-CN" sz="1200" b="1" kern="100" dirty="0">
                <a:effectLst/>
                <a:latin typeface="等线" panose="02010600030101010101" pitchFamily="2" charset="-122"/>
                <a:ea typeface="等线" panose="02010600030101010101" pitchFamily="2" charset="-122"/>
                <a:cs typeface="Times New Roman" panose="02020603050405020304" pitchFamily="18" charset="0"/>
              </a:rPr>
              <a:t>CNN</a:t>
            </a:r>
            <a:r>
              <a:rPr lang="zh-CN" altLang="zh-CN" sz="1200" b="1" kern="100" dirty="0">
                <a:effectLst/>
                <a:latin typeface="等线" panose="02010600030101010101" pitchFamily="2" charset="-122"/>
                <a:ea typeface="宋体" panose="02010600030101010101" pitchFamily="2" charset="-122"/>
                <a:cs typeface="Times New Roman" panose="02020603050405020304" pitchFamily="18" charset="0"/>
              </a:rPr>
              <a:t>方向舵智能故障诊断模型</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：预训练</a:t>
            </a:r>
            <a:r>
              <a:rPr lang="en-US" altLang="zh-CN" sz="1200" kern="100" dirty="0">
                <a:effectLst/>
                <a:latin typeface="等线" panose="02010600030101010101" pitchFamily="2" charset="-122"/>
                <a:ea typeface="等线" panose="02010600030101010101" pitchFamily="2" charset="-122"/>
                <a:cs typeface="Times New Roman" panose="02020603050405020304" pitchFamily="18" charset="0"/>
              </a:rPr>
              <a:t>CNN</a:t>
            </a:r>
            <a:r>
              <a:rPr lang="zh-CN" altLang="zh-CN" sz="1200" kern="100" dirty="0">
                <a:effectLst/>
                <a:latin typeface="等线" panose="02010600030101010101" pitchFamily="2" charset="-122"/>
                <a:ea typeface="宋体" panose="02010600030101010101" pitchFamily="2" charset="-122"/>
                <a:cs typeface="Times New Roman" panose="02020603050405020304" pitchFamily="18" charset="0"/>
              </a:rPr>
              <a:t>诊断性能优异，但变工况时诊断准确率大大下降，有必要引入迁移学习进行调整；</a:t>
            </a:r>
            <a:endParaRPr lang="zh-CN" altLang="zh-CN" sz="12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p:txBody>
      </p:sp>
    </p:spTree>
    <p:extLst>
      <p:ext uri="{BB962C8B-B14F-4D97-AF65-F5344CB8AC3E}">
        <p14:creationId xmlns:p14="http://schemas.microsoft.com/office/powerpoint/2010/main" val="5422563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800" b="1" kern="100" dirty="0">
                <a:effectLst/>
                <a:latin typeface="等线" panose="02010600030101010101" pitchFamily="2" charset="-122"/>
                <a:ea typeface="宋体" panose="02010600030101010101" pitchFamily="2" charset="-122"/>
                <a:cs typeface="Times New Roman" panose="02020603050405020304" pitchFamily="18" charset="0"/>
              </a:rPr>
              <a:t>3</a:t>
            </a:r>
            <a:r>
              <a:rPr lang="zh-CN" altLang="en-US" sz="1800" b="1" kern="100" dirty="0">
                <a:effectLst/>
                <a:latin typeface="等线" panose="02010600030101010101" pitchFamily="2" charset="-122"/>
                <a:ea typeface="宋体" panose="02010600030101010101" pitchFamily="2" charset="-122"/>
                <a:cs typeface="Times New Roman" panose="02020603050405020304" pitchFamily="18" charset="0"/>
              </a:rPr>
              <a:t>、</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搭建了</a:t>
            </a:r>
            <a:r>
              <a:rPr lang="en-US" altLang="zh-CN" sz="1800" b="1" kern="100" dirty="0">
                <a:effectLst/>
                <a:latin typeface="等线" panose="02010600030101010101" pitchFamily="2" charset="-122"/>
                <a:ea typeface="等线" panose="02010600030101010101" pitchFamily="2" charset="-122"/>
                <a:cs typeface="Times New Roman" panose="02020603050405020304" pitchFamily="18" charset="0"/>
              </a:rPr>
              <a:t>NDTL-CNN</a:t>
            </a:r>
            <a:r>
              <a:rPr lang="zh-CN" altLang="zh-CN" sz="1800" b="1" kern="100" dirty="0">
                <a:effectLst/>
                <a:latin typeface="等线" panose="02010600030101010101" pitchFamily="2" charset="-122"/>
                <a:ea typeface="宋体" panose="02010600030101010101" pitchFamily="2" charset="-122"/>
                <a:cs typeface="Times New Roman" panose="02020603050405020304" pitchFamily="18" charset="0"/>
              </a:rPr>
              <a:t>方向舵智能故障诊断模型</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NDTL-CNN</a:t>
            </a:r>
            <a:r>
              <a:rPr lang="zh-CN" altLang="zh-CN" sz="1800" kern="100" dirty="0">
                <a:effectLst/>
                <a:latin typeface="等线" panose="02010600030101010101" pitchFamily="2" charset="-122"/>
                <a:ea typeface="宋体" panose="02010600030101010101" pitchFamily="2" charset="-122"/>
                <a:cs typeface="Times New Roman" panose="02020603050405020304" pitchFamily="18" charset="0"/>
              </a:rPr>
              <a:t>能够提高诊断精度和训练效率，且迁移率越高、微调层越多、微调神经元总数越多，迁移效果越好。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en-US" altLang="zh-CN" dirty="0"/>
          </a:p>
        </p:txBody>
      </p:sp>
    </p:spTree>
    <p:extLst>
      <p:ext uri="{BB962C8B-B14F-4D97-AF65-F5344CB8AC3E}">
        <p14:creationId xmlns:p14="http://schemas.microsoft.com/office/powerpoint/2010/main" val="391457238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本文创新点如下：</a:t>
            </a:r>
            <a:endParaRPr lang="en-US" altLang="zh-CN" dirty="0"/>
          </a:p>
          <a:p>
            <a:r>
              <a:rPr lang="en-US" altLang="zh-CN" dirty="0"/>
              <a:t>1</a:t>
            </a:r>
            <a:r>
              <a:rPr lang="zh-CN" altLang="en-US" dirty="0"/>
              <a:t>、针对方向舵小样本问题，通过故障建模仿真提供数据支撑；</a:t>
            </a:r>
            <a:endParaRPr lang="en-US" altLang="zh-CN" dirty="0"/>
          </a:p>
          <a:p>
            <a:r>
              <a:rPr lang="en-US" altLang="zh-CN" dirty="0"/>
              <a:t>2</a:t>
            </a:r>
            <a:r>
              <a:rPr lang="zh-CN" altLang="en-US" dirty="0"/>
              <a:t>、引入深度迁移学习，调充分利用预训练模型，解决变工况诊断问题。</a:t>
            </a:r>
            <a:endParaRPr lang="en-US" altLang="zh-CN" dirty="0"/>
          </a:p>
        </p:txBody>
      </p:sp>
    </p:spTree>
    <p:extLst>
      <p:ext uri="{BB962C8B-B14F-4D97-AF65-F5344CB8AC3E}">
        <p14:creationId xmlns:p14="http://schemas.microsoft.com/office/powerpoint/2010/main" val="132839480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最后是论文评审意见与修改，针对评审老师提出的问题和修改建议，已逐一做出回答和修改。</a:t>
            </a:r>
            <a:endParaRPr lang="en-US" altLang="zh-CN" dirty="0"/>
          </a:p>
        </p:txBody>
      </p:sp>
    </p:spTree>
    <p:extLst>
      <p:ext uri="{BB962C8B-B14F-4D97-AF65-F5344CB8AC3E}">
        <p14:creationId xmlns:p14="http://schemas.microsoft.com/office/powerpoint/2010/main" val="24925212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方向舵属于复杂工程系统，信号复杂，传统的基于信号或模型的故障诊断方法应用起来有一定困难，数据驱动的智能故障诊断方法更为合适。其中，深度学习方法能够自动化提取深度特征，因此本文选用基于深度学习的智能故障诊断方法对方向舵进行研究。</a:t>
            </a:r>
            <a:endParaRPr lang="en-US" altLang="zh-CN"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最后是论文评审意见与修改，针对评审老师提出的问题和修改建议，已逐一做出回答和修改。</a:t>
            </a:r>
            <a:endParaRPr lang="en-US" altLang="zh-CN" dirty="0"/>
          </a:p>
        </p:txBody>
      </p:sp>
    </p:spTree>
    <p:extLst>
      <p:ext uri="{BB962C8B-B14F-4D97-AF65-F5344CB8AC3E}">
        <p14:creationId xmlns:p14="http://schemas.microsoft.com/office/powerpoint/2010/main" val="39786288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a:effectLst/>
                <a:latin typeface="等线" panose="02010600030101010101" pitchFamily="2" charset="-122"/>
                <a:ea typeface="宋体" panose="02010600030101010101" pitchFamily="2" charset="-122"/>
                <a:cs typeface="Times New Roman" panose="02020603050405020304" pitchFamily="18" charset="0"/>
              </a:rPr>
              <a:t>我的答辩到此结束，请各位老师批评指正，谢谢大家。</a:t>
            </a:r>
            <a:endParaRPr lang="zh-CN" altLang="en-US" dirty="0"/>
          </a:p>
        </p:txBody>
      </p:sp>
      <p:sp>
        <p:nvSpPr>
          <p:cNvPr id="4" name="灯片编号占位符 3"/>
          <p:cNvSpPr>
            <a:spLocks noGrp="1"/>
          </p:cNvSpPr>
          <p:nvPr>
            <p:ph type="sldNum" sz="quarter" idx="5"/>
          </p:nvPr>
        </p:nvSpPr>
        <p:spPr/>
        <p:txBody>
          <a:bodyPr/>
          <a:lstStyle/>
          <a:p>
            <a:fld id="{25B71C70-3A21-45CD-8E56-9B33862CED50}" type="slidenum">
              <a:rPr lang="zh-CN" altLang="en-US" smtClean="0"/>
              <a:t>51</a:t>
            </a:fld>
            <a:endParaRPr lang="zh-CN" altLang="en-US"/>
          </a:p>
        </p:txBody>
      </p:sp>
    </p:spTree>
    <p:extLst>
      <p:ext uri="{BB962C8B-B14F-4D97-AF65-F5344CB8AC3E}">
        <p14:creationId xmlns:p14="http://schemas.microsoft.com/office/powerpoint/2010/main" val="15064042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sym typeface="+mn-ea"/>
              </a:rPr>
              <a:t>基于深度学习的故障诊断方法虽然性能强大，但是对于工况环境复杂多变的方向舵，通常存在以下两大不足：</a:t>
            </a:r>
            <a:r>
              <a:rPr lang="zh-CN" altLang="en-US" b="1" dirty="0">
                <a:sym typeface="+mn-ea"/>
              </a:rPr>
              <a:t>依赖于海量数据</a:t>
            </a:r>
            <a:r>
              <a:rPr lang="zh-CN" altLang="en-US" dirty="0">
                <a:sym typeface="+mn-ea"/>
              </a:rPr>
              <a:t>和</a:t>
            </a:r>
            <a:r>
              <a:rPr lang="zh-CN" altLang="en-US" b="1" dirty="0">
                <a:sym typeface="+mn-ea"/>
              </a:rPr>
              <a:t>模型泛化能力不足</a:t>
            </a:r>
            <a:r>
              <a:rPr lang="zh-CN" altLang="en-US" dirty="0">
                <a:sym typeface="+mn-ea"/>
              </a:rPr>
              <a:t>。</a:t>
            </a:r>
            <a:endParaRPr lang="en-US" altLang="zh-CN" dirty="0">
              <a:sym typeface="+mn-ea"/>
            </a:endParaRPr>
          </a:p>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针对方向舵</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难以进行现实实验</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以采集</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充足</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故障样本的问题</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，采用故障建模仿真提供数据支撑；</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针对已有的预训练深度学习模型在变工况时诊断精度下降的问题，引入深度迁移学习对预训练模型进行调整。</a:t>
            </a:r>
            <a:endPar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sym typeface="+mn-ea"/>
              </a:rPr>
              <a:t>   </a:t>
            </a:r>
            <a:endParaRPr lang="en-US" altLang="zh-CN" dirty="0">
              <a:sym typeface="+mn-ea"/>
            </a:endParaRPr>
          </a:p>
          <a:p>
            <a:endParaRPr lang="en-US" altLang="zh-CN" dirty="0">
              <a:sym typeface="+mn-ea"/>
            </a:endParaRPr>
          </a:p>
          <a:p>
            <a:endParaRPr lang="zh-CN" altLang="en-US" dirty="0"/>
          </a:p>
        </p:txBody>
      </p:sp>
    </p:spTree>
    <p:extLst>
      <p:ext uri="{BB962C8B-B14F-4D97-AF65-F5344CB8AC3E}">
        <p14:creationId xmlns:p14="http://schemas.microsoft.com/office/powerpoint/2010/main" val="2661885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304800" algn="just">
              <a:lnSpc>
                <a:spcPct val="150000"/>
              </a:lnSpc>
            </a:pPr>
            <a:r>
              <a:rPr lang="zh-CN" altLang="en-US" sz="1800" kern="100" dirty="0">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针对深度学习模型存在的问题，将故障建模仿真和深度迁移学习引入飞行器方向舵的智能故障诊断研究，力求充分利用预训练深度学习模型，实现方向舵在变工况时有效的智能故障诊断</a:t>
            </a:r>
            <a:endPar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接着，对研究课题的</a:t>
            </a:r>
            <a:r>
              <a:rPr lang="zh-CN" altLang="zh-CN" sz="1800" b="1" dirty="0">
                <a:effectLst/>
                <a:latin typeface="等线" panose="02010600030101010101" pitchFamily="2" charset="-122"/>
                <a:ea typeface="宋体" panose="02010600030101010101" pitchFamily="2" charset="-122"/>
                <a:cs typeface="Times New Roman" panose="02020603050405020304" pitchFamily="18" charset="0"/>
              </a:rPr>
              <a:t>国内外现状</a:t>
            </a:r>
            <a:r>
              <a:rPr lang="zh-CN" altLang="zh-CN" sz="1800" dirty="0">
                <a:effectLst/>
                <a:latin typeface="等线" panose="02010600030101010101" pitchFamily="2" charset="-122"/>
                <a:ea typeface="宋体" panose="02010600030101010101" pitchFamily="2" charset="-122"/>
                <a:cs typeface="Times New Roman" panose="02020603050405020304" pitchFamily="18" charset="0"/>
              </a:rPr>
              <a:t>进行分析。</a:t>
            </a:r>
            <a:endParaRPr lang="zh-CN" altLang="en-US" dirty="0"/>
          </a:p>
        </p:txBody>
      </p:sp>
      <p:sp>
        <p:nvSpPr>
          <p:cNvPr id="4" name="灯片编号占位符 3"/>
          <p:cNvSpPr>
            <a:spLocks noGrp="1"/>
          </p:cNvSpPr>
          <p:nvPr>
            <p:ph type="sldNum" sz="quarter" idx="5"/>
          </p:nvPr>
        </p:nvSpPr>
        <p:spPr/>
        <p:txBody>
          <a:bodyPr/>
          <a:lstStyle/>
          <a:p>
            <a:fld id="{25B71C70-3A21-45CD-8E56-9B33862CED50}" type="slidenum">
              <a:rPr lang="zh-CN" altLang="en-US" smtClean="0"/>
              <a:t>8</a:t>
            </a:fld>
            <a:endParaRPr lang="zh-CN" altLang="en-US"/>
          </a:p>
        </p:txBody>
      </p:sp>
    </p:spTree>
    <p:extLst>
      <p:ext uri="{BB962C8B-B14F-4D97-AF65-F5344CB8AC3E}">
        <p14:creationId xmlns:p14="http://schemas.microsoft.com/office/powerpoint/2010/main" val="239975902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dirty="0"/>
              <a:t>通过阅读</a:t>
            </a:r>
            <a:r>
              <a:rPr lang="zh-CN" altLang="en-US" b="1" dirty="0"/>
              <a:t>方向舵故障建模仿真</a:t>
            </a:r>
            <a:r>
              <a:rPr lang="zh-CN" altLang="en-US" dirty="0"/>
              <a:t>相关文献，方向舵耦合众多领域，选用</a:t>
            </a:r>
            <a:r>
              <a:rPr lang="en-US" altLang="zh-CN" sz="1800" dirty="0">
                <a:solidFill>
                  <a:srgbClr val="000000"/>
                </a:solidFill>
                <a:effectLst/>
                <a:ea typeface="宋体" panose="02010600030101010101" pitchFamily="2" charset="-122"/>
                <a:cs typeface="Arial" panose="020B0604020202020204" pitchFamily="34" charset="0"/>
              </a:rPr>
              <a:t>Modelica</a:t>
            </a:r>
            <a:r>
              <a:rPr lang="zh-CN" altLang="en-US" sz="1800" dirty="0">
                <a:solidFill>
                  <a:srgbClr val="000000"/>
                </a:solidFill>
                <a:effectLst/>
                <a:ea typeface="宋体" panose="02010600030101010101" pitchFamily="2" charset="-122"/>
                <a:cs typeface="Arial" panose="020B0604020202020204" pitchFamily="34" charset="0"/>
              </a:rPr>
              <a:t>语言</a:t>
            </a:r>
            <a:r>
              <a:rPr lang="zh-CN" altLang="zh-CN" sz="1800" dirty="0">
                <a:solidFill>
                  <a:srgbClr val="000000"/>
                </a:solidFill>
                <a:effectLst/>
                <a:ea typeface="宋体" panose="02010600030101010101" pitchFamily="2" charset="-122"/>
                <a:cs typeface="Arial" panose="020B0604020202020204" pitchFamily="34" charset="0"/>
              </a:rPr>
              <a:t>对</a:t>
            </a:r>
            <a:r>
              <a:rPr lang="zh-CN" altLang="en-US" sz="1800" dirty="0">
                <a:solidFill>
                  <a:srgbClr val="000000"/>
                </a:solidFill>
                <a:effectLst/>
                <a:ea typeface="宋体" panose="02010600030101010101" pitchFamily="2" charset="-122"/>
                <a:cs typeface="Arial" panose="020B0604020202020204" pitchFamily="34" charset="0"/>
              </a:rPr>
              <a:t>方向舵</a:t>
            </a:r>
            <a:r>
              <a:rPr lang="zh-CN" altLang="zh-CN" sz="1800" dirty="0">
                <a:solidFill>
                  <a:srgbClr val="000000"/>
                </a:solidFill>
                <a:effectLst/>
                <a:ea typeface="宋体" panose="02010600030101010101" pitchFamily="2" charset="-122"/>
                <a:cs typeface="Arial" panose="020B0604020202020204" pitchFamily="34" charset="0"/>
              </a:rPr>
              <a:t>进行</a:t>
            </a:r>
            <a:r>
              <a:rPr lang="zh-CN" altLang="en-US" sz="1800" dirty="0">
                <a:solidFill>
                  <a:srgbClr val="000000"/>
                </a:solidFill>
                <a:effectLst/>
                <a:ea typeface="宋体" panose="02010600030101010101" pitchFamily="2" charset="-122"/>
                <a:cs typeface="Arial" panose="020B0604020202020204" pitchFamily="34" charset="0"/>
              </a:rPr>
              <a:t>动力学建模，再采用故障树分析和行为建模法对元组件进行故障参数注入，能够便捷有效地描述动态故障，同时更好地满足仿真需求。</a:t>
            </a:r>
            <a:endParaRPr lang="en-US" altLang="zh-CN"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05182762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31887177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02550143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598653943"/>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161218415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90582571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
        <p:nvSpPr>
          <p:cNvPr id="11" name="矩形 10"/>
          <p:cNvSpPr/>
          <p:nvPr userDrawn="1"/>
        </p:nvSpPr>
        <p:spPr>
          <a:xfrm>
            <a:off x="8504843" y="4357396"/>
            <a:ext cx="775136" cy="230832"/>
          </a:xfrm>
          <a:prstGeom prst="rect">
            <a:avLst/>
          </a:prstGeom>
        </p:spPr>
        <p:txBody>
          <a:bodyPr wrap="square">
            <a:spAutoFit/>
          </a:bodyPr>
          <a:lstStyle/>
          <a:p>
            <a:r>
              <a:rPr lang="en-US" altLang="zh-CN" sz="100" dirty="0">
                <a:solidFill>
                  <a:prstClr val="white"/>
                </a:solidFill>
                <a:ea typeface="宋体"/>
              </a:rPr>
              <a:t>PPT</a:t>
            </a:r>
            <a:r>
              <a:rPr lang="zh-CN" altLang="en-US" sz="100" dirty="0">
                <a:solidFill>
                  <a:prstClr val="white"/>
                </a:solidFill>
                <a:ea typeface="宋体"/>
              </a:rPr>
              <a:t>模板下载：</a:t>
            </a:r>
            <a:r>
              <a:rPr lang="en-US" altLang="zh-CN" sz="100" dirty="0">
                <a:solidFill>
                  <a:prstClr val="white"/>
                </a:solidFill>
                <a:ea typeface="宋体"/>
              </a:rPr>
              <a:t>www.1ppt.com/moban/          </a:t>
            </a:r>
            <a:r>
              <a:rPr lang="zh-CN" altLang="en-US" sz="100" dirty="0">
                <a:solidFill>
                  <a:prstClr val="white"/>
                </a:solidFill>
                <a:ea typeface="宋体"/>
              </a:rPr>
              <a:t>行业</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www.1ppt.com/hangye/ </a:t>
            </a:r>
          </a:p>
          <a:p>
            <a:r>
              <a:rPr lang="zh-CN" altLang="en-US" sz="100" dirty="0">
                <a:solidFill>
                  <a:prstClr val="white"/>
                </a:solidFill>
                <a:ea typeface="宋体"/>
              </a:rPr>
              <a:t>节日</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www.1ppt.com/jieri/          PPT</a:t>
            </a:r>
            <a:r>
              <a:rPr lang="zh-CN" altLang="en-US" sz="100" dirty="0">
                <a:solidFill>
                  <a:prstClr val="white"/>
                </a:solidFill>
                <a:ea typeface="宋体"/>
              </a:rPr>
              <a:t>素材：</a:t>
            </a:r>
            <a:r>
              <a:rPr lang="en-US" altLang="zh-CN" sz="100" dirty="0">
                <a:solidFill>
                  <a:prstClr val="white"/>
                </a:solidFill>
                <a:ea typeface="宋体"/>
              </a:rPr>
              <a:t>www.1ppt.com/sucai/</a:t>
            </a:r>
          </a:p>
          <a:p>
            <a:r>
              <a:rPr lang="en-US" altLang="zh-CN" sz="100" dirty="0">
                <a:solidFill>
                  <a:prstClr val="white"/>
                </a:solidFill>
                <a:ea typeface="宋体"/>
              </a:rPr>
              <a:t>PPT</a:t>
            </a:r>
            <a:r>
              <a:rPr lang="zh-CN" altLang="en-US" sz="100" dirty="0">
                <a:solidFill>
                  <a:prstClr val="white"/>
                </a:solidFill>
                <a:ea typeface="宋体"/>
              </a:rPr>
              <a:t>背景图片：</a:t>
            </a:r>
            <a:r>
              <a:rPr lang="en-US" altLang="zh-CN" sz="100" dirty="0">
                <a:solidFill>
                  <a:prstClr val="white"/>
                </a:solidFill>
                <a:ea typeface="宋体"/>
              </a:rPr>
              <a:t>www.1ppt.com/beijing/        PPT</a:t>
            </a:r>
            <a:r>
              <a:rPr lang="zh-CN" altLang="en-US" sz="100" dirty="0">
                <a:solidFill>
                  <a:prstClr val="white"/>
                </a:solidFill>
                <a:ea typeface="宋体"/>
              </a:rPr>
              <a:t>图表：</a:t>
            </a:r>
            <a:r>
              <a:rPr lang="en-US" altLang="zh-CN" sz="100" dirty="0">
                <a:solidFill>
                  <a:prstClr val="white"/>
                </a:solidFill>
                <a:ea typeface="宋体"/>
              </a:rPr>
              <a:t>www.1ppt.com/tubiao/      </a:t>
            </a:r>
          </a:p>
          <a:p>
            <a:r>
              <a:rPr lang="zh-CN" altLang="en-US" sz="100" dirty="0">
                <a:solidFill>
                  <a:prstClr val="white"/>
                </a:solidFill>
                <a:ea typeface="宋体"/>
              </a:rPr>
              <a:t>精美</a:t>
            </a:r>
            <a:r>
              <a:rPr lang="en-US" altLang="zh-CN" sz="100" dirty="0">
                <a:solidFill>
                  <a:prstClr val="white"/>
                </a:solidFill>
                <a:ea typeface="宋体"/>
              </a:rPr>
              <a:t>PPT</a:t>
            </a:r>
            <a:r>
              <a:rPr lang="zh-CN" altLang="en-US" sz="100" dirty="0">
                <a:solidFill>
                  <a:prstClr val="white"/>
                </a:solidFill>
                <a:ea typeface="宋体"/>
              </a:rPr>
              <a:t>下载：</a:t>
            </a:r>
            <a:r>
              <a:rPr lang="en-US" altLang="zh-CN" sz="100" dirty="0">
                <a:solidFill>
                  <a:prstClr val="white"/>
                </a:solidFill>
                <a:ea typeface="宋体"/>
              </a:rPr>
              <a:t>www.1ppt.com/xiazai/         PPT</a:t>
            </a:r>
            <a:r>
              <a:rPr lang="zh-CN" altLang="en-US" sz="100" dirty="0">
                <a:solidFill>
                  <a:prstClr val="white"/>
                </a:solidFill>
                <a:ea typeface="宋体"/>
              </a:rPr>
              <a:t>教程： </a:t>
            </a:r>
            <a:r>
              <a:rPr lang="en-US" altLang="zh-CN" sz="100" dirty="0">
                <a:solidFill>
                  <a:prstClr val="white"/>
                </a:solidFill>
                <a:ea typeface="宋体"/>
              </a:rPr>
              <a:t>www.1ppt.com/powerpoint/      </a:t>
            </a:r>
          </a:p>
          <a:p>
            <a:r>
              <a:rPr lang="en-US" altLang="zh-CN" sz="100" dirty="0">
                <a:solidFill>
                  <a:prstClr val="white"/>
                </a:solidFill>
                <a:ea typeface="宋体"/>
              </a:rPr>
              <a:t>PPT</a:t>
            </a:r>
            <a:r>
              <a:rPr lang="zh-CN" altLang="en-US" sz="100" dirty="0">
                <a:solidFill>
                  <a:prstClr val="white"/>
                </a:solidFill>
                <a:ea typeface="宋体"/>
              </a:rPr>
              <a:t>课件：</a:t>
            </a:r>
            <a:r>
              <a:rPr lang="en-US" altLang="zh-CN" sz="100" dirty="0">
                <a:solidFill>
                  <a:prstClr val="white"/>
                </a:solidFill>
                <a:ea typeface="宋体"/>
              </a:rPr>
              <a:t>www.1ppt.com/kejian/             </a:t>
            </a:r>
            <a:r>
              <a:rPr lang="zh-CN" altLang="en-US" sz="100" dirty="0">
                <a:solidFill>
                  <a:prstClr val="white"/>
                </a:solidFill>
                <a:ea typeface="宋体"/>
              </a:rPr>
              <a:t>字体下载：</a:t>
            </a:r>
            <a:r>
              <a:rPr lang="en-US" altLang="zh-CN" sz="100" dirty="0">
                <a:solidFill>
                  <a:prstClr val="white"/>
                </a:solidFill>
                <a:ea typeface="宋体"/>
              </a:rPr>
              <a:t>www.1ppt.com/ziti/</a:t>
            </a:r>
          </a:p>
          <a:p>
            <a:r>
              <a:rPr lang="zh-CN" altLang="en-US" sz="100" dirty="0">
                <a:solidFill>
                  <a:prstClr val="white"/>
                </a:solidFill>
                <a:ea typeface="宋体"/>
              </a:rPr>
              <a:t>工作总结</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www.1ppt.com/xiazai/zongjie/ </a:t>
            </a:r>
            <a:r>
              <a:rPr lang="zh-CN" altLang="en-US" sz="100" dirty="0">
                <a:solidFill>
                  <a:prstClr val="white"/>
                </a:solidFill>
                <a:ea typeface="宋体"/>
              </a:rPr>
              <a:t>工作计划：</a:t>
            </a:r>
            <a:r>
              <a:rPr lang="en-US" altLang="zh-CN" sz="100" dirty="0">
                <a:solidFill>
                  <a:prstClr val="white"/>
                </a:solidFill>
                <a:ea typeface="宋体"/>
              </a:rPr>
              <a:t>www.1ppt.com/xiazai/jihua/</a:t>
            </a:r>
          </a:p>
          <a:p>
            <a:r>
              <a:rPr lang="zh-CN" altLang="en-US" sz="100" dirty="0">
                <a:solidFill>
                  <a:prstClr val="white"/>
                </a:solidFill>
                <a:ea typeface="宋体"/>
              </a:rPr>
              <a:t>商务</a:t>
            </a:r>
            <a:r>
              <a:rPr lang="en-US" altLang="zh-CN" sz="100" dirty="0">
                <a:solidFill>
                  <a:prstClr val="white"/>
                </a:solidFill>
                <a:ea typeface="宋体"/>
              </a:rPr>
              <a:t>PPT</a:t>
            </a:r>
            <a:r>
              <a:rPr lang="zh-CN" altLang="en-US" sz="100" dirty="0">
                <a:solidFill>
                  <a:prstClr val="white"/>
                </a:solidFill>
                <a:ea typeface="宋体"/>
              </a:rPr>
              <a:t>模板：</a:t>
            </a:r>
            <a:r>
              <a:rPr lang="en-US" altLang="zh-CN" sz="100" dirty="0">
                <a:solidFill>
                  <a:prstClr val="white"/>
                </a:solidFill>
                <a:ea typeface="宋体"/>
              </a:rPr>
              <a:t>www.1ppt.com/moban/shangwu/  </a:t>
            </a:r>
            <a:r>
              <a:rPr lang="zh-CN" altLang="en-US" sz="100" dirty="0">
                <a:solidFill>
                  <a:prstClr val="white"/>
                </a:solidFill>
                <a:ea typeface="宋体"/>
              </a:rPr>
              <a:t>个人简历</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www.1ppt.com/xiazai/jianli/  </a:t>
            </a:r>
          </a:p>
          <a:p>
            <a:r>
              <a:rPr lang="zh-CN" altLang="en-US" sz="100" dirty="0">
                <a:solidFill>
                  <a:prstClr val="white"/>
                </a:solidFill>
                <a:ea typeface="宋体"/>
              </a:rPr>
              <a:t>毕业答辩</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www.1ppt.com/xiazai/dabian/  </a:t>
            </a:r>
            <a:r>
              <a:rPr lang="zh-CN" altLang="en-US" sz="100" dirty="0">
                <a:solidFill>
                  <a:prstClr val="white"/>
                </a:solidFill>
                <a:ea typeface="宋体"/>
              </a:rPr>
              <a:t>工作汇报</a:t>
            </a:r>
            <a:r>
              <a:rPr lang="en-US" altLang="zh-CN" sz="100" dirty="0">
                <a:solidFill>
                  <a:prstClr val="white"/>
                </a:solidFill>
                <a:ea typeface="宋体"/>
              </a:rPr>
              <a:t>PPT</a:t>
            </a:r>
            <a:r>
              <a:rPr lang="zh-CN" altLang="en-US" sz="100" dirty="0">
                <a:solidFill>
                  <a:prstClr val="white"/>
                </a:solidFill>
                <a:ea typeface="宋体"/>
              </a:rPr>
              <a:t>：</a:t>
            </a:r>
            <a:r>
              <a:rPr lang="en-US" altLang="zh-CN" sz="100" dirty="0">
                <a:solidFill>
                  <a:prstClr val="white"/>
                </a:solidFill>
                <a:ea typeface="宋体"/>
              </a:rPr>
              <a:t>www.1ppt.com/xiazai/huibao/    </a:t>
            </a:r>
          </a:p>
          <a:p>
            <a:r>
              <a:rPr lang="en-US" altLang="zh-CN" sz="100" dirty="0">
                <a:solidFill>
                  <a:prstClr val="white"/>
                </a:solidFill>
                <a:ea typeface="宋体"/>
              </a:rPr>
              <a:t> </a:t>
            </a:r>
          </a:p>
        </p:txBody>
      </p:sp>
    </p:spTree>
    <p:extLst>
      <p:ext uri="{BB962C8B-B14F-4D97-AF65-F5344CB8AC3E}">
        <p14:creationId xmlns:p14="http://schemas.microsoft.com/office/powerpoint/2010/main" val="16811704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4406021"/>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7652300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69475837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2024/5/16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47780565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2024/5/16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extLst>
      <p:ext uri="{BB962C8B-B14F-4D97-AF65-F5344CB8AC3E}">
        <p14:creationId xmlns:p14="http://schemas.microsoft.com/office/powerpoint/2010/main" val="20030940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7.emf"/></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34.png"/><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41.png"/><Relationship Id="rId3" Type="http://schemas.openxmlformats.org/officeDocument/2006/relationships/image" Target="../media/image77.png"/><Relationship Id="rId7" Type="http://schemas.openxmlformats.org/officeDocument/2006/relationships/image" Target="../media/image370.png"/><Relationship Id="rId12" Type="http://schemas.openxmlformats.org/officeDocument/2006/relationships/image" Target="../media/image40.png"/><Relationship Id="rId17" Type="http://schemas.openxmlformats.org/officeDocument/2006/relationships/image" Target="../media/image38.png"/><Relationship Id="rId2" Type="http://schemas.openxmlformats.org/officeDocument/2006/relationships/notesSlide" Target="../notesSlides/notesSlide20.xml"/><Relationship Id="rId16" Type="http://schemas.openxmlformats.org/officeDocument/2006/relationships/image" Target="../media/image37.png"/><Relationship Id="rId1" Type="http://schemas.openxmlformats.org/officeDocument/2006/relationships/slideLayout" Target="../slideLayouts/slideLayout2.xml"/><Relationship Id="rId6" Type="http://schemas.openxmlformats.org/officeDocument/2006/relationships/image" Target="../media/image360.png"/><Relationship Id="rId11" Type="http://schemas.openxmlformats.org/officeDocument/2006/relationships/image" Target="../media/image39.png"/><Relationship Id="rId5" Type="http://schemas.openxmlformats.org/officeDocument/2006/relationships/image" Target="../media/image79.png"/><Relationship Id="rId15" Type="http://schemas.openxmlformats.org/officeDocument/2006/relationships/image" Target="../media/image26.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35.png"/><Relationship Id="rId1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26.png"/><Relationship Id="rId3" Type="http://schemas.openxmlformats.org/officeDocument/2006/relationships/image" Target="../media/image44.png"/><Relationship Id="rId7" Type="http://schemas.openxmlformats.org/officeDocument/2006/relationships/image" Target="../media/image93.png"/><Relationship Id="rId12"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97.png"/><Relationship Id="rId5" Type="http://schemas.openxmlformats.org/officeDocument/2006/relationships/image" Target="../media/image46.png"/><Relationship Id="rId15" Type="http://schemas.openxmlformats.org/officeDocument/2006/relationships/image" Target="../media/image51.png"/><Relationship Id="rId10" Type="http://schemas.openxmlformats.org/officeDocument/2006/relationships/image" Target="../media/image48.png"/><Relationship Id="rId4" Type="http://schemas.openxmlformats.org/officeDocument/2006/relationships/image" Target="../media/image45.png"/><Relationship Id="rId9" Type="http://schemas.openxmlformats.org/officeDocument/2006/relationships/image" Target="../media/image43.png"/><Relationship Id="rId14" Type="http://schemas.openxmlformats.org/officeDocument/2006/relationships/image" Target="../media/image50.png"/></Relationships>
</file>

<file path=ppt/slides/_rels/slide22.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26.pn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62.png"/><Relationship Id="rId7" Type="http://schemas.openxmlformats.org/officeDocument/2006/relationships/image" Target="../media/image64.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49.png"/><Relationship Id="rId4" Type="http://schemas.microsoft.com/office/2007/relationships/hdphoto" Target="../media/hdphoto1.wdp"/></Relationships>
</file>

<file path=ppt/slides/_rels/slide2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33.png"/><Relationship Id="rId7"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2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35.png"/><Relationship Id="rId7"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3.png"/><Relationship Id="rId11" Type="http://schemas.openxmlformats.org/officeDocument/2006/relationships/image" Target="../media/image26.png"/><Relationship Id="rId5" Type="http://schemas.openxmlformats.org/officeDocument/2006/relationships/image" Target="../media/image72.png"/><Relationship Id="rId10" Type="http://schemas.openxmlformats.org/officeDocument/2006/relationships/image" Target="../media/image80.png"/><Relationship Id="rId4" Type="http://schemas.openxmlformats.org/officeDocument/2006/relationships/image" Target="../media/image36.png"/><Relationship Id="rId9" Type="http://schemas.openxmlformats.org/officeDocument/2006/relationships/image" Target="../media/image76.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830.png"/><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88.png"/><Relationship Id="rId7" Type="http://schemas.openxmlformats.org/officeDocument/2006/relationships/image" Target="../media/image92.svg"/><Relationship Id="rId12" Type="http://schemas.openxmlformats.org/officeDocument/2006/relationships/image" Target="../media/image83.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91.png"/><Relationship Id="rId11" Type="http://schemas.openxmlformats.org/officeDocument/2006/relationships/image" Target="../media/image99.png"/><Relationship Id="rId5" Type="http://schemas.openxmlformats.org/officeDocument/2006/relationships/image" Target="../media/image90.svg"/><Relationship Id="rId10" Type="http://schemas.openxmlformats.org/officeDocument/2006/relationships/image" Target="../media/image98.png"/><Relationship Id="rId4" Type="http://schemas.openxmlformats.org/officeDocument/2006/relationships/image" Target="../media/image89.png"/><Relationship Id="rId9" Type="http://schemas.openxmlformats.org/officeDocument/2006/relationships/image" Target="../media/image96.png"/></Relationships>
</file>

<file path=ppt/slides/_rels/slide33.xml.rels><?xml version="1.0" encoding="UTF-8" standalone="yes"?>
<Relationships xmlns="http://schemas.openxmlformats.org/package/2006/relationships"><Relationship Id="rId3" Type="http://schemas.openxmlformats.org/officeDocument/2006/relationships/image" Target="../media/image89.png"/><Relationship Id="rId7" Type="http://schemas.openxmlformats.org/officeDocument/2006/relationships/image" Target="../media/image83.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0.svg"/></Relationships>
</file>

<file path=ppt/slides/_rels/slide34.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image" Target="../media/image106.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image" Target="../media/image103.png"/><Relationship Id="rId7" Type="http://schemas.openxmlformats.org/officeDocument/2006/relationships/image" Target="../media/image106.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2.png"/><Relationship Id="rId4" Type="http://schemas.openxmlformats.org/officeDocument/2006/relationships/image" Target="../media/image104.png"/></Relationships>
</file>

<file path=ppt/slides/_rels/slide3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8.jpeg"/></Relationships>
</file>

<file path=ppt/slides/_rels/slide37.xml.rels><?xml version="1.0" encoding="UTF-8" standalone="yes"?>
<Relationships xmlns="http://schemas.openxmlformats.org/package/2006/relationships"><Relationship Id="rId3" Type="http://schemas.openxmlformats.org/officeDocument/2006/relationships/package" Target="../embeddings/Microsoft_Visio_Drawing1.vsdx"/><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9.emf"/></Relationships>
</file>

<file path=ppt/slides/_rels/slide38.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5.png"/><Relationship Id="rId7" Type="http://schemas.openxmlformats.org/officeDocument/2006/relationships/image" Target="../media/image113.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112.svg"/><Relationship Id="rId5" Type="http://schemas.openxmlformats.org/officeDocument/2006/relationships/image" Target="../media/image111.png"/><Relationship Id="rId10" Type="http://schemas.openxmlformats.org/officeDocument/2006/relationships/image" Target="../media/image106.png"/><Relationship Id="rId4" Type="http://schemas.openxmlformats.org/officeDocument/2006/relationships/image" Target="../media/image110.png"/><Relationship Id="rId9" Type="http://schemas.openxmlformats.org/officeDocument/2006/relationships/image" Target="../media/image92.svg"/></Relationships>
</file>

<file path=ppt/slides/_rels/slide39.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106.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115.svg"/></Relationships>
</file>

<file path=ppt/slides/_rels/slide4.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image" Target="../media/image8.gif"/><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jpeg"/><Relationship Id="rId10" Type="http://schemas.openxmlformats.org/officeDocument/2006/relationships/image" Target="../media/image15.png"/><Relationship Id="rId4" Type="http://schemas.openxmlformats.org/officeDocument/2006/relationships/image" Target="../media/image9.jpeg"/><Relationship Id="rId9" Type="http://schemas.openxmlformats.org/officeDocument/2006/relationships/image" Target="../media/image14.jpeg"/></Relationships>
</file>

<file path=ppt/slides/_rels/slide4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18.png"/><Relationship Id="rId4" Type="http://schemas.openxmlformats.org/officeDocument/2006/relationships/image" Target="../media/image117.png"/></Relationships>
</file>

<file path=ppt/slides/_rels/slide4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21.png"/><Relationship Id="rId4" Type="http://schemas.openxmlformats.org/officeDocument/2006/relationships/image" Target="../media/image120.png"/></Relationships>
</file>

<file path=ppt/slides/_rels/slide42.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6.png"/><Relationship Id="rId7" Type="http://schemas.openxmlformats.org/officeDocument/2006/relationships/image" Target="../media/image120.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119.png"/><Relationship Id="rId5" Type="http://schemas.openxmlformats.org/officeDocument/2006/relationships/image" Target="../media/image118.png"/><Relationship Id="rId4" Type="http://schemas.openxmlformats.org/officeDocument/2006/relationships/image" Target="../media/image117.png"/><Relationship Id="rId9" Type="http://schemas.openxmlformats.org/officeDocument/2006/relationships/image" Target="../media/image106.png"/></Relationships>
</file>

<file path=ppt/slides/_rels/slide43.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3.png"/><Relationship Id="rId4" Type="http://schemas.openxmlformats.org/officeDocument/2006/relationships/image" Target="../media/image122.png"/></Relationships>
</file>

<file path=ppt/slides/_rels/slide4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106.png"/><Relationship Id="rId5" Type="http://schemas.openxmlformats.org/officeDocument/2006/relationships/image" Target="../media/image129.png"/><Relationship Id="rId4" Type="http://schemas.openxmlformats.org/officeDocument/2006/relationships/image" Target="../media/image126.svg"/></Relationships>
</file>

<file path=ppt/slides/_rels/slide4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0.png"/><Relationship Id="rId7" Type="http://schemas.openxmlformats.org/officeDocument/2006/relationships/image" Target="../media/image134.sv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133.png"/><Relationship Id="rId11" Type="http://schemas.openxmlformats.org/officeDocument/2006/relationships/image" Target="../media/image138.svg"/><Relationship Id="rId5" Type="http://schemas.openxmlformats.org/officeDocument/2006/relationships/image" Target="../media/image132.svg"/><Relationship Id="rId10" Type="http://schemas.openxmlformats.org/officeDocument/2006/relationships/image" Target="../media/image137.png"/><Relationship Id="rId4" Type="http://schemas.openxmlformats.org/officeDocument/2006/relationships/image" Target="../media/image131.png"/><Relationship Id="rId9" Type="http://schemas.openxmlformats.org/officeDocument/2006/relationships/image" Target="../media/image136.svg"/></Relationships>
</file>

<file path=ppt/slides/_rels/slide4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1.xml"/><Relationship Id="rId1" Type="http://schemas.openxmlformats.org/officeDocument/2006/relationships/slideLayout" Target="../slideLayouts/slideLayout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jpe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4261893" y="3704312"/>
            <a:ext cx="7061276" cy="938206"/>
          </a:xfrm>
          <a:prstGeom prst="rect">
            <a:avLst/>
          </a:prstGeom>
        </p:spPr>
        <p:txBody>
          <a:bodyPr wrap="squar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342900" rtl="0" eaLnBrk="1" fontAlgn="auto" latinLnBrk="0" hangingPunct="1">
              <a:lnSpc>
                <a:spcPct val="150000"/>
              </a:lnSpc>
              <a:spcBef>
                <a:spcPct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关键词</a:t>
            </a:r>
            <a:r>
              <a:rPr kumimoji="0" lang="en-US" altLang="zh-CN" sz="20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20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故障仿真；故障诊断；卷积神经网络；深度迁移学习；飞行器方向舵</a:t>
            </a:r>
            <a:endParaRPr kumimoji="0" lang="zh-CN" altLang="en-US" sz="240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7" name="矩形 6"/>
          <p:cNvSpPr/>
          <p:nvPr/>
        </p:nvSpPr>
        <p:spPr>
          <a:xfrm>
            <a:off x="3373602" y="1754757"/>
            <a:ext cx="8448214" cy="1633332"/>
          </a:xfrm>
          <a:prstGeom prst="rect">
            <a:avLst/>
          </a:prstGeom>
        </p:spPr>
        <p:txBody>
          <a:bodyPr wrap="squar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342900" rtl="0" eaLnBrk="1" fontAlgn="auto" latinLnBrk="0" hangingPunct="1">
              <a:lnSpc>
                <a:spcPct val="150000"/>
              </a:lnSpc>
              <a:spcBef>
                <a:spcPts val="0"/>
              </a:spcBef>
              <a:spcAft>
                <a:spcPts val="0"/>
              </a:spcAft>
              <a:buClrTx/>
              <a:buSzTx/>
              <a:buFontTx/>
              <a:buNone/>
              <a:defRPr/>
            </a:pPr>
            <a:r>
              <a:rPr lang="zh-CN" altLang="en-US" sz="3600" b="1" dirty="0">
                <a:solidFill>
                  <a:srgbClr val="1C50A2"/>
                </a:solidFill>
                <a:latin typeface="微软雅黑" panose="020B0503020204020204" pitchFamily="34" charset="-122"/>
                <a:ea typeface="微软雅黑" panose="020B0503020204020204" pitchFamily="34" charset="-122"/>
              </a:rPr>
              <a:t>基于深度迁移学习的飞行器方向舵</a:t>
            </a:r>
            <a:endParaRPr lang="en-US" altLang="zh-CN" sz="3600" b="1" dirty="0">
              <a:solidFill>
                <a:srgbClr val="1C50A2"/>
              </a:solidFill>
              <a:latin typeface="微软雅黑" panose="020B0503020204020204" pitchFamily="34" charset="-122"/>
              <a:ea typeface="微软雅黑" panose="020B0503020204020204" pitchFamily="34" charset="-122"/>
            </a:endParaRPr>
          </a:p>
          <a:p>
            <a:pPr marL="0" marR="0" lvl="0" indent="0" algn="ctr" defTabSz="342900" rtl="0" eaLnBrk="1" fontAlgn="auto" latinLnBrk="0" hangingPunct="1">
              <a:lnSpc>
                <a:spcPct val="150000"/>
              </a:lnSpc>
              <a:spcBef>
                <a:spcPts val="0"/>
              </a:spcBef>
              <a:spcAft>
                <a:spcPts val="0"/>
              </a:spcAft>
              <a:buClrTx/>
              <a:buSzTx/>
              <a:buFontTx/>
              <a:buNone/>
              <a:defRPr/>
            </a:pPr>
            <a:r>
              <a:rPr lang="zh-CN" altLang="en-US" sz="3600" b="1" dirty="0">
                <a:solidFill>
                  <a:srgbClr val="1C50A2"/>
                </a:solidFill>
                <a:latin typeface="微软雅黑" panose="020B0503020204020204" pitchFamily="34" charset="-122"/>
                <a:ea typeface="微软雅黑" panose="020B0503020204020204" pitchFamily="34" charset="-122"/>
              </a:rPr>
              <a:t>变工况故障诊断研究</a:t>
            </a:r>
            <a:endParaRPr kumimoji="0" lang="zh-CN" altLang="en-US" sz="3600" b="1" i="0" u="none" strike="noStrike" kern="1200" cap="none" spc="0" normalizeH="0" baseline="0" noProof="0" dirty="0">
              <a:ln>
                <a:noFill/>
              </a:ln>
              <a:solidFill>
                <a:srgbClr val="1C50A2"/>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p:cNvCxnSpPr/>
          <p:nvPr/>
        </p:nvCxnSpPr>
        <p:spPr>
          <a:xfrm flipH="1">
            <a:off x="3957850" y="3546200"/>
            <a:ext cx="7279718" cy="0"/>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1085407"/>
            <a:ext cx="2591077" cy="4151873"/>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1C50A2"/>
          </a:solidFill>
          <a:ln w="5" cap="flat">
            <a:solidFill>
              <a:srgbClr val="24211D"/>
            </a:solidFill>
            <a:prstDash val="solid"/>
            <a:miter lim="800000"/>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 name="Freeform 6"/>
          <p:cNvSpPr>
            <a:spLocks noEditPoints="1"/>
          </p:cNvSpPr>
          <p:nvPr/>
        </p:nvSpPr>
        <p:spPr bwMode="auto">
          <a:xfrm>
            <a:off x="2491892" y="2588618"/>
            <a:ext cx="198368" cy="245114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1C50A2"/>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grpSp>
        <p:nvGrpSpPr>
          <p:cNvPr id="17" name="组合 16"/>
          <p:cNvGrpSpPr/>
          <p:nvPr/>
        </p:nvGrpSpPr>
        <p:grpSpPr>
          <a:xfrm>
            <a:off x="3957850" y="5351163"/>
            <a:ext cx="2260239" cy="370765"/>
            <a:chOff x="4654427" y="4718860"/>
            <a:chExt cx="1688201" cy="276971"/>
          </a:xfrm>
        </p:grpSpPr>
        <p:grpSp>
          <p:nvGrpSpPr>
            <p:cNvPr id="23" name="组合 22"/>
            <p:cNvGrpSpPr/>
            <p:nvPr/>
          </p:nvGrpSpPr>
          <p:grpSpPr>
            <a:xfrm>
              <a:off x="4654427" y="4718860"/>
              <a:ext cx="276971" cy="276971"/>
              <a:chOff x="3725237" y="4930504"/>
              <a:chExt cx="531780" cy="531780"/>
            </a:xfrm>
          </p:grpSpPr>
          <p:sp>
            <p:nvSpPr>
              <p:cNvPr id="25" name="圆角矩形 2"/>
              <p:cNvSpPr/>
              <p:nvPr/>
            </p:nvSpPr>
            <p:spPr>
              <a:xfrm>
                <a:off x="3725237"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a:ln>
                    <a:noFill/>
                  </a:ln>
                  <a:solidFill>
                    <a:srgbClr val="1C50A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26" name="student-graduation-cap-shape_52041"/>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sp>
          <p:nvSpPr>
            <p:cNvPr id="24" name="文本框 22"/>
            <p:cNvSpPr txBox="1"/>
            <p:nvPr/>
          </p:nvSpPr>
          <p:spPr>
            <a:xfrm>
              <a:off x="4949955" y="4733682"/>
              <a:ext cx="1392673" cy="252908"/>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汇报人：刘笑炎</a:t>
              </a:r>
            </a:p>
          </p:txBody>
        </p:sp>
      </p:grpSp>
      <p:grpSp>
        <p:nvGrpSpPr>
          <p:cNvPr id="18" name="组合 17"/>
          <p:cNvGrpSpPr/>
          <p:nvPr/>
        </p:nvGrpSpPr>
        <p:grpSpPr>
          <a:xfrm>
            <a:off x="9191185" y="5350154"/>
            <a:ext cx="2732042" cy="371774"/>
            <a:chOff x="6395842" y="4718251"/>
            <a:chExt cx="2040526" cy="277580"/>
          </a:xfrm>
        </p:grpSpPr>
        <p:grpSp>
          <p:nvGrpSpPr>
            <p:cNvPr id="19" name="组合 18"/>
            <p:cNvGrpSpPr/>
            <p:nvPr/>
          </p:nvGrpSpPr>
          <p:grpSpPr>
            <a:xfrm>
              <a:off x="6395842" y="4718860"/>
              <a:ext cx="276971" cy="276971"/>
              <a:chOff x="6392770" y="4930504"/>
              <a:chExt cx="531780" cy="531780"/>
            </a:xfrm>
          </p:grpSpPr>
          <p:sp>
            <p:nvSpPr>
              <p:cNvPr id="21" name="圆角矩形 2"/>
              <p:cNvSpPr/>
              <p:nvPr/>
            </p:nvSpPr>
            <p:spPr>
              <a:xfrm>
                <a:off x="6392770"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a:ln>
                    <a:noFill/>
                  </a:ln>
                  <a:solidFill>
                    <a:srgbClr val="1C50A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22" name="student-graduation-cap-shape_52041"/>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sp>
          <p:nvSpPr>
            <p:cNvPr id="20" name="文本框 27"/>
            <p:cNvSpPr txBox="1"/>
            <p:nvPr/>
          </p:nvSpPr>
          <p:spPr>
            <a:xfrm>
              <a:off x="6693432" y="4718251"/>
              <a:ext cx="1742936" cy="25277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时间：</a:t>
              </a:r>
              <a:r>
                <a:rPr kumimoji="0" lang="en-US" altLang="zh-CN"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2024.05.15</a:t>
              </a:r>
            </a:p>
          </p:txBody>
        </p:sp>
      </p:grpSp>
      <p:grpSp>
        <p:nvGrpSpPr>
          <p:cNvPr id="6" name="组合 5">
            <a:extLst>
              <a:ext uri="{FF2B5EF4-FFF2-40B4-BE49-F238E27FC236}">
                <a16:creationId xmlns:a16="http://schemas.microsoft.com/office/drawing/2014/main" id="{167BB1DC-D0CF-86DC-2C2A-7FB13BAD358B}"/>
              </a:ext>
            </a:extLst>
          </p:cNvPr>
          <p:cNvGrpSpPr/>
          <p:nvPr/>
        </p:nvGrpSpPr>
        <p:grpSpPr>
          <a:xfrm>
            <a:off x="3866139" y="391991"/>
            <a:ext cx="5870131" cy="1188387"/>
            <a:chOff x="3943339" y="1355219"/>
            <a:chExt cx="5870131" cy="1188387"/>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43339" y="1547439"/>
              <a:ext cx="1208620" cy="996167"/>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51959" y="1355219"/>
              <a:ext cx="4661511" cy="1080645"/>
            </a:xfrm>
            <a:prstGeom prst="rect">
              <a:avLst/>
            </a:prstGeom>
          </p:spPr>
        </p:pic>
      </p:grpSp>
      <p:grpSp>
        <p:nvGrpSpPr>
          <p:cNvPr id="27" name="组合 26">
            <a:extLst>
              <a:ext uri="{FF2B5EF4-FFF2-40B4-BE49-F238E27FC236}">
                <a16:creationId xmlns:a16="http://schemas.microsoft.com/office/drawing/2014/main" id="{E52A978F-80CB-45E9-757B-62A6E412893B}"/>
              </a:ext>
            </a:extLst>
          </p:cNvPr>
          <p:cNvGrpSpPr/>
          <p:nvPr/>
        </p:nvGrpSpPr>
        <p:grpSpPr>
          <a:xfrm>
            <a:off x="6574517" y="5351163"/>
            <a:ext cx="2260239" cy="370765"/>
            <a:chOff x="4654427" y="4718860"/>
            <a:chExt cx="1688201" cy="276971"/>
          </a:xfrm>
        </p:grpSpPr>
        <p:sp>
          <p:nvSpPr>
            <p:cNvPr id="30" name="圆角矩形 2">
              <a:extLst>
                <a:ext uri="{FF2B5EF4-FFF2-40B4-BE49-F238E27FC236}">
                  <a16:creationId xmlns:a16="http://schemas.microsoft.com/office/drawing/2014/main" id="{C4B8FDF9-F386-73C8-3D5A-D27AC48A5757}"/>
                </a:ext>
              </a:extLst>
            </p:cNvPr>
            <p:cNvSpPr/>
            <p:nvPr/>
          </p:nvSpPr>
          <p:spPr>
            <a:xfrm>
              <a:off x="4654427" y="4718860"/>
              <a:ext cx="276971" cy="276971"/>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a:ln>
                  <a:noFill/>
                </a:ln>
                <a:solidFill>
                  <a:srgbClr val="1C50A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29" name="文本框 22">
              <a:extLst>
                <a:ext uri="{FF2B5EF4-FFF2-40B4-BE49-F238E27FC236}">
                  <a16:creationId xmlns:a16="http://schemas.microsoft.com/office/drawing/2014/main" id="{0B44F191-EF44-D429-DD0B-36D45F720AE9}"/>
                </a:ext>
              </a:extLst>
            </p:cNvPr>
            <p:cNvSpPr txBox="1"/>
            <p:nvPr/>
          </p:nvSpPr>
          <p:spPr>
            <a:xfrm>
              <a:off x="4949955" y="4733682"/>
              <a:ext cx="1392673" cy="252908"/>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导师：陈立平</a:t>
              </a:r>
            </a:p>
          </p:txBody>
        </p:sp>
      </p:grpSp>
      <p:pic>
        <p:nvPicPr>
          <p:cNvPr id="10" name="图形 9" descr="书籍 纯色填充">
            <a:extLst>
              <a:ext uri="{FF2B5EF4-FFF2-40B4-BE49-F238E27FC236}">
                <a16:creationId xmlns:a16="http://schemas.microsoft.com/office/drawing/2014/main" id="{2890F05B-8DC5-9DA7-1431-F056800C4971}"/>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28388" y="5406711"/>
            <a:ext cx="246538" cy="246538"/>
          </a:xfrm>
          <a:prstGeom prst="rect">
            <a:avLst/>
          </a:prstGeom>
        </p:spPr>
      </p:pic>
    </p:spTree>
    <p:extLst>
      <p:ext uri="{BB962C8B-B14F-4D97-AF65-F5344CB8AC3E}">
        <p14:creationId xmlns:p14="http://schemas.microsoft.com/office/powerpoint/2010/main" val="266483307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2210" y="354910"/>
            <a:ext cx="10515600" cy="925195"/>
          </a:xfrm>
        </p:spPr>
        <p:txBody>
          <a:bodyPr/>
          <a:lstStyle/>
          <a:p>
            <a:r>
              <a:rPr lang="en-US" altLang="zh-CN" sz="3400" b="1" dirty="0"/>
              <a:t>2</a:t>
            </a:r>
            <a:r>
              <a:rPr lang="zh-CN" altLang="en-US" sz="3400" b="1" dirty="0"/>
              <a:t>  研究现状</a:t>
            </a:r>
          </a:p>
        </p:txBody>
      </p:sp>
      <p:sp>
        <p:nvSpPr>
          <p:cNvPr id="27" name="内容占位符 26"/>
          <p:cNvSpPr>
            <a:spLocks noGrp="1"/>
          </p:cNvSpPr>
          <p:nvPr>
            <p:ph idx="1"/>
          </p:nvPr>
        </p:nvSpPr>
        <p:spPr>
          <a:xfrm>
            <a:off x="3795875" y="531212"/>
            <a:ext cx="5721539" cy="572589"/>
          </a:xfrm>
        </p:spPr>
        <p:txBody>
          <a:bodyPr>
            <a:normAutofit/>
          </a:bodyPr>
          <a:lstStyle/>
          <a:p>
            <a:r>
              <a:rPr lang="en-US" altLang="zh-CN" b="1" dirty="0"/>
              <a:t>2</a:t>
            </a:r>
            <a:r>
              <a:rPr lang="zh-CN" altLang="en-US" b="1" dirty="0"/>
              <a:t>）智能故障诊断方法研究现状</a:t>
            </a:r>
          </a:p>
        </p:txBody>
      </p:sp>
      <p:graphicFrame>
        <p:nvGraphicFramePr>
          <p:cNvPr id="4" name="表格 3"/>
          <p:cNvGraphicFramePr/>
          <p:nvPr>
            <p:custDataLst>
              <p:tags r:id="rId1"/>
            </p:custDataLst>
            <p:extLst>
              <p:ext uri="{D42A27DB-BD31-4B8C-83A1-F6EECF244321}">
                <p14:modId xmlns:p14="http://schemas.microsoft.com/office/powerpoint/2010/main" val="3504968579"/>
              </p:ext>
            </p:extLst>
          </p:nvPr>
        </p:nvGraphicFramePr>
        <p:xfrm>
          <a:off x="0" y="1054325"/>
          <a:ext cx="12192000" cy="5882386"/>
        </p:xfrm>
        <a:graphic>
          <a:graphicData uri="http://schemas.openxmlformats.org/drawingml/2006/table">
            <a:tbl>
              <a:tblPr firstRow="1" bandRow="1">
                <a:tableStyleId>{5C22544A-7EE6-4342-B048-85BDC9FD1C3A}</a:tableStyleId>
              </a:tblPr>
              <a:tblGrid>
                <a:gridCol w="704334">
                  <a:extLst>
                    <a:ext uri="{9D8B030D-6E8A-4147-A177-3AD203B41FA5}">
                      <a16:colId xmlns:a16="http://schemas.microsoft.com/office/drawing/2014/main" val="20000"/>
                    </a:ext>
                  </a:extLst>
                </a:gridCol>
                <a:gridCol w="716692">
                  <a:extLst>
                    <a:ext uri="{9D8B030D-6E8A-4147-A177-3AD203B41FA5}">
                      <a16:colId xmlns:a16="http://schemas.microsoft.com/office/drawing/2014/main" val="20001"/>
                    </a:ext>
                  </a:extLst>
                </a:gridCol>
                <a:gridCol w="1186249">
                  <a:extLst>
                    <a:ext uri="{9D8B030D-6E8A-4147-A177-3AD203B41FA5}">
                      <a16:colId xmlns:a16="http://schemas.microsoft.com/office/drawing/2014/main" val="20002"/>
                    </a:ext>
                  </a:extLst>
                </a:gridCol>
                <a:gridCol w="9584725">
                  <a:extLst>
                    <a:ext uri="{9D8B030D-6E8A-4147-A177-3AD203B41FA5}">
                      <a16:colId xmlns:a16="http://schemas.microsoft.com/office/drawing/2014/main" val="20003"/>
                    </a:ext>
                  </a:extLst>
                </a:gridCol>
              </a:tblGrid>
              <a:tr h="344867">
                <a:tc>
                  <a:txBody>
                    <a:bodyPr/>
                    <a:lstStyle/>
                    <a:p>
                      <a:pPr algn="ctr">
                        <a:buNone/>
                      </a:pPr>
                      <a:r>
                        <a:rPr lang="zh-CN" altLang="en-US" dirty="0"/>
                        <a:t>序号</a:t>
                      </a:r>
                    </a:p>
                  </a:txBody>
                  <a:tcPr anchor="ctr">
                    <a:solidFill>
                      <a:schemeClr val="accent1">
                        <a:lumMod val="50000"/>
                      </a:schemeClr>
                    </a:solidFill>
                  </a:tcPr>
                </a:tc>
                <a:tc>
                  <a:txBody>
                    <a:bodyPr/>
                    <a:lstStyle/>
                    <a:p>
                      <a:pPr algn="ctr">
                        <a:buNone/>
                      </a:pPr>
                      <a:r>
                        <a:rPr lang="zh-CN" altLang="en-US" dirty="0"/>
                        <a:t>年份</a:t>
                      </a:r>
                    </a:p>
                  </a:txBody>
                  <a:tcPr anchor="ctr">
                    <a:solidFill>
                      <a:schemeClr val="accent1">
                        <a:lumMod val="50000"/>
                      </a:schemeClr>
                    </a:solidFill>
                  </a:tcPr>
                </a:tc>
                <a:tc>
                  <a:txBody>
                    <a:bodyPr/>
                    <a:lstStyle/>
                    <a:p>
                      <a:pPr algn="ctr">
                        <a:buNone/>
                      </a:pPr>
                      <a:r>
                        <a:rPr lang="zh-CN" altLang="en-US" dirty="0"/>
                        <a:t>作者</a:t>
                      </a:r>
                    </a:p>
                  </a:txBody>
                  <a:tcPr anchor="ctr">
                    <a:solidFill>
                      <a:schemeClr val="accent1">
                        <a:lumMod val="50000"/>
                      </a:schemeClr>
                    </a:solidFill>
                  </a:tcPr>
                </a:tc>
                <a:tc>
                  <a:txBody>
                    <a:bodyPr/>
                    <a:lstStyle/>
                    <a:p>
                      <a:pPr algn="ctr">
                        <a:buNone/>
                      </a:pPr>
                      <a:r>
                        <a:rPr lang="zh-CN" altLang="en-US" dirty="0"/>
                        <a:t>方法</a:t>
                      </a:r>
                    </a:p>
                  </a:txBody>
                  <a:tcPr anchor="ctr">
                    <a:solidFill>
                      <a:schemeClr val="accent1">
                        <a:lumMod val="50000"/>
                      </a:schemeClr>
                    </a:solidFill>
                  </a:tcPr>
                </a:tc>
                <a:extLst>
                  <a:ext uri="{0D108BD9-81ED-4DB2-BD59-A6C34878D82A}">
                    <a16:rowId xmlns:a16="http://schemas.microsoft.com/office/drawing/2014/main" val="10000"/>
                  </a:ext>
                </a:extLst>
              </a:tr>
              <a:tr h="316128">
                <a:tc gridSpan="4">
                  <a:txBody>
                    <a:bodyPr/>
                    <a:lstStyle/>
                    <a:p>
                      <a:pPr algn="ctr">
                        <a:buNone/>
                      </a:pPr>
                      <a:r>
                        <a:rPr lang="zh-CN" altLang="zh-CN" sz="1600" b="1" kern="1200" dirty="0">
                          <a:solidFill>
                            <a:schemeClr val="bg1"/>
                          </a:solidFill>
                          <a:effectLst/>
                          <a:latin typeface="+mn-lt"/>
                          <a:ea typeface="+mn-ea"/>
                          <a:cs typeface="+mn-cs"/>
                        </a:rPr>
                        <a:t>基于机器学习的智能诊断方法研究现状</a:t>
                      </a:r>
                      <a:endParaRPr lang="zh-CN" altLang="en-US" sz="1600" dirty="0">
                        <a:solidFill>
                          <a:schemeClr val="bg1"/>
                        </a:solidFill>
                      </a:endParaRPr>
                    </a:p>
                  </a:txBody>
                  <a:tcPr anchor="ctr">
                    <a:solidFill>
                      <a:schemeClr val="accent1">
                        <a:lumMod val="75000"/>
                      </a:schemeClr>
                    </a:solidFill>
                  </a:tcPr>
                </a:tc>
                <a:tc hMerge="1">
                  <a:txBody>
                    <a:bodyPr/>
                    <a:lstStyle/>
                    <a:p>
                      <a:pPr algn="ctr">
                        <a:buNone/>
                      </a:pPr>
                      <a:endParaRPr lang="zh-CN" altLang="en-US"/>
                    </a:p>
                  </a:txBody>
                  <a:tcPr anchor="ctr">
                    <a:solidFill>
                      <a:schemeClr val="accent1">
                        <a:lumMod val="75000"/>
                      </a:schemeClr>
                    </a:solidFill>
                  </a:tcPr>
                </a:tc>
                <a:tc hMerge="1">
                  <a:txBody>
                    <a:bodyPr/>
                    <a:lstStyle/>
                    <a:p>
                      <a:pPr algn="ctr">
                        <a:buNone/>
                      </a:pPr>
                      <a:endParaRPr lang="zh-CN" altLang="en-US"/>
                    </a:p>
                  </a:txBody>
                  <a:tcPr anchor="ctr">
                    <a:solidFill>
                      <a:schemeClr val="accent1">
                        <a:lumMod val="75000"/>
                      </a:schemeClr>
                    </a:solidFill>
                  </a:tcPr>
                </a:tc>
                <a:tc hMerge="1">
                  <a:txBody>
                    <a:bodyPr/>
                    <a:lstStyle/>
                    <a:p>
                      <a:pPr algn="ctr">
                        <a:buNone/>
                      </a:pPr>
                      <a:endParaRPr lang="zh-CN" altLang="en-US" dirty="0"/>
                    </a:p>
                  </a:txBody>
                  <a:tcPr anchor="ctr">
                    <a:solidFill>
                      <a:schemeClr val="accent1">
                        <a:lumMod val="75000"/>
                      </a:schemeClr>
                    </a:solidFill>
                  </a:tcPr>
                </a:tc>
                <a:extLst>
                  <a:ext uri="{0D108BD9-81ED-4DB2-BD59-A6C34878D82A}">
                    <a16:rowId xmlns:a16="http://schemas.microsoft.com/office/drawing/2014/main" val="4147812424"/>
                  </a:ext>
                </a:extLst>
              </a:tr>
              <a:tr h="546040">
                <a:tc>
                  <a:txBody>
                    <a:bodyPr/>
                    <a:lstStyle/>
                    <a:p>
                      <a:pPr algn="ctr">
                        <a:buNone/>
                      </a:pPr>
                      <a:r>
                        <a:rPr lang="en-US" altLang="zh-CN" sz="1600" dirty="0"/>
                        <a:t>1</a:t>
                      </a:r>
                    </a:p>
                  </a:txBody>
                  <a:tcPr/>
                </a:tc>
                <a:tc>
                  <a:txBody>
                    <a:bodyPr/>
                    <a:lstStyle/>
                    <a:p>
                      <a:pPr algn="ctr">
                        <a:buNone/>
                      </a:pPr>
                      <a:r>
                        <a:rPr lang="en-US" altLang="zh-CN" sz="1600" kern="1200" dirty="0">
                          <a:solidFill>
                            <a:schemeClr val="dk1"/>
                          </a:solidFill>
                          <a:effectLst/>
                          <a:latin typeface="+mn-lt"/>
                          <a:ea typeface="+mn-ea"/>
                          <a:cs typeface="+mn-cs"/>
                        </a:rPr>
                        <a:t>2012</a:t>
                      </a:r>
                      <a:endParaRPr lang="en-US" altLang="zh-CN" sz="1600" dirty="0"/>
                    </a:p>
                  </a:txBody>
                  <a:tcPr/>
                </a:tc>
                <a:tc>
                  <a:txBody>
                    <a:bodyPr/>
                    <a:lstStyle/>
                    <a:p>
                      <a:pPr algn="ctr">
                        <a:buNone/>
                      </a:pPr>
                      <a:r>
                        <a:rPr lang="zh-CN" altLang="zh-CN" sz="1600" kern="1200" dirty="0">
                          <a:solidFill>
                            <a:schemeClr val="dk1"/>
                          </a:solidFill>
                          <a:effectLst/>
                          <a:latin typeface="+mn-lt"/>
                          <a:ea typeface="+mn-ea"/>
                          <a:cs typeface="+mn-cs"/>
                        </a:rPr>
                        <a:t>崔世蒙</a:t>
                      </a:r>
                      <a:endParaRPr lang="zh-CN" altLang="en-US" sz="1600" dirty="0"/>
                    </a:p>
                  </a:txBody>
                  <a:tcPr/>
                </a:tc>
                <a:tc>
                  <a:txBody>
                    <a:bodyPr/>
                    <a:lstStyle/>
                    <a:p>
                      <a:pPr algn="ctr">
                        <a:buNone/>
                      </a:pPr>
                      <a:r>
                        <a:rPr lang="zh-CN" altLang="zh-CN" sz="1600" kern="1200" dirty="0">
                          <a:solidFill>
                            <a:schemeClr val="dk1"/>
                          </a:solidFill>
                          <a:effectLst/>
                          <a:latin typeface="+mn-lt"/>
                          <a:ea typeface="+mn-ea"/>
                          <a:cs typeface="+mn-cs"/>
                        </a:rPr>
                        <a:t>利用</a:t>
                      </a:r>
                      <a:r>
                        <a:rPr lang="en-US" altLang="zh-CN" sz="1600" kern="1200" dirty="0">
                          <a:solidFill>
                            <a:schemeClr val="dk1"/>
                          </a:solidFill>
                          <a:effectLst/>
                          <a:latin typeface="+mn-lt"/>
                          <a:ea typeface="+mn-ea"/>
                          <a:cs typeface="+mn-cs"/>
                        </a:rPr>
                        <a:t> EMD </a:t>
                      </a:r>
                      <a:r>
                        <a:rPr lang="zh-CN" altLang="zh-CN" sz="1600" kern="1200" dirty="0">
                          <a:solidFill>
                            <a:schemeClr val="dk1"/>
                          </a:solidFill>
                          <a:effectLst/>
                          <a:latin typeface="+mn-lt"/>
                          <a:ea typeface="+mn-ea"/>
                          <a:cs typeface="+mn-cs"/>
                        </a:rPr>
                        <a:t>分解和小波阈值降噪对与液压舵面作动机构的故障信号进行处理，最后输入到支持向量机完成故障诊断</a:t>
                      </a:r>
                      <a:endParaRPr lang="zh-CN" altLang="en-US" sz="1600" dirty="0"/>
                    </a:p>
                  </a:txBody>
                  <a:tcPr/>
                </a:tc>
                <a:extLst>
                  <a:ext uri="{0D108BD9-81ED-4DB2-BD59-A6C34878D82A}">
                    <a16:rowId xmlns:a16="http://schemas.microsoft.com/office/drawing/2014/main" val="10001"/>
                  </a:ext>
                </a:extLst>
              </a:tr>
              <a:tr h="546040">
                <a:tc>
                  <a:txBody>
                    <a:bodyPr/>
                    <a:lstStyle/>
                    <a:p>
                      <a:pPr algn="ctr">
                        <a:buNone/>
                      </a:pPr>
                      <a:r>
                        <a:rPr lang="en-US" altLang="zh-CN" sz="1600"/>
                        <a:t>2</a:t>
                      </a:r>
                    </a:p>
                  </a:txBody>
                  <a:tcPr/>
                </a:tc>
                <a:tc>
                  <a:txBody>
                    <a:bodyPr/>
                    <a:lstStyle/>
                    <a:p>
                      <a:pPr algn="ctr">
                        <a:buNone/>
                      </a:pPr>
                      <a:r>
                        <a:rPr lang="en-US" altLang="zh-CN" sz="1600" kern="1200" dirty="0">
                          <a:solidFill>
                            <a:schemeClr val="dk1"/>
                          </a:solidFill>
                          <a:effectLst/>
                          <a:latin typeface="+mn-lt"/>
                          <a:ea typeface="+mn-ea"/>
                          <a:cs typeface="+mn-cs"/>
                        </a:rPr>
                        <a:t>2017</a:t>
                      </a:r>
                      <a:endParaRPr lang="en-US" altLang="zh-CN" sz="1600" dirty="0"/>
                    </a:p>
                  </a:txBody>
                  <a:tcPr/>
                </a:tc>
                <a:tc>
                  <a:txBody>
                    <a:bodyPr/>
                    <a:lstStyle/>
                    <a:p>
                      <a:pPr algn="ctr">
                        <a:buNone/>
                      </a:pPr>
                      <a:r>
                        <a:rPr lang="zh-CN" altLang="zh-CN" sz="1600" kern="1200" dirty="0">
                          <a:solidFill>
                            <a:schemeClr val="dk1"/>
                          </a:solidFill>
                          <a:effectLst/>
                          <a:latin typeface="+mn-lt"/>
                          <a:ea typeface="+mn-ea"/>
                          <a:cs typeface="+mn-cs"/>
                        </a:rPr>
                        <a:t>孟宏鹏</a:t>
                      </a:r>
                      <a:endParaRPr lang="zh-CN" altLang="en-US" sz="1600" dirty="0"/>
                    </a:p>
                  </a:txBody>
                  <a:tcPr/>
                </a:tc>
                <a:tc>
                  <a:txBody>
                    <a:bodyPr/>
                    <a:lstStyle/>
                    <a:p>
                      <a:pPr algn="ctr">
                        <a:buNone/>
                      </a:pPr>
                      <a:r>
                        <a:rPr lang="zh-CN" altLang="zh-CN" sz="1600" kern="1200" dirty="0">
                          <a:solidFill>
                            <a:schemeClr val="dk1"/>
                          </a:solidFill>
                          <a:effectLst/>
                          <a:latin typeface="+mn-lt"/>
                          <a:ea typeface="+mn-ea"/>
                          <a:cs typeface="+mn-cs"/>
                        </a:rPr>
                        <a:t>采用基于包络点支持向量回归机</a:t>
                      </a:r>
                      <a:r>
                        <a:rPr lang="en-US" altLang="zh-CN" sz="1600" kern="1200" dirty="0">
                          <a:solidFill>
                            <a:schemeClr val="dk1"/>
                          </a:solidFill>
                          <a:effectLst/>
                          <a:latin typeface="+mn-lt"/>
                          <a:ea typeface="+mn-ea"/>
                          <a:cs typeface="+mn-cs"/>
                        </a:rPr>
                        <a:t>-</a:t>
                      </a:r>
                      <a:r>
                        <a:rPr lang="zh-CN" altLang="zh-CN" sz="1600" kern="1200" dirty="0">
                          <a:solidFill>
                            <a:schemeClr val="dk1"/>
                          </a:solidFill>
                          <a:effectLst/>
                          <a:latin typeface="+mn-lt"/>
                          <a:ea typeface="+mn-ea"/>
                          <a:cs typeface="+mn-cs"/>
                        </a:rPr>
                        <a:t>总体平均经验模式分解的方法（</a:t>
                      </a:r>
                      <a:r>
                        <a:rPr lang="en-US" altLang="zh-CN" sz="1600" kern="1200" dirty="0">
                          <a:solidFill>
                            <a:schemeClr val="dk1"/>
                          </a:solidFill>
                          <a:effectLst/>
                          <a:latin typeface="+mn-lt"/>
                          <a:ea typeface="+mn-ea"/>
                          <a:cs typeface="+mn-cs"/>
                        </a:rPr>
                        <a:t>EPSVR-EEMD</a:t>
                      </a:r>
                      <a:r>
                        <a:rPr lang="zh-CN" altLang="zh-CN" sz="1600" kern="1200" dirty="0">
                          <a:solidFill>
                            <a:schemeClr val="dk1"/>
                          </a:solidFill>
                          <a:effectLst/>
                          <a:latin typeface="+mn-lt"/>
                          <a:ea typeface="+mn-ea"/>
                          <a:cs typeface="+mn-cs"/>
                        </a:rPr>
                        <a:t>）对方向舵系统的故障信号进行特征提取，利用概率支持向量机算法（</a:t>
                      </a:r>
                      <a:r>
                        <a:rPr lang="en-US" altLang="zh-CN" sz="1600" kern="1200" dirty="0">
                          <a:solidFill>
                            <a:schemeClr val="dk1"/>
                          </a:solidFill>
                          <a:effectLst/>
                          <a:latin typeface="+mn-lt"/>
                          <a:ea typeface="+mn-ea"/>
                          <a:cs typeface="+mn-cs"/>
                        </a:rPr>
                        <a:t>SVM</a:t>
                      </a:r>
                      <a:r>
                        <a:rPr lang="zh-CN" altLang="zh-CN" sz="1600" kern="1200" dirty="0">
                          <a:solidFill>
                            <a:schemeClr val="dk1"/>
                          </a:solidFill>
                          <a:effectLst/>
                          <a:latin typeface="+mn-lt"/>
                          <a:ea typeface="+mn-ea"/>
                          <a:cs typeface="+mn-cs"/>
                        </a:rPr>
                        <a:t>）进行故障诊断</a:t>
                      </a:r>
                      <a:endParaRPr lang="zh-CN" altLang="en-US" sz="1600" dirty="0"/>
                    </a:p>
                  </a:txBody>
                  <a:tcPr/>
                </a:tc>
                <a:extLst>
                  <a:ext uri="{0D108BD9-81ED-4DB2-BD59-A6C34878D82A}">
                    <a16:rowId xmlns:a16="http://schemas.microsoft.com/office/drawing/2014/main" val="10002"/>
                  </a:ext>
                </a:extLst>
              </a:tr>
              <a:tr h="316128">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b="1" kern="1200" dirty="0">
                          <a:solidFill>
                            <a:schemeClr val="bg1"/>
                          </a:solidFill>
                          <a:effectLst/>
                          <a:latin typeface="+mn-lt"/>
                          <a:ea typeface="+mn-ea"/>
                          <a:cs typeface="+mn-cs"/>
                        </a:rPr>
                        <a:t>基于</a:t>
                      </a:r>
                      <a:r>
                        <a:rPr lang="zh-CN" altLang="en-US" sz="1600" b="1" kern="1200" dirty="0">
                          <a:solidFill>
                            <a:schemeClr val="bg1"/>
                          </a:solidFill>
                          <a:effectLst/>
                          <a:latin typeface="+mn-lt"/>
                          <a:ea typeface="+mn-ea"/>
                          <a:cs typeface="+mn-cs"/>
                        </a:rPr>
                        <a:t>深度</a:t>
                      </a:r>
                      <a:r>
                        <a:rPr lang="zh-CN" altLang="zh-CN" sz="1600" b="1" kern="1200" dirty="0">
                          <a:solidFill>
                            <a:schemeClr val="bg1"/>
                          </a:solidFill>
                          <a:effectLst/>
                          <a:latin typeface="+mn-lt"/>
                          <a:ea typeface="+mn-ea"/>
                          <a:cs typeface="+mn-cs"/>
                        </a:rPr>
                        <a:t>学习的智能诊断方法研究现状</a:t>
                      </a:r>
                      <a:endParaRPr lang="zh-CN" altLang="en-US" sz="1600" dirty="0">
                        <a:solidFill>
                          <a:schemeClr val="bg1"/>
                        </a:solidFill>
                      </a:endParaRPr>
                    </a:p>
                  </a:txBody>
                  <a:tcPr>
                    <a:solidFill>
                      <a:schemeClr val="accent1">
                        <a:lumMod val="75000"/>
                      </a:schemeClr>
                    </a:solidFill>
                  </a:tcPr>
                </a:tc>
                <a:tc hMerge="1">
                  <a:txBody>
                    <a:bodyPr/>
                    <a:lstStyle/>
                    <a:p>
                      <a:pPr algn="ctr">
                        <a:buNone/>
                      </a:pPr>
                      <a:endParaRPr lang="en-US" altLang="zh-CN" dirty="0"/>
                    </a:p>
                  </a:txBody>
                  <a:tcPr>
                    <a:solidFill>
                      <a:schemeClr val="accent1">
                        <a:lumMod val="75000"/>
                      </a:schemeClr>
                    </a:solidFill>
                  </a:tcPr>
                </a:tc>
                <a:tc hMerge="1">
                  <a:txBody>
                    <a:bodyPr/>
                    <a:lstStyle/>
                    <a:p>
                      <a:pPr algn="ctr">
                        <a:buNone/>
                      </a:pPr>
                      <a:endParaRPr lang="zh-CN" altLang="en-US" dirty="0"/>
                    </a:p>
                  </a:txBody>
                  <a:tcPr>
                    <a:solidFill>
                      <a:schemeClr val="accent1">
                        <a:lumMod val="75000"/>
                      </a:schemeClr>
                    </a:solidFill>
                  </a:tcPr>
                </a:tc>
                <a:tc hMerge="1">
                  <a:txBody>
                    <a:bodyPr/>
                    <a:lstStyle/>
                    <a:p>
                      <a:pPr algn="ctr">
                        <a:buNone/>
                      </a:pPr>
                      <a:endParaRPr lang="zh-CN" altLang="en-US" dirty="0"/>
                    </a:p>
                  </a:txBody>
                  <a:tcPr>
                    <a:solidFill>
                      <a:schemeClr val="accent1">
                        <a:lumMod val="75000"/>
                      </a:schemeClr>
                    </a:solidFill>
                  </a:tcPr>
                </a:tc>
                <a:extLst>
                  <a:ext uri="{0D108BD9-81ED-4DB2-BD59-A6C34878D82A}">
                    <a16:rowId xmlns:a16="http://schemas.microsoft.com/office/drawing/2014/main" val="1808900220"/>
                  </a:ext>
                </a:extLst>
              </a:tr>
              <a:tr h="546040">
                <a:tc>
                  <a:txBody>
                    <a:bodyPr/>
                    <a:lstStyle/>
                    <a:p>
                      <a:pPr algn="ctr">
                        <a:buNone/>
                      </a:pPr>
                      <a:r>
                        <a:rPr lang="en-US" altLang="zh-CN" sz="1600" dirty="0"/>
                        <a:t>1</a:t>
                      </a:r>
                    </a:p>
                  </a:txBody>
                  <a:tcPr/>
                </a:tc>
                <a:tc>
                  <a:txBody>
                    <a:bodyPr/>
                    <a:lstStyle/>
                    <a:p>
                      <a:pPr algn="ctr">
                        <a:buNone/>
                      </a:pPr>
                      <a:r>
                        <a:rPr lang="en-US" altLang="zh-CN" sz="1600" dirty="0"/>
                        <a:t>2021</a:t>
                      </a:r>
                    </a:p>
                  </a:txBody>
                  <a:tcPr/>
                </a:tc>
                <a:tc>
                  <a:txBody>
                    <a:bodyPr/>
                    <a:lstStyle/>
                    <a:p>
                      <a:pPr algn="ctr">
                        <a:buNone/>
                      </a:pPr>
                      <a:r>
                        <a:rPr lang="zh-CN" altLang="zh-CN" sz="1600" kern="1200" dirty="0">
                          <a:solidFill>
                            <a:schemeClr val="dk1"/>
                          </a:solidFill>
                          <a:effectLst/>
                          <a:latin typeface="+mn-lt"/>
                          <a:ea typeface="+mn-ea"/>
                          <a:cs typeface="+mn-cs"/>
                        </a:rPr>
                        <a:t>高晋峰</a:t>
                      </a:r>
                      <a:endParaRPr lang="zh-CN" altLang="en-US" sz="1600" dirty="0"/>
                    </a:p>
                  </a:txBody>
                  <a:tcPr/>
                </a:tc>
                <a:tc>
                  <a:txBody>
                    <a:bodyPr/>
                    <a:lstStyle/>
                    <a:p>
                      <a:pPr algn="ctr">
                        <a:buNone/>
                      </a:pPr>
                      <a:r>
                        <a:rPr lang="zh-CN" altLang="zh-CN" sz="1600" kern="1200" dirty="0">
                          <a:solidFill>
                            <a:schemeClr val="dk1"/>
                          </a:solidFill>
                          <a:effectLst/>
                          <a:latin typeface="+mn-lt"/>
                          <a:ea typeface="+mn-ea"/>
                          <a:cs typeface="+mn-cs"/>
                        </a:rPr>
                        <a:t>将一维卷积神经网络（</a:t>
                      </a:r>
                      <a:r>
                        <a:rPr lang="en-US" altLang="zh-CN" sz="1600" kern="1200" dirty="0">
                          <a:solidFill>
                            <a:schemeClr val="dk1"/>
                          </a:solidFill>
                          <a:effectLst/>
                          <a:latin typeface="+mn-lt"/>
                          <a:ea typeface="+mn-ea"/>
                          <a:cs typeface="+mn-cs"/>
                        </a:rPr>
                        <a:t>1D-CNN</a:t>
                      </a:r>
                      <a:r>
                        <a:rPr lang="zh-CN" altLang="zh-CN" sz="1600" kern="1200" dirty="0">
                          <a:solidFill>
                            <a:schemeClr val="dk1"/>
                          </a:solidFill>
                          <a:effectLst/>
                          <a:latin typeface="+mn-lt"/>
                          <a:ea typeface="+mn-ea"/>
                          <a:cs typeface="+mn-cs"/>
                        </a:rPr>
                        <a:t>）和长短期记忆网络（</a:t>
                      </a:r>
                      <a:r>
                        <a:rPr lang="en-US" altLang="zh-CN" sz="1600" kern="1200" dirty="0">
                          <a:solidFill>
                            <a:schemeClr val="dk1"/>
                          </a:solidFill>
                          <a:effectLst/>
                          <a:latin typeface="+mn-lt"/>
                          <a:ea typeface="+mn-ea"/>
                          <a:cs typeface="+mn-cs"/>
                        </a:rPr>
                        <a:t>LSTM</a:t>
                      </a:r>
                      <a:r>
                        <a:rPr lang="zh-CN" altLang="zh-CN" sz="1600" kern="1200" dirty="0">
                          <a:solidFill>
                            <a:schemeClr val="dk1"/>
                          </a:solidFill>
                          <a:effectLst/>
                          <a:latin typeface="+mn-lt"/>
                          <a:ea typeface="+mn-ea"/>
                          <a:cs typeface="+mn-cs"/>
                        </a:rPr>
                        <a:t>）等神经网络相关技术应用于涡桨航空发动机智能气路故障诊断</a:t>
                      </a:r>
                      <a:endParaRPr lang="zh-CN" altLang="en-US" sz="1600" dirty="0"/>
                    </a:p>
                  </a:txBody>
                  <a:tcPr/>
                </a:tc>
                <a:extLst>
                  <a:ext uri="{0D108BD9-81ED-4DB2-BD59-A6C34878D82A}">
                    <a16:rowId xmlns:a16="http://schemas.microsoft.com/office/drawing/2014/main" val="10003"/>
                  </a:ext>
                </a:extLst>
              </a:tr>
              <a:tr h="546040">
                <a:tc>
                  <a:txBody>
                    <a:bodyPr/>
                    <a:lstStyle/>
                    <a:p>
                      <a:pPr algn="ctr">
                        <a:buNone/>
                      </a:pPr>
                      <a:r>
                        <a:rPr lang="en-US" altLang="zh-CN" sz="1600" dirty="0"/>
                        <a:t>2</a:t>
                      </a:r>
                    </a:p>
                  </a:txBody>
                  <a:tcPr/>
                </a:tc>
                <a:tc>
                  <a:txBody>
                    <a:bodyPr/>
                    <a:lstStyle/>
                    <a:p>
                      <a:pPr algn="ctr">
                        <a:buNone/>
                      </a:pPr>
                      <a:r>
                        <a:rPr lang="en-US" altLang="zh-CN" sz="1600" dirty="0"/>
                        <a:t>2022</a:t>
                      </a:r>
                    </a:p>
                  </a:txBody>
                  <a:tcPr/>
                </a:tc>
                <a:tc>
                  <a:txBody>
                    <a:bodyPr/>
                    <a:lstStyle/>
                    <a:p>
                      <a:pPr algn="ctr">
                        <a:buNone/>
                      </a:pPr>
                      <a:r>
                        <a:rPr lang="zh-CN" altLang="zh-CN" sz="1600" kern="1200" dirty="0">
                          <a:solidFill>
                            <a:schemeClr val="dk1"/>
                          </a:solidFill>
                          <a:effectLst/>
                          <a:latin typeface="+mn-lt"/>
                          <a:ea typeface="+mn-ea"/>
                          <a:cs typeface="+mn-cs"/>
                        </a:rPr>
                        <a:t>王豪</a:t>
                      </a:r>
                      <a:endParaRPr lang="zh-CN" altLang="en-US" sz="1600" dirty="0"/>
                    </a:p>
                  </a:txBody>
                  <a:tcPr/>
                </a:tc>
                <a:tc>
                  <a:txBody>
                    <a:bodyPr/>
                    <a:lstStyle/>
                    <a:p>
                      <a:pPr algn="ctr">
                        <a:buNone/>
                      </a:pPr>
                      <a:r>
                        <a:rPr lang="zh-CN" altLang="zh-CN" sz="1600" kern="1200" dirty="0">
                          <a:solidFill>
                            <a:schemeClr val="dk1"/>
                          </a:solidFill>
                          <a:effectLst/>
                          <a:latin typeface="+mn-lt"/>
                          <a:ea typeface="+mn-ea"/>
                          <a:cs typeface="+mn-cs"/>
                        </a:rPr>
                        <a:t>提出了一种基于深度学习的损伤检测方法，基于由长短时记忆网络</a:t>
                      </a:r>
                      <a:r>
                        <a:rPr lang="en-US" altLang="zh-CN" sz="1600" kern="1200" dirty="0">
                          <a:solidFill>
                            <a:schemeClr val="dk1"/>
                          </a:solidFill>
                          <a:effectLst/>
                          <a:latin typeface="+mn-lt"/>
                          <a:ea typeface="+mn-ea"/>
                          <a:cs typeface="+mn-cs"/>
                        </a:rPr>
                        <a:t>LSTM</a:t>
                      </a:r>
                      <a:r>
                        <a:rPr lang="zh-CN" altLang="zh-CN" sz="1600" kern="1200" dirty="0">
                          <a:solidFill>
                            <a:schemeClr val="dk1"/>
                          </a:solidFill>
                          <a:effectLst/>
                          <a:latin typeface="+mn-lt"/>
                          <a:ea typeface="+mn-ea"/>
                          <a:cs typeface="+mn-cs"/>
                        </a:rPr>
                        <a:t>和残差卷积神经网络</a:t>
                      </a:r>
                      <a:r>
                        <a:rPr lang="en-US" altLang="zh-CN" sz="1600" kern="1200" dirty="0" err="1">
                          <a:solidFill>
                            <a:schemeClr val="dk1"/>
                          </a:solidFill>
                          <a:effectLst/>
                          <a:latin typeface="+mn-lt"/>
                          <a:ea typeface="+mn-ea"/>
                          <a:cs typeface="+mn-cs"/>
                        </a:rPr>
                        <a:t>ResNet</a:t>
                      </a:r>
                      <a:r>
                        <a:rPr lang="zh-CN" altLang="zh-CN" sz="1600" kern="1200" dirty="0">
                          <a:solidFill>
                            <a:schemeClr val="dk1"/>
                          </a:solidFill>
                          <a:effectLst/>
                          <a:latin typeface="+mn-lt"/>
                          <a:ea typeface="+mn-ea"/>
                          <a:cs typeface="+mn-cs"/>
                        </a:rPr>
                        <a:t>组合而成的</a:t>
                      </a:r>
                      <a:r>
                        <a:rPr lang="en-US" altLang="zh-CN" sz="1600" kern="1200" dirty="0">
                          <a:solidFill>
                            <a:schemeClr val="dk1"/>
                          </a:solidFill>
                          <a:effectLst/>
                          <a:latin typeface="+mn-lt"/>
                          <a:ea typeface="+mn-ea"/>
                          <a:cs typeface="+mn-cs"/>
                        </a:rPr>
                        <a:t>LSTM-</a:t>
                      </a:r>
                      <a:r>
                        <a:rPr lang="en-US" altLang="zh-CN" sz="1600" kern="1200" dirty="0" err="1">
                          <a:solidFill>
                            <a:schemeClr val="dk1"/>
                          </a:solidFill>
                          <a:effectLst/>
                          <a:latin typeface="+mn-lt"/>
                          <a:ea typeface="+mn-ea"/>
                          <a:cs typeface="+mn-cs"/>
                        </a:rPr>
                        <a:t>ResNet</a:t>
                      </a:r>
                      <a:r>
                        <a:rPr lang="en-US" altLang="zh-CN" sz="1600" kern="1200" dirty="0">
                          <a:solidFill>
                            <a:schemeClr val="dk1"/>
                          </a:solidFill>
                          <a:effectLst/>
                          <a:latin typeface="+mn-lt"/>
                          <a:ea typeface="+mn-ea"/>
                          <a:cs typeface="+mn-cs"/>
                        </a:rPr>
                        <a:t> </a:t>
                      </a:r>
                      <a:r>
                        <a:rPr lang="zh-CN" altLang="zh-CN" sz="1600" kern="1200" dirty="0">
                          <a:solidFill>
                            <a:schemeClr val="dk1"/>
                          </a:solidFill>
                          <a:effectLst/>
                          <a:latin typeface="+mn-lt"/>
                          <a:ea typeface="+mn-ea"/>
                          <a:cs typeface="+mn-cs"/>
                        </a:rPr>
                        <a:t>网络对火箭系统进行故障诊断</a:t>
                      </a:r>
                      <a:endParaRPr lang="zh-CN" altLang="en-US" sz="1600" dirty="0"/>
                    </a:p>
                  </a:txBody>
                  <a:tcPr/>
                </a:tc>
                <a:extLst>
                  <a:ext uri="{0D108BD9-81ED-4DB2-BD59-A6C34878D82A}">
                    <a16:rowId xmlns:a16="http://schemas.microsoft.com/office/drawing/2014/main" val="10004"/>
                  </a:ext>
                </a:extLst>
              </a:tr>
              <a:tr h="316128">
                <a:tc gridSpan="4">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600" b="1" kern="1200" dirty="0">
                          <a:solidFill>
                            <a:schemeClr val="bg1"/>
                          </a:solidFill>
                          <a:effectLst/>
                          <a:latin typeface="+mn-lt"/>
                          <a:ea typeface="+mn-ea"/>
                          <a:cs typeface="+mn-cs"/>
                        </a:rPr>
                        <a:t>基于</a:t>
                      </a:r>
                      <a:r>
                        <a:rPr lang="zh-CN" altLang="en-US" sz="1600" b="1" kern="1200" dirty="0">
                          <a:solidFill>
                            <a:schemeClr val="bg1"/>
                          </a:solidFill>
                          <a:effectLst/>
                          <a:latin typeface="+mn-lt"/>
                          <a:ea typeface="+mn-ea"/>
                          <a:cs typeface="+mn-cs"/>
                        </a:rPr>
                        <a:t>迁移</a:t>
                      </a:r>
                      <a:r>
                        <a:rPr lang="zh-CN" altLang="zh-CN" sz="1600" b="1" kern="1200" dirty="0">
                          <a:solidFill>
                            <a:schemeClr val="bg1"/>
                          </a:solidFill>
                          <a:effectLst/>
                          <a:latin typeface="+mn-lt"/>
                          <a:ea typeface="+mn-ea"/>
                          <a:cs typeface="+mn-cs"/>
                        </a:rPr>
                        <a:t>学习的智能诊断方法研究现状</a:t>
                      </a:r>
                      <a:endParaRPr lang="zh-CN" altLang="en-US" sz="1600" b="1" kern="1200" dirty="0">
                        <a:solidFill>
                          <a:schemeClr val="bg1"/>
                        </a:solidFill>
                        <a:effectLst/>
                        <a:latin typeface="+mn-lt"/>
                        <a:ea typeface="+mn-ea"/>
                        <a:cs typeface="+mn-cs"/>
                      </a:endParaRPr>
                    </a:p>
                  </a:txBody>
                  <a:tcPr>
                    <a:solidFill>
                      <a:schemeClr val="accent1">
                        <a:lumMod val="75000"/>
                      </a:schemeClr>
                    </a:solidFill>
                  </a:tcPr>
                </a:tc>
                <a:tc hMerge="1">
                  <a:txBody>
                    <a:bodyPr/>
                    <a:lstStyle/>
                    <a:p>
                      <a:pPr algn="ctr">
                        <a:buNone/>
                      </a:pPr>
                      <a:endParaRPr lang="en-US" altLang="zh-CN" dirty="0"/>
                    </a:p>
                  </a:txBody>
                  <a:tcPr/>
                </a:tc>
                <a:tc hMerge="1">
                  <a:txBody>
                    <a:bodyPr/>
                    <a:lstStyle/>
                    <a:p>
                      <a:pPr algn="ctr">
                        <a:buNone/>
                      </a:pPr>
                      <a:endParaRPr lang="zh-CN" altLang="en-US" dirty="0"/>
                    </a:p>
                  </a:txBody>
                  <a:tcPr/>
                </a:tc>
                <a:tc hMerge="1">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zh-CN" sz="1800" b="1" kern="1200" dirty="0">
                          <a:solidFill>
                            <a:schemeClr val="bg1"/>
                          </a:solidFill>
                          <a:effectLst/>
                          <a:latin typeface="+mn-lt"/>
                          <a:ea typeface="+mn-ea"/>
                          <a:cs typeface="+mn-cs"/>
                        </a:rPr>
                        <a:t>基于</a:t>
                      </a:r>
                      <a:r>
                        <a:rPr lang="zh-CN" altLang="en-US" sz="1800" b="1" kern="1200" dirty="0">
                          <a:solidFill>
                            <a:schemeClr val="bg1"/>
                          </a:solidFill>
                          <a:effectLst/>
                          <a:latin typeface="+mn-lt"/>
                          <a:ea typeface="+mn-ea"/>
                          <a:cs typeface="+mn-cs"/>
                        </a:rPr>
                        <a:t>深度</a:t>
                      </a:r>
                      <a:r>
                        <a:rPr lang="zh-CN" altLang="zh-CN" sz="1800" b="1" kern="1200" dirty="0">
                          <a:solidFill>
                            <a:schemeClr val="bg1"/>
                          </a:solidFill>
                          <a:effectLst/>
                          <a:latin typeface="+mn-lt"/>
                          <a:ea typeface="+mn-ea"/>
                          <a:cs typeface="+mn-cs"/>
                        </a:rPr>
                        <a:t>学习的智能诊断方法研究现状</a:t>
                      </a:r>
                      <a:endParaRPr lang="zh-CN" altLang="en-US" dirty="0">
                        <a:solidFill>
                          <a:schemeClr val="bg1"/>
                        </a:solidFill>
                      </a:endParaRPr>
                    </a:p>
                    <a:p>
                      <a:pPr algn="ctr">
                        <a:buNone/>
                      </a:pPr>
                      <a:endParaRPr lang="zh-CN" altLang="en-US" dirty="0"/>
                    </a:p>
                  </a:txBody>
                  <a:tcPr/>
                </a:tc>
                <a:extLst>
                  <a:ext uri="{0D108BD9-81ED-4DB2-BD59-A6C34878D82A}">
                    <a16:rowId xmlns:a16="http://schemas.microsoft.com/office/drawing/2014/main" val="2816898711"/>
                  </a:ext>
                </a:extLst>
              </a:tr>
              <a:tr h="546040">
                <a:tc>
                  <a:txBody>
                    <a:bodyPr/>
                    <a:lstStyle/>
                    <a:p>
                      <a:pPr algn="ctr">
                        <a:buNone/>
                      </a:pPr>
                      <a:r>
                        <a:rPr lang="en-US" altLang="zh-CN" sz="1600" dirty="0"/>
                        <a:t>1</a:t>
                      </a:r>
                    </a:p>
                  </a:txBody>
                  <a:tcPr/>
                </a:tc>
                <a:tc>
                  <a:txBody>
                    <a:bodyPr/>
                    <a:lstStyle/>
                    <a:p>
                      <a:pPr algn="ctr">
                        <a:buNone/>
                      </a:pPr>
                      <a:r>
                        <a:rPr lang="en-US" altLang="zh-CN" sz="1600" dirty="0"/>
                        <a:t>2011</a:t>
                      </a:r>
                    </a:p>
                  </a:txBody>
                  <a:tcPr/>
                </a:tc>
                <a:tc>
                  <a:txBody>
                    <a:bodyPr/>
                    <a:lstStyle/>
                    <a:p>
                      <a:pPr algn="ctr">
                        <a:buNone/>
                      </a:pPr>
                      <a:r>
                        <a:rPr lang="zh-CN" altLang="zh-CN" sz="1600" kern="1200" dirty="0">
                          <a:solidFill>
                            <a:schemeClr val="dk1"/>
                          </a:solidFill>
                          <a:effectLst/>
                          <a:latin typeface="+mn-lt"/>
                          <a:ea typeface="+mn-ea"/>
                          <a:cs typeface="+mn-cs"/>
                        </a:rPr>
                        <a:t>康守强等</a:t>
                      </a:r>
                      <a:endParaRPr lang="zh-CN" altLang="en-US" sz="1600" dirty="0"/>
                    </a:p>
                  </a:txBody>
                  <a:tcPr/>
                </a:tc>
                <a:tc>
                  <a:txBody>
                    <a:bodyPr/>
                    <a:lstStyle/>
                    <a:p>
                      <a:pPr algn="ctr">
                        <a:buNone/>
                      </a:pPr>
                      <a:r>
                        <a:rPr lang="zh-CN" altLang="zh-CN" sz="1600" kern="1200" dirty="0">
                          <a:solidFill>
                            <a:schemeClr val="dk1"/>
                          </a:solidFill>
                          <a:effectLst/>
                          <a:latin typeface="+mn-lt"/>
                          <a:ea typeface="+mn-ea"/>
                          <a:cs typeface="+mn-cs"/>
                        </a:rPr>
                        <a:t>将</a:t>
                      </a:r>
                      <a:r>
                        <a:rPr lang="en-US" altLang="zh-CN" sz="1600" kern="1200" dirty="0">
                          <a:solidFill>
                            <a:schemeClr val="dk1"/>
                          </a:solidFill>
                          <a:effectLst/>
                          <a:latin typeface="+mn-lt"/>
                          <a:ea typeface="+mn-ea"/>
                          <a:cs typeface="+mn-cs"/>
                        </a:rPr>
                        <a:t> SSTCA </a:t>
                      </a:r>
                      <a:r>
                        <a:rPr lang="zh-CN" altLang="zh-CN" sz="1600" kern="1200" dirty="0">
                          <a:solidFill>
                            <a:schemeClr val="dk1"/>
                          </a:solidFill>
                          <a:effectLst/>
                          <a:latin typeface="+mn-lt"/>
                          <a:ea typeface="+mn-ea"/>
                          <a:cs typeface="+mn-cs"/>
                        </a:rPr>
                        <a:t>方法与</a:t>
                      </a:r>
                      <a:r>
                        <a:rPr lang="en-US" altLang="zh-CN" sz="1600" kern="1200" dirty="0">
                          <a:solidFill>
                            <a:schemeClr val="dk1"/>
                          </a:solidFill>
                          <a:effectLst/>
                          <a:latin typeface="+mn-lt"/>
                          <a:ea typeface="+mn-ea"/>
                          <a:cs typeface="+mn-cs"/>
                        </a:rPr>
                        <a:t> SVM </a:t>
                      </a:r>
                      <a:r>
                        <a:rPr lang="zh-CN" altLang="zh-CN" sz="1600" kern="1200" dirty="0">
                          <a:solidFill>
                            <a:schemeClr val="dk1"/>
                          </a:solidFill>
                          <a:effectLst/>
                          <a:latin typeface="+mn-lt"/>
                          <a:ea typeface="+mn-ea"/>
                          <a:cs typeface="+mn-cs"/>
                        </a:rPr>
                        <a:t>结合，应用在滚动轴承的故障诊断中，并采用多核函数提高对数据的表示能力，实现了变工况下轴承的故障诊断</a:t>
                      </a:r>
                      <a:endParaRPr lang="zh-CN" altLang="en-US" sz="1600" dirty="0"/>
                    </a:p>
                  </a:txBody>
                  <a:tcPr anchor="ctr"/>
                </a:tc>
                <a:extLst>
                  <a:ext uri="{0D108BD9-81ED-4DB2-BD59-A6C34878D82A}">
                    <a16:rowId xmlns:a16="http://schemas.microsoft.com/office/drawing/2014/main" val="10005"/>
                  </a:ext>
                </a:extLst>
              </a:tr>
              <a:tr h="546040">
                <a:tc>
                  <a:txBody>
                    <a:bodyPr/>
                    <a:lstStyle/>
                    <a:p>
                      <a:pPr algn="ctr">
                        <a:buNone/>
                      </a:pPr>
                      <a:r>
                        <a:rPr lang="en-US" altLang="zh-CN" sz="1600" dirty="0"/>
                        <a:t>2</a:t>
                      </a:r>
                    </a:p>
                  </a:txBody>
                  <a:tcPr/>
                </a:tc>
                <a:tc>
                  <a:txBody>
                    <a:bodyPr/>
                    <a:lstStyle/>
                    <a:p>
                      <a:pPr algn="ctr">
                        <a:buNone/>
                      </a:pPr>
                      <a:r>
                        <a:rPr lang="en-US" altLang="zh-CN" sz="1600" dirty="0"/>
                        <a:t>2014</a:t>
                      </a:r>
                    </a:p>
                  </a:txBody>
                  <a:tcPr/>
                </a:tc>
                <a:tc>
                  <a:txBody>
                    <a:bodyPr/>
                    <a:lstStyle/>
                    <a:p>
                      <a:pPr algn="ctr">
                        <a:buNone/>
                      </a:pPr>
                      <a:r>
                        <a:rPr lang="en-US" altLang="zh-CN" sz="1600" kern="1200" dirty="0">
                          <a:solidFill>
                            <a:schemeClr val="dk1"/>
                          </a:solidFill>
                          <a:effectLst/>
                          <a:latin typeface="+mn-lt"/>
                          <a:ea typeface="+mn-ea"/>
                          <a:cs typeface="+mn-cs"/>
                        </a:rPr>
                        <a:t>Cao</a:t>
                      </a:r>
                      <a:r>
                        <a:rPr lang="zh-CN" altLang="en-US" sz="1600" kern="1200" dirty="0">
                          <a:solidFill>
                            <a:schemeClr val="dk1"/>
                          </a:solidFill>
                          <a:effectLst/>
                          <a:latin typeface="+mn-lt"/>
                          <a:ea typeface="+mn-ea"/>
                          <a:cs typeface="+mn-cs"/>
                        </a:rPr>
                        <a:t>等</a:t>
                      </a:r>
                      <a:endParaRPr lang="zh-CN" altLang="en-US" sz="1600" dirty="0"/>
                    </a:p>
                  </a:txBody>
                  <a:tcPr/>
                </a:tc>
                <a:tc>
                  <a:txBody>
                    <a:bodyPr/>
                    <a:lstStyle/>
                    <a:p>
                      <a:pPr algn="ctr">
                        <a:buNone/>
                      </a:pPr>
                      <a:r>
                        <a:rPr lang="zh-CN" altLang="zh-CN" sz="1600" kern="1200" dirty="0">
                          <a:solidFill>
                            <a:schemeClr val="dk1"/>
                          </a:solidFill>
                          <a:effectLst/>
                          <a:latin typeface="+mn-lt"/>
                          <a:ea typeface="+mn-ea"/>
                          <a:cs typeface="+mn-cs"/>
                        </a:rPr>
                        <a:t>等将用于图像处理的</a:t>
                      </a:r>
                      <a:r>
                        <a:rPr lang="en-US" altLang="zh-CN" sz="1600" kern="1200" dirty="0">
                          <a:solidFill>
                            <a:schemeClr val="dk1"/>
                          </a:solidFill>
                          <a:effectLst/>
                          <a:latin typeface="+mn-lt"/>
                          <a:ea typeface="+mn-ea"/>
                          <a:cs typeface="+mn-cs"/>
                        </a:rPr>
                        <a:t> </a:t>
                      </a:r>
                      <a:r>
                        <a:rPr lang="en-US" altLang="zh-CN" sz="1600" kern="1200" dirty="0" err="1">
                          <a:solidFill>
                            <a:schemeClr val="dk1"/>
                          </a:solidFill>
                          <a:effectLst/>
                          <a:latin typeface="+mn-lt"/>
                          <a:ea typeface="+mn-ea"/>
                          <a:cs typeface="+mn-cs"/>
                        </a:rPr>
                        <a:t>AlexNet</a:t>
                      </a:r>
                      <a:r>
                        <a:rPr lang="zh-CN" altLang="zh-CN" sz="1600" kern="1200" dirty="0">
                          <a:solidFill>
                            <a:schemeClr val="dk1"/>
                          </a:solidFill>
                          <a:effectLst/>
                          <a:latin typeface="+mn-lt"/>
                          <a:ea typeface="+mn-ea"/>
                          <a:cs typeface="+mn-cs"/>
                        </a:rPr>
                        <a:t>（</a:t>
                      </a:r>
                      <a:r>
                        <a:rPr lang="en-US" altLang="zh-CN" sz="1600" kern="1200" dirty="0">
                          <a:solidFill>
                            <a:schemeClr val="dk1"/>
                          </a:solidFill>
                          <a:effectLst/>
                          <a:latin typeface="+mn-lt"/>
                          <a:ea typeface="+mn-ea"/>
                          <a:cs typeface="+mn-cs"/>
                        </a:rPr>
                        <a:t>CNN</a:t>
                      </a:r>
                      <a:r>
                        <a:rPr lang="zh-CN" altLang="zh-CN" sz="1600" kern="1200" dirty="0">
                          <a:solidFill>
                            <a:schemeClr val="dk1"/>
                          </a:solidFill>
                          <a:effectLst/>
                          <a:latin typeface="+mn-lt"/>
                          <a:ea typeface="+mn-ea"/>
                          <a:cs typeface="+mn-cs"/>
                        </a:rPr>
                        <a:t>）网络前七层固定，把信号的时域图作为输入，微调最后一层权重，实现了对齿轮故障识别</a:t>
                      </a:r>
                      <a:endParaRPr lang="zh-CN" altLang="en-US" sz="1600" dirty="0"/>
                    </a:p>
                  </a:txBody>
                  <a:tcPr anchor="ctr"/>
                </a:tc>
                <a:extLst>
                  <a:ext uri="{0D108BD9-81ED-4DB2-BD59-A6C34878D82A}">
                    <a16:rowId xmlns:a16="http://schemas.microsoft.com/office/drawing/2014/main" val="2458225481"/>
                  </a:ext>
                </a:extLst>
              </a:tr>
              <a:tr h="518033">
                <a:tc>
                  <a:txBody>
                    <a:bodyPr/>
                    <a:lstStyle/>
                    <a:p>
                      <a:pPr algn="ctr">
                        <a:buNone/>
                      </a:pPr>
                      <a:r>
                        <a:rPr lang="en-US" altLang="zh-CN" sz="1600" dirty="0"/>
                        <a:t>3</a:t>
                      </a:r>
                    </a:p>
                  </a:txBody>
                  <a:tcPr/>
                </a:tc>
                <a:tc>
                  <a:txBody>
                    <a:bodyPr/>
                    <a:lstStyle/>
                    <a:p>
                      <a:pPr algn="ctr">
                        <a:buNone/>
                      </a:pPr>
                      <a:r>
                        <a:rPr lang="en-US" altLang="zh-CN" sz="1600" dirty="0"/>
                        <a:t>2014</a:t>
                      </a:r>
                    </a:p>
                  </a:txBody>
                  <a:tcPr/>
                </a:tc>
                <a:tc>
                  <a:txBody>
                    <a:bodyPr/>
                    <a:lstStyle/>
                    <a:p>
                      <a:pPr algn="ctr">
                        <a:buNone/>
                      </a:pPr>
                      <a:r>
                        <a:rPr lang="en-US" altLang="zh-CN" sz="1600" kern="1200" dirty="0">
                          <a:solidFill>
                            <a:schemeClr val="dk1"/>
                          </a:solidFill>
                          <a:effectLst/>
                          <a:latin typeface="+mn-lt"/>
                          <a:ea typeface="+mn-ea"/>
                          <a:cs typeface="+mn-cs"/>
                        </a:rPr>
                        <a:t>Hasan</a:t>
                      </a:r>
                      <a:r>
                        <a:rPr lang="zh-CN" altLang="zh-CN" sz="1600" kern="1200" dirty="0">
                          <a:solidFill>
                            <a:schemeClr val="dk1"/>
                          </a:solidFill>
                          <a:effectLst/>
                          <a:latin typeface="+mn-lt"/>
                          <a:ea typeface="+mn-ea"/>
                          <a:cs typeface="+mn-cs"/>
                        </a:rPr>
                        <a:t>等</a:t>
                      </a:r>
                      <a:endParaRPr lang="zh-CN" altLang="en-US" sz="1600" dirty="0"/>
                    </a:p>
                  </a:txBody>
                  <a:tcPr/>
                </a:tc>
                <a:tc>
                  <a:txBody>
                    <a:bodyPr/>
                    <a:lstStyle/>
                    <a:p>
                      <a:pPr algn="ctr">
                        <a:buNone/>
                      </a:pPr>
                      <a:r>
                        <a:rPr lang="zh-CN" altLang="zh-CN" sz="1600" kern="1200" dirty="0">
                          <a:solidFill>
                            <a:schemeClr val="dk1"/>
                          </a:solidFill>
                          <a:effectLst/>
                          <a:latin typeface="+mn-lt"/>
                          <a:ea typeface="+mn-ea"/>
                          <a:cs typeface="+mn-cs"/>
                        </a:rPr>
                        <a:t>提出基于声发射信号的声谱图训练</a:t>
                      </a:r>
                      <a:r>
                        <a:rPr lang="en-US" altLang="zh-CN" sz="1600" kern="1200" dirty="0">
                          <a:solidFill>
                            <a:schemeClr val="dk1"/>
                          </a:solidFill>
                          <a:effectLst/>
                          <a:latin typeface="+mn-lt"/>
                          <a:ea typeface="+mn-ea"/>
                          <a:cs typeface="+mn-cs"/>
                        </a:rPr>
                        <a:t> CNN </a:t>
                      </a:r>
                      <a:r>
                        <a:rPr lang="zh-CN" altLang="zh-CN" sz="1600" kern="1200" dirty="0">
                          <a:solidFill>
                            <a:schemeClr val="dk1"/>
                          </a:solidFill>
                          <a:effectLst/>
                          <a:latin typeface="+mn-lt"/>
                          <a:ea typeface="+mn-ea"/>
                          <a:cs typeface="+mn-cs"/>
                        </a:rPr>
                        <a:t>网络，并迁移网络学习到的特征，实现了滚动轴承的变工况诊断</a:t>
                      </a:r>
                      <a:endParaRPr lang="zh-CN" altLang="en-US" sz="1600" dirty="0"/>
                    </a:p>
                  </a:txBody>
                  <a:tcPr anchor="ctr"/>
                </a:tc>
                <a:extLst>
                  <a:ext uri="{0D108BD9-81ED-4DB2-BD59-A6C34878D82A}">
                    <a16:rowId xmlns:a16="http://schemas.microsoft.com/office/drawing/2014/main" val="3697581155"/>
                  </a:ext>
                </a:extLst>
              </a:tr>
              <a:tr h="518033">
                <a:tc>
                  <a:txBody>
                    <a:bodyPr/>
                    <a:lstStyle/>
                    <a:p>
                      <a:pPr algn="ctr">
                        <a:buNone/>
                      </a:pPr>
                      <a:r>
                        <a:rPr lang="en-US" altLang="zh-CN" sz="1600" dirty="0"/>
                        <a:t>4</a:t>
                      </a:r>
                    </a:p>
                  </a:txBody>
                  <a:tcPr/>
                </a:tc>
                <a:tc>
                  <a:txBody>
                    <a:bodyPr/>
                    <a:lstStyle/>
                    <a:p>
                      <a:pPr algn="ctr">
                        <a:buNone/>
                      </a:pPr>
                      <a:r>
                        <a:rPr lang="en-US" altLang="zh-CN" sz="1600" dirty="0"/>
                        <a:t>2021</a:t>
                      </a:r>
                    </a:p>
                  </a:txBody>
                  <a:tcPr/>
                </a:tc>
                <a:tc>
                  <a:txBody>
                    <a:bodyPr/>
                    <a:lstStyle/>
                    <a:p>
                      <a:pPr algn="ctr">
                        <a:buNone/>
                      </a:pPr>
                      <a:r>
                        <a:rPr lang="zh-CN" altLang="zh-CN" sz="1600" kern="1200" dirty="0">
                          <a:solidFill>
                            <a:schemeClr val="dk1"/>
                          </a:solidFill>
                          <a:effectLst/>
                          <a:latin typeface="+mn-lt"/>
                          <a:ea typeface="+mn-ea"/>
                          <a:cs typeface="+mn-cs"/>
                        </a:rPr>
                        <a:t>付松</a:t>
                      </a:r>
                      <a:r>
                        <a:rPr lang="zh-CN" altLang="en-US" sz="1600" kern="1200" dirty="0">
                          <a:solidFill>
                            <a:schemeClr val="dk1"/>
                          </a:solidFill>
                          <a:effectLst/>
                          <a:latin typeface="+mn-lt"/>
                          <a:ea typeface="+mn-ea"/>
                          <a:cs typeface="+mn-cs"/>
                        </a:rPr>
                        <a:t>等</a:t>
                      </a:r>
                      <a:endParaRPr lang="zh-CN" altLang="en-US" sz="1600" dirty="0"/>
                    </a:p>
                  </a:txBody>
                  <a:tcPr/>
                </a:tc>
                <a:tc>
                  <a:txBody>
                    <a:bodyPr/>
                    <a:lstStyle/>
                    <a:p>
                      <a:pPr algn="ctr">
                        <a:buNone/>
                      </a:pPr>
                      <a:r>
                        <a:rPr lang="zh-CN" altLang="zh-CN" sz="1600" kern="1200" dirty="0">
                          <a:solidFill>
                            <a:schemeClr val="dk1"/>
                          </a:solidFill>
                          <a:effectLst/>
                          <a:latin typeface="+mn-lt"/>
                          <a:ea typeface="+mn-ea"/>
                          <a:cs typeface="+mn-cs"/>
                        </a:rPr>
                        <a:t>提出基于深度自动编码器（</a:t>
                      </a:r>
                      <a:r>
                        <a:rPr lang="en-US" altLang="zh-CN" sz="1600" kern="1200" dirty="0">
                          <a:solidFill>
                            <a:schemeClr val="dk1"/>
                          </a:solidFill>
                          <a:effectLst/>
                          <a:latin typeface="+mn-lt"/>
                          <a:ea typeface="+mn-ea"/>
                          <a:cs typeface="+mn-cs"/>
                        </a:rPr>
                        <a:t>DAE</a:t>
                      </a:r>
                      <a:r>
                        <a:rPr lang="zh-CN" altLang="zh-CN" sz="1600" kern="1200" dirty="0">
                          <a:solidFill>
                            <a:schemeClr val="dk1"/>
                          </a:solidFill>
                          <a:effectLst/>
                          <a:latin typeface="+mn-lt"/>
                          <a:ea typeface="+mn-ea"/>
                          <a:cs typeface="+mn-cs"/>
                        </a:rPr>
                        <a:t>）迁移学习学习到的特征，并结合</a:t>
                      </a:r>
                      <a:r>
                        <a:rPr lang="en-US" altLang="zh-CN" sz="1600" kern="1200" dirty="0">
                          <a:solidFill>
                            <a:schemeClr val="dk1"/>
                          </a:solidFill>
                          <a:effectLst/>
                          <a:latin typeface="+mn-lt"/>
                          <a:ea typeface="+mn-ea"/>
                          <a:cs typeface="+mn-cs"/>
                        </a:rPr>
                        <a:t>SVM</a:t>
                      </a:r>
                      <a:r>
                        <a:rPr lang="zh-CN" altLang="zh-CN" sz="1600" kern="1200" dirty="0">
                          <a:solidFill>
                            <a:schemeClr val="dk1"/>
                          </a:solidFill>
                          <a:effectLst/>
                          <a:latin typeface="+mn-lt"/>
                          <a:ea typeface="+mn-ea"/>
                          <a:cs typeface="+mn-cs"/>
                        </a:rPr>
                        <a:t>实现民航发动机小样本故障诊断</a:t>
                      </a:r>
                      <a:endParaRPr lang="zh-CN" altLang="en-US" sz="1600" dirty="0"/>
                    </a:p>
                  </a:txBody>
                  <a:tcPr anchor="ctr"/>
                </a:tc>
                <a:extLst>
                  <a:ext uri="{0D108BD9-81ED-4DB2-BD59-A6C34878D82A}">
                    <a16:rowId xmlns:a16="http://schemas.microsoft.com/office/drawing/2014/main" val="589949349"/>
                  </a:ext>
                </a:extLst>
              </a:tr>
            </a:tbl>
          </a:graphicData>
        </a:graphic>
      </p:graphicFrame>
      <p:grpSp>
        <p:nvGrpSpPr>
          <p:cNvPr id="3" name="组合 2">
            <a:extLst>
              <a:ext uri="{FF2B5EF4-FFF2-40B4-BE49-F238E27FC236}">
                <a16:creationId xmlns:a16="http://schemas.microsoft.com/office/drawing/2014/main" id="{13840B1D-E396-10F6-0166-1B4A61A41253}"/>
              </a:ext>
            </a:extLst>
          </p:cNvPr>
          <p:cNvGrpSpPr/>
          <p:nvPr/>
        </p:nvGrpSpPr>
        <p:grpSpPr>
          <a:xfrm>
            <a:off x="0" y="4467830"/>
            <a:ext cx="12192000" cy="3084216"/>
            <a:chOff x="1867229" y="4984366"/>
            <a:chExt cx="9226549" cy="2082367"/>
          </a:xfrm>
        </p:grpSpPr>
        <p:sp>
          <p:nvSpPr>
            <p:cNvPr id="18" name="矩形标注 17"/>
            <p:cNvSpPr/>
            <p:nvPr/>
          </p:nvSpPr>
          <p:spPr>
            <a:xfrm>
              <a:off x="1867229" y="4984366"/>
              <a:ext cx="9226549" cy="1666910"/>
            </a:xfrm>
            <a:prstGeom prst="wedgeRectCallout">
              <a:avLst>
                <a:gd name="adj1" fmla="val -12126"/>
                <a:gd name="adj2" fmla="val -74583"/>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内容占位符 26"/>
            <p:cNvSpPr/>
            <p:nvPr/>
          </p:nvSpPr>
          <p:spPr>
            <a:xfrm>
              <a:off x="2344422" y="5122269"/>
              <a:ext cx="8473933" cy="1944464"/>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000" b="1" dirty="0">
                  <a:solidFill>
                    <a:srgbClr val="FFC000"/>
                  </a:solidFill>
                  <a:latin typeface="+mj-ea"/>
                  <a:ea typeface="+mj-ea"/>
                  <a:cs typeface="微软雅黑 Light" panose="020B0502040204020203" charset="-122"/>
                </a:rPr>
                <a:t>卷积神经网络（</a:t>
              </a:r>
              <a:r>
                <a:rPr lang="en-US" altLang="zh-CN" sz="2000" b="1" dirty="0">
                  <a:solidFill>
                    <a:srgbClr val="FFC000"/>
                  </a:solidFill>
                  <a:latin typeface="+mj-ea"/>
                  <a:ea typeface="+mj-ea"/>
                  <a:cs typeface="微软雅黑 Light" panose="020B0502040204020203" charset="-122"/>
                </a:rPr>
                <a:t>CNN</a:t>
              </a:r>
              <a:r>
                <a:rPr lang="zh-CN" altLang="en-US" sz="2000" b="1" dirty="0">
                  <a:solidFill>
                    <a:srgbClr val="FFC000"/>
                  </a:solidFill>
                  <a:latin typeface="+mj-ea"/>
                  <a:ea typeface="+mj-ea"/>
                  <a:cs typeface="微软雅黑 Light" panose="020B0502040204020203" charset="-122"/>
                </a:rPr>
                <a:t>）</a:t>
              </a:r>
              <a:r>
                <a:rPr lang="zh-CN" altLang="en-US" sz="2000" b="1" dirty="0">
                  <a:solidFill>
                    <a:srgbClr val="FFFFFF"/>
                  </a:solidFill>
                  <a:latin typeface="+mj-ea"/>
                  <a:ea typeface="+mj-ea"/>
                  <a:cs typeface="微软雅黑 Light" panose="020B0502040204020203" charset="-122"/>
                </a:rPr>
                <a:t>能够</a:t>
              </a:r>
              <a:r>
                <a:rPr lang="zh-CN" altLang="en-US" sz="2000" b="1" dirty="0">
                  <a:solidFill>
                    <a:schemeClr val="bg1"/>
                  </a:solidFill>
                  <a:latin typeface="+mj-ea"/>
                  <a:ea typeface="+mj-ea"/>
                  <a:cs typeface="微软雅黑 Light" panose="020B0502040204020203" charset="-122"/>
                </a:rPr>
                <a:t>对复杂多维信号进行 自动化 </a:t>
              </a:r>
              <a:r>
                <a:rPr lang="zh-CN" altLang="en-US" sz="2000" b="1" u="sng" dirty="0">
                  <a:solidFill>
                    <a:srgbClr val="FFFFFF"/>
                  </a:solidFill>
                  <a:latin typeface="+mj-ea"/>
                  <a:ea typeface="+mj-ea"/>
                  <a:cs typeface="微软雅黑 Light" panose="020B0502040204020203" charset="-122"/>
                </a:rPr>
                <a:t>滤波</a:t>
              </a:r>
              <a:r>
                <a:rPr lang="en-US" altLang="zh-CN" sz="2000" b="1" dirty="0">
                  <a:solidFill>
                    <a:srgbClr val="FFFFFF"/>
                  </a:solidFill>
                  <a:latin typeface="+mj-ea"/>
                  <a:ea typeface="+mj-ea"/>
                  <a:cs typeface="微软雅黑 Light" panose="020B0502040204020203" charset="-122"/>
                </a:rPr>
                <a:t> </a:t>
              </a:r>
              <a:r>
                <a:rPr lang="zh-CN" altLang="en-US" sz="2000" b="1" dirty="0">
                  <a:solidFill>
                    <a:srgbClr val="FFFFFF"/>
                  </a:solidFill>
                  <a:latin typeface="+mj-ea"/>
                  <a:ea typeface="+mj-ea"/>
                  <a:cs typeface="微软雅黑 Light" panose="020B0502040204020203" charset="-122"/>
                </a:rPr>
                <a:t>和 </a:t>
              </a:r>
              <a:r>
                <a:rPr lang="zh-CN" altLang="en-US" sz="2000" b="1" u="sng" dirty="0">
                  <a:solidFill>
                    <a:srgbClr val="FFC000"/>
                  </a:solidFill>
                  <a:latin typeface="+mj-ea"/>
                  <a:ea typeface="+mj-ea"/>
                  <a:cs typeface="微软雅黑 Light" panose="020B0502040204020203" charset="-122"/>
                </a:rPr>
                <a:t>深度特征提取</a:t>
              </a:r>
              <a:endParaRPr lang="en-US" altLang="zh-CN" sz="2000" b="1" dirty="0">
                <a:solidFill>
                  <a:srgbClr val="FFC000"/>
                </a:solidFill>
                <a:latin typeface="+mj-ea"/>
                <a:ea typeface="+mj-ea"/>
                <a:cs typeface="微软雅黑 Light" panose="020B0502040204020203" charset="-122"/>
              </a:endParaRPr>
            </a:p>
            <a:p>
              <a:pPr algn="just" fontAlgn="auto">
                <a:lnSpc>
                  <a:spcPct val="150000"/>
                </a:lnSpc>
              </a:pPr>
              <a:r>
                <a:rPr lang="zh-CN" altLang="en-US" sz="2000" b="1" dirty="0">
                  <a:solidFill>
                    <a:srgbClr val="FFC000"/>
                  </a:solidFill>
                  <a:latin typeface="+mj-ea"/>
                  <a:ea typeface="+mj-ea"/>
                  <a:cs typeface="微软雅黑 Light" panose="020B0502040204020203" charset="-122"/>
                </a:rPr>
                <a:t>基于网络的深度迁移（</a:t>
              </a:r>
              <a:r>
                <a:rPr lang="en-US" altLang="zh-CN" sz="2000" b="1" dirty="0">
                  <a:solidFill>
                    <a:srgbClr val="FFC000"/>
                  </a:solidFill>
                  <a:latin typeface="+mj-ea"/>
                  <a:ea typeface="+mj-ea"/>
                  <a:cs typeface="微软雅黑 Light" panose="020B0502040204020203" charset="-122"/>
                </a:rPr>
                <a:t>NDTL</a:t>
              </a:r>
              <a:r>
                <a:rPr lang="zh-CN" altLang="en-US" sz="2000" b="1" dirty="0">
                  <a:solidFill>
                    <a:srgbClr val="FFC000"/>
                  </a:solidFill>
                  <a:latin typeface="+mj-ea"/>
                  <a:ea typeface="+mj-ea"/>
                  <a:cs typeface="微软雅黑 Light" panose="020B0502040204020203" charset="-122"/>
                </a:rPr>
                <a:t>）</a:t>
              </a:r>
              <a:r>
                <a:rPr lang="zh-CN" altLang="en-US" sz="2000" b="1" dirty="0">
                  <a:solidFill>
                    <a:schemeClr val="bg1"/>
                  </a:solidFill>
                  <a:latin typeface="+mj-ea"/>
                  <a:ea typeface="+mj-ea"/>
                  <a:cs typeface="微软雅黑 Light" panose="020B0502040204020203" charset="-122"/>
                </a:rPr>
                <a:t>方法</a:t>
              </a:r>
              <a:r>
                <a:rPr lang="zh-CN" altLang="en-US" sz="2000" b="1" dirty="0">
                  <a:solidFill>
                    <a:srgbClr val="FFFFFF"/>
                  </a:solidFill>
                  <a:latin typeface="+mj-ea"/>
                  <a:ea typeface="+mj-ea"/>
                  <a:cs typeface="微软雅黑 Light" panose="020B0502040204020203" charset="-122"/>
                </a:rPr>
                <a:t>具有 </a:t>
              </a:r>
              <a:r>
                <a:rPr lang="zh-CN" altLang="en-US" sz="2000" b="1" u="sng" dirty="0">
                  <a:solidFill>
                    <a:srgbClr val="FFFFFF"/>
                  </a:solidFill>
                  <a:latin typeface="+mj-ea"/>
                  <a:ea typeface="+mj-ea"/>
                  <a:cs typeface="微软雅黑 Light" panose="020B0502040204020203" charset="-122"/>
                </a:rPr>
                <a:t>深度特征迁移</a:t>
              </a:r>
              <a:r>
                <a:rPr lang="zh-CN" altLang="en-US" sz="2000" b="1" dirty="0">
                  <a:solidFill>
                    <a:srgbClr val="FFFFFF"/>
                  </a:solidFill>
                  <a:latin typeface="+mj-ea"/>
                  <a:ea typeface="+mj-ea"/>
                  <a:cs typeface="微软雅黑 Light" panose="020B0502040204020203" charset="-122"/>
                </a:rPr>
                <a:t> 的能力，</a:t>
              </a:r>
              <a:r>
                <a:rPr lang="zh-CN" altLang="en-US" sz="2000" b="1" dirty="0">
                  <a:solidFill>
                    <a:srgbClr val="FFC000"/>
                  </a:solidFill>
                  <a:latin typeface="+mj-ea"/>
                  <a:ea typeface="+mj-ea"/>
                  <a:cs typeface="微软雅黑 Light" panose="020B0502040204020203" charset="-122"/>
                </a:rPr>
                <a:t>迁移效果更好</a:t>
              </a:r>
              <a:endParaRPr lang="en-US" altLang="zh-CN" sz="2000" b="1" dirty="0">
                <a:solidFill>
                  <a:srgbClr val="FFC000"/>
                </a:solidFill>
                <a:latin typeface="+mj-ea"/>
                <a:ea typeface="+mj-ea"/>
                <a:cs typeface="微软雅黑 Light" panose="020B0502040204020203" charset="-122"/>
              </a:endParaRPr>
            </a:p>
            <a:p>
              <a:pPr algn="just" fontAlgn="auto">
                <a:lnSpc>
                  <a:spcPct val="150000"/>
                </a:lnSpc>
              </a:pPr>
              <a:r>
                <a:rPr lang="en-US" altLang="zh-CN" sz="2000" b="1" dirty="0">
                  <a:solidFill>
                    <a:srgbClr val="FFC000"/>
                  </a:solidFill>
                  <a:latin typeface="+mj-ea"/>
                  <a:ea typeface="+mj-ea"/>
                  <a:cs typeface="微软雅黑 Light" panose="020B0502040204020203" charset="-122"/>
                </a:rPr>
                <a:t>CNN</a:t>
              </a:r>
              <a:r>
                <a:rPr lang="zh-CN" altLang="en-US" sz="2000" b="1" dirty="0">
                  <a:solidFill>
                    <a:schemeClr val="bg1"/>
                  </a:solidFill>
                  <a:latin typeface="+mj-ea"/>
                  <a:ea typeface="+mj-ea"/>
                  <a:cs typeface="微软雅黑 Light" panose="020B0502040204020203" charset="-122"/>
                </a:rPr>
                <a:t>能够</a:t>
              </a:r>
              <a:r>
                <a:rPr lang="zh-CN" altLang="en-US" sz="2000" b="1" u="sng" dirty="0">
                  <a:solidFill>
                    <a:schemeClr val="bg1"/>
                  </a:solidFill>
                  <a:latin typeface="+mj-ea"/>
                  <a:ea typeface="+mj-ea"/>
                  <a:cs typeface="微软雅黑 Light" panose="020B0502040204020203" charset="-122"/>
                </a:rPr>
                <a:t>有效、便捷</a:t>
              </a:r>
              <a:r>
                <a:rPr lang="zh-CN" altLang="en-US" sz="2000" b="1" dirty="0">
                  <a:solidFill>
                    <a:schemeClr val="bg1"/>
                  </a:solidFill>
                  <a:latin typeface="+mj-ea"/>
                  <a:ea typeface="+mj-ea"/>
                  <a:cs typeface="微软雅黑 Light" panose="020B0502040204020203" charset="-122"/>
                </a:rPr>
                <a:t>地实现方向舵智能故障诊断，引入</a:t>
              </a:r>
              <a:r>
                <a:rPr lang="en-US" altLang="zh-CN" sz="2000" b="1" dirty="0">
                  <a:solidFill>
                    <a:srgbClr val="FFC000"/>
                  </a:solidFill>
                  <a:latin typeface="+mj-ea"/>
                  <a:ea typeface="+mj-ea"/>
                  <a:cs typeface="微软雅黑 Light" panose="020B0502040204020203" charset="-122"/>
                </a:rPr>
                <a:t>NDTL</a:t>
              </a:r>
              <a:r>
                <a:rPr lang="zh-CN" altLang="en-US" sz="2000" b="1" dirty="0">
                  <a:solidFill>
                    <a:schemeClr val="bg1"/>
                  </a:solidFill>
                  <a:latin typeface="+mj-ea"/>
                  <a:ea typeface="+mj-ea"/>
                  <a:cs typeface="微软雅黑 Light" panose="020B0502040204020203" charset="-122"/>
                </a:rPr>
                <a:t>能够</a:t>
              </a:r>
              <a:r>
                <a:rPr lang="zh-CN" altLang="en-US" sz="2000" b="1" u="sng" dirty="0">
                  <a:solidFill>
                    <a:schemeClr val="bg1"/>
                  </a:solidFill>
                  <a:latin typeface="+mj-ea"/>
                  <a:ea typeface="+mj-ea"/>
                  <a:cs typeface="微软雅黑 Light" panose="020B0502040204020203" charset="-122"/>
                </a:rPr>
                <a:t>直接</a:t>
              </a:r>
              <a:r>
                <a:rPr lang="zh-CN" altLang="en-US" sz="2000" b="1" dirty="0">
                  <a:solidFill>
                    <a:schemeClr val="bg1"/>
                  </a:solidFill>
                  <a:latin typeface="+mj-ea"/>
                  <a:ea typeface="+mj-ea"/>
                  <a:cs typeface="微软雅黑 Light" panose="020B0502040204020203" charset="-122"/>
                </a:rPr>
                <a:t>调整预训练</a:t>
              </a:r>
              <a:r>
                <a:rPr lang="en-US" altLang="zh-CN" sz="2000" b="1" dirty="0">
                  <a:solidFill>
                    <a:schemeClr val="bg1"/>
                  </a:solidFill>
                  <a:latin typeface="+mj-ea"/>
                  <a:ea typeface="+mj-ea"/>
                  <a:cs typeface="微软雅黑 Light" panose="020B0502040204020203" charset="-122"/>
                </a:rPr>
                <a:t>CNN</a:t>
              </a:r>
              <a:r>
                <a:rPr lang="zh-CN" altLang="en-US" sz="2000" b="1" dirty="0">
                  <a:solidFill>
                    <a:schemeClr val="bg1"/>
                  </a:solidFill>
                  <a:latin typeface="+mj-ea"/>
                  <a:ea typeface="+mj-ea"/>
                  <a:cs typeface="微软雅黑 Light" panose="020B0502040204020203" charset="-122"/>
                </a:rPr>
                <a:t>以适应</a:t>
              </a:r>
              <a:r>
                <a:rPr lang="zh-CN" altLang="en-US" sz="2000" b="1" dirty="0">
                  <a:solidFill>
                    <a:srgbClr val="FFC000"/>
                  </a:solidFill>
                  <a:latin typeface="+mj-ea"/>
                  <a:ea typeface="+mj-ea"/>
                  <a:cs typeface="微软雅黑 Light" panose="020B0502040204020203" charset="-122"/>
                </a:rPr>
                <a:t>变工况</a:t>
              </a:r>
              <a:r>
                <a:rPr lang="zh-CN" altLang="en-US" sz="2000" b="1" dirty="0">
                  <a:solidFill>
                    <a:schemeClr val="bg1"/>
                  </a:solidFill>
                  <a:latin typeface="+mj-ea"/>
                  <a:ea typeface="+mj-ea"/>
                  <a:cs typeface="微软雅黑 Light" panose="020B0502040204020203" charset="-122"/>
                </a:rPr>
                <a:t>场景，且</a:t>
              </a:r>
              <a:r>
                <a:rPr lang="zh-CN" altLang="en-US" sz="2000" b="1" u="sng" dirty="0">
                  <a:solidFill>
                    <a:schemeClr val="bg1"/>
                  </a:solidFill>
                  <a:latin typeface="+mj-ea"/>
                  <a:ea typeface="+mj-ea"/>
                  <a:cs typeface="微软雅黑 Light" panose="020B0502040204020203" charset="-122"/>
                </a:rPr>
                <a:t>迁移效果更好</a:t>
              </a:r>
              <a:endParaRPr lang="en-US" altLang="zh-CN" sz="2000" b="1" u="sng" dirty="0">
                <a:solidFill>
                  <a:schemeClr val="bg1"/>
                </a:solidFill>
                <a:latin typeface="+mj-ea"/>
                <a:ea typeface="+mj-ea"/>
                <a:cs typeface="微软雅黑 Light" panose="020B0502040204020203" charset="-122"/>
              </a:endParaRPr>
            </a:p>
            <a:p>
              <a:pPr algn="just" fontAlgn="auto">
                <a:lnSpc>
                  <a:spcPct val="150000"/>
                </a:lnSpc>
              </a:pPr>
              <a:endParaRPr lang="zh-CN" altLang="en-US" sz="2000" b="1" dirty="0">
                <a:solidFill>
                  <a:schemeClr val="bg1"/>
                </a:solidFill>
                <a:latin typeface="+mj-ea"/>
                <a:ea typeface="+mj-ea"/>
                <a:cs typeface="微软雅黑 Light" panose="020B0502040204020203" charset="-122"/>
              </a:endParaRPr>
            </a:p>
          </p:txBody>
        </p:sp>
      </p:grpSp>
      <p:grpSp>
        <p:nvGrpSpPr>
          <p:cNvPr id="17" name="组合 16">
            <a:extLst>
              <a:ext uri="{FF2B5EF4-FFF2-40B4-BE49-F238E27FC236}">
                <a16:creationId xmlns:a16="http://schemas.microsoft.com/office/drawing/2014/main" id="{05145D96-5BF1-D93B-42C6-FE63EB2D7126}"/>
              </a:ext>
            </a:extLst>
          </p:cNvPr>
          <p:cNvGrpSpPr/>
          <p:nvPr/>
        </p:nvGrpSpPr>
        <p:grpSpPr>
          <a:xfrm>
            <a:off x="-402429" y="-7062"/>
            <a:ext cx="12870385" cy="446052"/>
            <a:chOff x="-402429" y="-7062"/>
            <a:chExt cx="12870385" cy="446052"/>
          </a:xfrm>
        </p:grpSpPr>
        <p:sp>
          <p:nvSpPr>
            <p:cNvPr id="19" name="箭头: V 形 18">
              <a:extLst>
                <a:ext uri="{FF2B5EF4-FFF2-40B4-BE49-F238E27FC236}">
                  <a16:creationId xmlns:a16="http://schemas.microsoft.com/office/drawing/2014/main" id="{94495435-AB0C-9F48-E333-B4C54A22B04B}"/>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0" name="箭头: V 形 19">
              <a:extLst>
                <a:ext uri="{FF2B5EF4-FFF2-40B4-BE49-F238E27FC236}">
                  <a16:creationId xmlns:a16="http://schemas.microsoft.com/office/drawing/2014/main" id="{8E1E4039-AE10-3898-1A1A-C24A53E1B10A}"/>
                </a:ext>
              </a:extLst>
            </p:cNvPr>
            <p:cNvSpPr/>
            <p:nvPr/>
          </p:nvSpPr>
          <p:spPr>
            <a:xfrm>
              <a:off x="2148040" y="-7061"/>
              <a:ext cx="2716025" cy="446049"/>
            </a:xfrm>
            <a:prstGeom prst="chevron">
              <a:avLst/>
            </a:prstGeom>
            <a:solidFill>
              <a:srgbClr val="2E75B6"/>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chemeClr val="bg1"/>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chemeClr val="bg1"/>
                </a:solidFill>
                <a:effectLst/>
                <a:uLnTx/>
                <a:uFillTx/>
                <a:sym typeface="微软雅黑" panose="020B0503020204020204" pitchFamily="34" charset="-122"/>
              </a:endParaRPr>
            </a:p>
            <a:p>
              <a:pPr algn="ctr"/>
              <a:endParaRPr lang="zh-CN" altLang="en-US" dirty="0">
                <a:solidFill>
                  <a:schemeClr val="tx1"/>
                </a:solidFill>
              </a:endParaRPr>
            </a:p>
          </p:txBody>
        </p:sp>
        <p:sp>
          <p:nvSpPr>
            <p:cNvPr id="21" name="箭头: V 形 20">
              <a:extLst>
                <a:ext uri="{FF2B5EF4-FFF2-40B4-BE49-F238E27FC236}">
                  <a16:creationId xmlns:a16="http://schemas.microsoft.com/office/drawing/2014/main" id="{CD093BEC-F73F-0DAF-15A0-B13130D64BC7}"/>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3" name="箭头: V 形 22">
              <a:extLst>
                <a:ext uri="{FF2B5EF4-FFF2-40B4-BE49-F238E27FC236}">
                  <a16:creationId xmlns:a16="http://schemas.microsoft.com/office/drawing/2014/main" id="{867BE066-B413-3BF2-EFE5-27A21B22D3BF}"/>
                </a:ext>
              </a:extLst>
            </p:cNvPr>
            <p:cNvSpPr/>
            <p:nvPr/>
          </p:nvSpPr>
          <p:spPr>
            <a:xfrm>
              <a:off x="7590769" y="-7060"/>
              <a:ext cx="2586038"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chemeClr val="tx1"/>
                </a:solidFill>
              </a:endParaRPr>
            </a:p>
          </p:txBody>
        </p:sp>
        <p:sp>
          <p:nvSpPr>
            <p:cNvPr id="24" name="箭头: V 形 23">
              <a:extLst>
                <a:ext uri="{FF2B5EF4-FFF2-40B4-BE49-F238E27FC236}">
                  <a16:creationId xmlns:a16="http://schemas.microsoft.com/office/drawing/2014/main" id="{2306B7C3-A367-52C6-052C-E1DF24A5147C}"/>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Tree>
    <p:extLst>
      <p:ext uri="{BB962C8B-B14F-4D97-AF65-F5344CB8AC3E}">
        <p14:creationId xmlns:p14="http://schemas.microsoft.com/office/powerpoint/2010/main" val="37134544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8580" y="2079175"/>
            <a:ext cx="12192000" cy="2344420"/>
            <a:chOff x="1" y="2324"/>
            <a:chExt cx="14400" cy="2769"/>
          </a:xfrm>
        </p:grpSpPr>
        <p:sp>
          <p:nvSpPr>
            <p:cNvPr id="25" name="梯形 24"/>
            <p:cNvSpPr/>
            <p:nvPr/>
          </p:nvSpPr>
          <p:spPr>
            <a:xfrm rot="16200000">
              <a:off x="8795" y="-53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6" name="梯形 25"/>
            <p:cNvSpPr/>
            <p:nvPr/>
          </p:nvSpPr>
          <p:spPr>
            <a:xfrm rot="5400000">
              <a:off x="1573" y="752"/>
              <a:ext cx="2769" cy="5914"/>
            </a:xfrm>
            <a:prstGeom prst="trapezoid">
              <a:avLst>
                <a:gd name="adj" fmla="val 17865"/>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文本框 2"/>
            <p:cNvSpPr txBox="1"/>
            <p:nvPr/>
          </p:nvSpPr>
          <p:spPr>
            <a:xfrm>
              <a:off x="4204" y="3177"/>
              <a:ext cx="1031" cy="106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kumimoji="0" lang="en-US" altLang="zh-CN"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3</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28" name="矩形 27"/>
            <p:cNvSpPr/>
            <p:nvPr/>
          </p:nvSpPr>
          <p:spPr>
            <a:xfrm>
              <a:off x="6424" y="3351"/>
              <a:ext cx="5071" cy="736"/>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Arial" panose="020B0604020202020204"/>
                  <a:ea typeface="微软雅黑" panose="020B0503020204020204" pitchFamily="34" charset="-122"/>
                </a:rPr>
                <a:t>研究内容及技术路线</a:t>
              </a:r>
              <a:endParaRPr kumimoji="0" lang="zh-CN" altLang="en-US" sz="36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183" y="2416995"/>
            <a:ext cx="2361101" cy="1946064"/>
          </a:xfrm>
          <a:prstGeom prst="rect">
            <a:avLst/>
          </a:prstGeom>
        </p:spPr>
      </p:pic>
    </p:spTree>
    <p:extLst>
      <p:ext uri="{BB962C8B-B14F-4D97-AF65-F5344CB8AC3E}">
        <p14:creationId xmlns:p14="http://schemas.microsoft.com/office/powerpoint/2010/main" val="952118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131" y="534745"/>
            <a:ext cx="10515600" cy="925195"/>
          </a:xfrm>
        </p:spPr>
        <p:txBody>
          <a:bodyPr/>
          <a:lstStyle/>
          <a:p>
            <a:r>
              <a:rPr lang="en-US" altLang="zh-CN" sz="3400" b="1" dirty="0"/>
              <a:t>3-1</a:t>
            </a:r>
            <a:r>
              <a:rPr lang="zh-CN" altLang="en-US" sz="3400" b="1" dirty="0"/>
              <a:t>  研究内容</a:t>
            </a:r>
          </a:p>
        </p:txBody>
      </p:sp>
      <p:sp>
        <p:nvSpPr>
          <p:cNvPr id="49" name="Freeform 48">
            <a:extLst>
              <a:ext uri="{FF2B5EF4-FFF2-40B4-BE49-F238E27FC236}">
                <a16:creationId xmlns:a16="http://schemas.microsoft.com/office/drawing/2014/main" id="{FF699AC6-C46E-AACA-01DA-7EC766EA0008}"/>
              </a:ext>
            </a:extLst>
          </p:cNvPr>
          <p:cNvSpPr>
            <a:spLocks noEditPoints="1"/>
          </p:cNvSpPr>
          <p:nvPr/>
        </p:nvSpPr>
        <p:spPr bwMode="auto">
          <a:xfrm>
            <a:off x="5005467" y="3761213"/>
            <a:ext cx="2081018" cy="2081018"/>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rgbClr val="1C50A2"/>
          </a:solidFill>
          <a:ln>
            <a:solidFill>
              <a:srgbClr val="1C50A2"/>
            </a:solidFill>
          </a:ln>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grpSp>
        <p:nvGrpSpPr>
          <p:cNvPr id="50" name="组合 49">
            <a:extLst>
              <a:ext uri="{FF2B5EF4-FFF2-40B4-BE49-F238E27FC236}">
                <a16:creationId xmlns:a16="http://schemas.microsoft.com/office/drawing/2014/main" id="{B5C0C14A-1CFD-681D-3E79-A2B6938626CA}"/>
              </a:ext>
            </a:extLst>
          </p:cNvPr>
          <p:cNvGrpSpPr/>
          <p:nvPr/>
        </p:nvGrpSpPr>
        <p:grpSpPr>
          <a:xfrm>
            <a:off x="5361128" y="4037450"/>
            <a:ext cx="1400381" cy="2180867"/>
            <a:chOff x="3914115" y="2311146"/>
            <a:chExt cx="1400381" cy="2180867"/>
          </a:xfrm>
        </p:grpSpPr>
        <p:grpSp>
          <p:nvGrpSpPr>
            <p:cNvPr id="51" name="组合 50">
              <a:extLst>
                <a:ext uri="{FF2B5EF4-FFF2-40B4-BE49-F238E27FC236}">
                  <a16:creationId xmlns:a16="http://schemas.microsoft.com/office/drawing/2014/main" id="{EE84E2B4-D32E-4026-A200-8B9BEED37B74}"/>
                </a:ext>
              </a:extLst>
            </p:cNvPr>
            <p:cNvGrpSpPr/>
            <p:nvPr/>
          </p:nvGrpSpPr>
          <p:grpSpPr>
            <a:xfrm>
              <a:off x="3914115" y="2311146"/>
              <a:ext cx="1400381" cy="2180867"/>
              <a:chOff x="7056438" y="2401888"/>
              <a:chExt cx="2671763" cy="4160838"/>
            </a:xfrm>
            <a:effectLst>
              <a:outerShdw blurRad="254000" dist="101600" dir="8100000" sx="102000" sy="102000" algn="tr" rotWithShape="0">
                <a:prstClr val="black">
                  <a:alpha val="28000"/>
                </a:prstClr>
              </a:outerShdw>
            </a:effectLst>
          </p:grpSpPr>
          <p:sp>
            <p:nvSpPr>
              <p:cNvPr id="54" name="Freeform 49">
                <a:extLst>
                  <a:ext uri="{FF2B5EF4-FFF2-40B4-BE49-F238E27FC236}">
                    <a16:creationId xmlns:a16="http://schemas.microsoft.com/office/drawing/2014/main" id="{5F7F0DE7-64BD-345E-25E9-5AFF5C262EF0}"/>
                  </a:ext>
                </a:extLst>
              </p:cNvPr>
              <p:cNvSpPr/>
              <p:nvPr/>
            </p:nvSpPr>
            <p:spPr bwMode="auto">
              <a:xfrm>
                <a:off x="7056438" y="2401888"/>
                <a:ext cx="2671763" cy="4160838"/>
              </a:xfrm>
              <a:custGeom>
                <a:avLst/>
                <a:gdLst>
                  <a:gd name="T0" fmla="*/ 388 w 842"/>
                  <a:gd name="T1" fmla="*/ 1312 h 1312"/>
                  <a:gd name="T2" fmla="*/ 340 w 842"/>
                  <a:gd name="T3" fmla="*/ 1265 h 1312"/>
                  <a:gd name="T4" fmla="*/ 343 w 842"/>
                  <a:gd name="T5" fmla="*/ 1249 h 1312"/>
                  <a:gd name="T6" fmla="*/ 278 w 842"/>
                  <a:gd name="T7" fmla="*/ 1249 h 1312"/>
                  <a:gd name="T8" fmla="*/ 228 w 842"/>
                  <a:gd name="T9" fmla="*/ 1199 h 1312"/>
                  <a:gd name="T10" fmla="*/ 241 w 842"/>
                  <a:gd name="T11" fmla="*/ 1164 h 1312"/>
                  <a:gd name="T12" fmla="*/ 219 w 842"/>
                  <a:gd name="T13" fmla="*/ 1121 h 1312"/>
                  <a:gd name="T14" fmla="*/ 232 w 842"/>
                  <a:gd name="T15" fmla="*/ 1086 h 1312"/>
                  <a:gd name="T16" fmla="*/ 196 w 842"/>
                  <a:gd name="T17" fmla="*/ 1022 h 1312"/>
                  <a:gd name="T18" fmla="*/ 196 w 842"/>
                  <a:gd name="T19" fmla="*/ 982 h 1312"/>
                  <a:gd name="T20" fmla="*/ 196 w 842"/>
                  <a:gd name="T21" fmla="*/ 982 h 1312"/>
                  <a:gd name="T22" fmla="*/ 196 w 842"/>
                  <a:gd name="T23" fmla="*/ 976 h 1312"/>
                  <a:gd name="T24" fmla="*/ 196 w 842"/>
                  <a:gd name="T25" fmla="*/ 947 h 1312"/>
                  <a:gd name="T26" fmla="*/ 197 w 842"/>
                  <a:gd name="T27" fmla="*/ 940 h 1312"/>
                  <a:gd name="T28" fmla="*/ 197 w 842"/>
                  <a:gd name="T29" fmla="*/ 917 h 1312"/>
                  <a:gd name="T30" fmla="*/ 180 w 842"/>
                  <a:gd name="T31" fmla="*/ 849 h 1312"/>
                  <a:gd name="T32" fmla="*/ 129 w 842"/>
                  <a:gd name="T33" fmla="*/ 779 h 1312"/>
                  <a:gd name="T34" fmla="*/ 0 w 842"/>
                  <a:gd name="T35" fmla="*/ 419 h 1312"/>
                  <a:gd name="T36" fmla="*/ 419 w 842"/>
                  <a:gd name="T37" fmla="*/ 0 h 1312"/>
                  <a:gd name="T38" fmla="*/ 423 w 842"/>
                  <a:gd name="T39" fmla="*/ 0 h 1312"/>
                  <a:gd name="T40" fmla="*/ 842 w 842"/>
                  <a:gd name="T41" fmla="*/ 419 h 1312"/>
                  <a:gd name="T42" fmla="*/ 713 w 842"/>
                  <a:gd name="T43" fmla="*/ 779 h 1312"/>
                  <a:gd name="T44" fmla="*/ 662 w 842"/>
                  <a:gd name="T45" fmla="*/ 849 h 1312"/>
                  <a:gd name="T46" fmla="*/ 647 w 842"/>
                  <a:gd name="T47" fmla="*/ 899 h 1312"/>
                  <a:gd name="T48" fmla="*/ 646 w 842"/>
                  <a:gd name="T49" fmla="*/ 1023 h 1312"/>
                  <a:gd name="T50" fmla="*/ 610 w 842"/>
                  <a:gd name="T51" fmla="*/ 1086 h 1312"/>
                  <a:gd name="T52" fmla="*/ 623 w 842"/>
                  <a:gd name="T53" fmla="*/ 1121 h 1312"/>
                  <a:gd name="T54" fmla="*/ 601 w 842"/>
                  <a:gd name="T55" fmla="*/ 1164 h 1312"/>
                  <a:gd name="T56" fmla="*/ 614 w 842"/>
                  <a:gd name="T57" fmla="*/ 1199 h 1312"/>
                  <a:gd name="T58" fmla="*/ 564 w 842"/>
                  <a:gd name="T59" fmla="*/ 1249 h 1312"/>
                  <a:gd name="T60" fmla="*/ 499 w 842"/>
                  <a:gd name="T61" fmla="*/ 1249 h 1312"/>
                  <a:gd name="T62" fmla="*/ 502 w 842"/>
                  <a:gd name="T63" fmla="*/ 1265 h 1312"/>
                  <a:gd name="T64" fmla="*/ 455 w 842"/>
                  <a:gd name="T65" fmla="*/ 1312 h 1312"/>
                  <a:gd name="T66" fmla="*/ 388 w 842"/>
                  <a:gd name="T67"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55" name="Freeform 50">
                <a:extLst>
                  <a:ext uri="{FF2B5EF4-FFF2-40B4-BE49-F238E27FC236}">
                    <a16:creationId xmlns:a16="http://schemas.microsoft.com/office/drawing/2014/main" id="{2FDABB0E-C98E-6FE2-825C-D5934BC9CBD4}"/>
                  </a:ext>
                </a:extLst>
              </p:cNvPr>
              <p:cNvSpPr/>
              <p:nvPr/>
            </p:nvSpPr>
            <p:spPr bwMode="auto">
              <a:xfrm>
                <a:off x="8247063" y="6384925"/>
                <a:ext cx="293688" cy="82550"/>
              </a:xfrm>
              <a:custGeom>
                <a:avLst/>
                <a:gdLst>
                  <a:gd name="T0" fmla="*/ 13 w 93"/>
                  <a:gd name="T1" fmla="*/ 26 h 26"/>
                  <a:gd name="T2" fmla="*/ 0 w 93"/>
                  <a:gd name="T3" fmla="*/ 13 h 26"/>
                  <a:gd name="T4" fmla="*/ 13 w 93"/>
                  <a:gd name="T5" fmla="*/ 0 h 26"/>
                  <a:gd name="T6" fmla="*/ 80 w 93"/>
                  <a:gd name="T7" fmla="*/ 0 h 26"/>
                  <a:gd name="T8" fmla="*/ 93 w 93"/>
                  <a:gd name="T9" fmla="*/ 13 h 26"/>
                  <a:gd name="T10" fmla="*/ 80 w 93"/>
                  <a:gd name="T11" fmla="*/ 26 h 26"/>
                  <a:gd name="T12" fmla="*/ 13 w 9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ysClr val="windowText" lastClr="000000">
                  <a:lumMod val="65000"/>
                  <a:lumOff val="35000"/>
                </a:sys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56" name="Freeform 51">
                <a:extLst>
                  <a:ext uri="{FF2B5EF4-FFF2-40B4-BE49-F238E27FC236}">
                    <a16:creationId xmlns:a16="http://schemas.microsoft.com/office/drawing/2014/main" id="{7C5AA3A7-B92E-93DC-89D4-F8DD12FF82B0}"/>
                  </a:ext>
                </a:extLst>
              </p:cNvPr>
              <p:cNvSpPr/>
              <p:nvPr/>
            </p:nvSpPr>
            <p:spPr bwMode="auto">
              <a:xfrm>
                <a:off x="7888288" y="6162675"/>
                <a:ext cx="1008063" cy="104775"/>
              </a:xfrm>
              <a:custGeom>
                <a:avLst/>
                <a:gdLst>
                  <a:gd name="T0" fmla="*/ 16 w 318"/>
                  <a:gd name="T1" fmla="*/ 33 h 33"/>
                  <a:gd name="T2" fmla="*/ 0 w 318"/>
                  <a:gd name="T3" fmla="*/ 16 h 33"/>
                  <a:gd name="T4" fmla="*/ 16 w 318"/>
                  <a:gd name="T5" fmla="*/ 0 h 33"/>
                  <a:gd name="T6" fmla="*/ 302 w 318"/>
                  <a:gd name="T7" fmla="*/ 0 h 33"/>
                  <a:gd name="T8" fmla="*/ 318 w 318"/>
                  <a:gd name="T9" fmla="*/ 16 h 33"/>
                  <a:gd name="T10" fmla="*/ 302 w 318"/>
                  <a:gd name="T11" fmla="*/ 33 h 33"/>
                  <a:gd name="T12" fmla="*/ 16 w 31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57" name="Freeform 52">
                <a:extLst>
                  <a:ext uri="{FF2B5EF4-FFF2-40B4-BE49-F238E27FC236}">
                    <a16:creationId xmlns:a16="http://schemas.microsoft.com/office/drawing/2014/main" id="{AE6359AE-7FB8-ED10-7567-521FB20B25B8}"/>
                  </a:ext>
                </a:extLst>
              </p:cNvPr>
              <p:cNvSpPr/>
              <p:nvPr/>
            </p:nvSpPr>
            <p:spPr bwMode="auto">
              <a:xfrm>
                <a:off x="7856538" y="5897563"/>
                <a:ext cx="1052513" cy="107950"/>
              </a:xfrm>
              <a:custGeom>
                <a:avLst/>
                <a:gdLst>
                  <a:gd name="T0" fmla="*/ 17 w 332"/>
                  <a:gd name="T1" fmla="*/ 34 h 34"/>
                  <a:gd name="T2" fmla="*/ 0 w 332"/>
                  <a:gd name="T3" fmla="*/ 17 h 34"/>
                  <a:gd name="T4" fmla="*/ 17 w 332"/>
                  <a:gd name="T5" fmla="*/ 0 h 34"/>
                  <a:gd name="T6" fmla="*/ 315 w 332"/>
                  <a:gd name="T7" fmla="*/ 0 h 34"/>
                  <a:gd name="T8" fmla="*/ 332 w 332"/>
                  <a:gd name="T9" fmla="*/ 17 h 34"/>
                  <a:gd name="T10" fmla="*/ 315 w 332"/>
                  <a:gd name="T11" fmla="*/ 34 h 34"/>
                  <a:gd name="T12" fmla="*/ 17 w 3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58" name="Freeform 53">
                <a:extLst>
                  <a:ext uri="{FF2B5EF4-FFF2-40B4-BE49-F238E27FC236}">
                    <a16:creationId xmlns:a16="http://schemas.microsoft.com/office/drawing/2014/main" id="{AFE9C76E-3929-8EE0-B30F-639F00122017}"/>
                  </a:ext>
                </a:extLst>
              </p:cNvPr>
              <p:cNvSpPr/>
              <p:nvPr/>
            </p:nvSpPr>
            <p:spPr bwMode="auto">
              <a:xfrm>
                <a:off x="7780338" y="5211763"/>
                <a:ext cx="1223963" cy="552450"/>
              </a:xfrm>
              <a:custGeom>
                <a:avLst/>
                <a:gdLst>
                  <a:gd name="T0" fmla="*/ 3 w 386"/>
                  <a:gd name="T1" fmla="*/ 30 h 174"/>
                  <a:gd name="T2" fmla="*/ 3 w 386"/>
                  <a:gd name="T3" fmla="*/ 30 h 174"/>
                  <a:gd name="T4" fmla="*/ 3 w 386"/>
                  <a:gd name="T5" fmla="*/ 54 h 174"/>
                  <a:gd name="T6" fmla="*/ 2 w 386"/>
                  <a:gd name="T7" fmla="*/ 62 h 174"/>
                  <a:gd name="T8" fmla="*/ 3 w 386"/>
                  <a:gd name="T9" fmla="*/ 62 h 174"/>
                  <a:gd name="T10" fmla="*/ 2 w 386"/>
                  <a:gd name="T11" fmla="*/ 137 h 174"/>
                  <a:gd name="T12" fmla="*/ 27 w 386"/>
                  <a:gd name="T13" fmla="*/ 174 h 174"/>
                  <a:gd name="T14" fmla="*/ 359 w 386"/>
                  <a:gd name="T15" fmla="*/ 174 h 174"/>
                  <a:gd name="T16" fmla="*/ 384 w 386"/>
                  <a:gd name="T17" fmla="*/ 136 h 174"/>
                  <a:gd name="T18" fmla="*/ 385 w 386"/>
                  <a:gd name="T19" fmla="*/ 11 h 174"/>
                  <a:gd name="T20" fmla="*/ 385 w 386"/>
                  <a:gd name="T21" fmla="*/ 10 h 174"/>
                  <a:gd name="T22" fmla="*/ 386 w 386"/>
                  <a:gd name="T23" fmla="*/ 0 h 174"/>
                  <a:gd name="T24" fmla="*/ 0 w 386"/>
                  <a:gd name="T25" fmla="*/ 0 h 174"/>
                  <a:gd name="T26" fmla="*/ 3 w 386"/>
                  <a:gd name="T27" fmla="*/ 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sp>
            <p:nvSpPr>
              <p:cNvPr id="59" name="Freeform 54">
                <a:extLst>
                  <a:ext uri="{FF2B5EF4-FFF2-40B4-BE49-F238E27FC236}">
                    <a16:creationId xmlns:a16="http://schemas.microsoft.com/office/drawing/2014/main" id="{837215D8-0B94-933D-1308-8043F9BAA29E}"/>
                  </a:ext>
                </a:extLst>
              </p:cNvPr>
              <p:cNvSpPr/>
              <p:nvPr/>
            </p:nvSpPr>
            <p:spPr bwMode="auto">
              <a:xfrm>
                <a:off x="7167563" y="2509838"/>
                <a:ext cx="2452688" cy="2578100"/>
              </a:xfrm>
              <a:custGeom>
                <a:avLst/>
                <a:gdLst>
                  <a:gd name="T0" fmla="*/ 597 w 773"/>
                  <a:gd name="T1" fmla="*/ 797 h 813"/>
                  <a:gd name="T2" fmla="*/ 652 w 773"/>
                  <a:gd name="T3" fmla="*/ 723 h 813"/>
                  <a:gd name="T4" fmla="*/ 773 w 773"/>
                  <a:gd name="T5" fmla="*/ 385 h 813"/>
                  <a:gd name="T6" fmla="*/ 388 w 773"/>
                  <a:gd name="T7" fmla="*/ 0 h 813"/>
                  <a:gd name="T8" fmla="*/ 384 w 773"/>
                  <a:gd name="T9" fmla="*/ 0 h 813"/>
                  <a:gd name="T10" fmla="*/ 0 w 773"/>
                  <a:gd name="T11" fmla="*/ 385 h 813"/>
                  <a:gd name="T12" fmla="*/ 120 w 773"/>
                  <a:gd name="T13" fmla="*/ 723 h 813"/>
                  <a:gd name="T14" fmla="*/ 175 w 773"/>
                  <a:gd name="T15" fmla="*/ 797 h 813"/>
                  <a:gd name="T16" fmla="*/ 183 w 773"/>
                  <a:gd name="T17" fmla="*/ 813 h 813"/>
                  <a:gd name="T18" fmla="*/ 589 w 773"/>
                  <a:gd name="T19" fmla="*/ 813 h 813"/>
                  <a:gd name="T20" fmla="*/ 597 w 773"/>
                  <a:gd name="T21" fmla="*/ 797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rgbClr val="1C50A2"/>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black"/>
                  </a:solidFill>
                  <a:effectLst/>
                  <a:uLnTx/>
                  <a:uFillTx/>
                  <a:ea typeface="微软雅黑" panose="020B0503020204020204" charset="-122"/>
                </a:endParaRPr>
              </a:p>
            </p:txBody>
          </p:sp>
        </p:grpSp>
        <p:sp>
          <p:nvSpPr>
            <p:cNvPr id="52" name="TextBox 31">
              <a:extLst>
                <a:ext uri="{FF2B5EF4-FFF2-40B4-BE49-F238E27FC236}">
                  <a16:creationId xmlns:a16="http://schemas.microsoft.com/office/drawing/2014/main" id="{C758C951-2FCA-62BA-7804-FEBCBD3D1511}"/>
                </a:ext>
              </a:extLst>
            </p:cNvPr>
            <p:cNvSpPr txBox="1"/>
            <p:nvPr/>
          </p:nvSpPr>
          <p:spPr>
            <a:xfrm>
              <a:off x="3980347" y="3075806"/>
              <a:ext cx="1242060" cy="400110"/>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000" b="0" i="0" u="none" strike="noStrike" kern="0" cap="none" spc="0" normalizeH="0" baseline="0" noProof="0" dirty="0">
                  <a:ln>
                    <a:noFill/>
                  </a:ln>
                  <a:solidFill>
                    <a:srgbClr val="FFFFFF"/>
                  </a:solidFill>
                  <a:effectLst/>
                  <a:uLnTx/>
                  <a:uFillTx/>
                  <a:latin typeface="Impact" panose="020B0806030902050204" pitchFamily="34" charset="0"/>
                </a:rPr>
                <a:t>keyword</a:t>
              </a:r>
              <a:endParaRPr kumimoji="0" lang="zh-CN" altLang="en-US" sz="2000" b="0" i="0" u="none" strike="noStrike" kern="0" cap="none" spc="0" normalizeH="0" baseline="0" noProof="0" dirty="0">
                <a:ln>
                  <a:noFill/>
                </a:ln>
                <a:solidFill>
                  <a:srgbClr val="FFFFFF"/>
                </a:solidFill>
                <a:effectLst/>
                <a:uLnTx/>
                <a:uFillTx/>
                <a:latin typeface="Impact" panose="020B0806030902050204" pitchFamily="34" charset="0"/>
              </a:endParaRPr>
            </a:p>
          </p:txBody>
        </p:sp>
        <p:sp>
          <p:nvSpPr>
            <p:cNvPr id="53" name="Freeform 6">
              <a:extLst>
                <a:ext uri="{FF2B5EF4-FFF2-40B4-BE49-F238E27FC236}">
                  <a16:creationId xmlns:a16="http://schemas.microsoft.com/office/drawing/2014/main" id="{FF28CD47-CCD6-C1BE-9DB0-C7BC540D221F}"/>
                </a:ext>
              </a:extLst>
            </p:cNvPr>
            <p:cNvSpPr>
              <a:spLocks noChangeAspect="1" noEditPoints="1"/>
            </p:cNvSpPr>
            <p:nvPr/>
          </p:nvSpPr>
          <p:spPr bwMode="auto">
            <a:xfrm>
              <a:off x="4350122" y="2661220"/>
              <a:ext cx="547033" cy="445373"/>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ysClr val="window" lastClr="FFFFFF"/>
            </a:solidFill>
            <a:ln>
              <a:noFill/>
            </a:ln>
            <a:effectLst>
              <a:outerShdw blurRad="25400" dist="25400" dir="2700000" algn="tl" rotWithShape="0">
                <a:prstClr val="black">
                  <a:alpha val="40000"/>
                </a:prstClr>
              </a:outerShdw>
            </a:effec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60" name="组合 59">
            <a:extLst>
              <a:ext uri="{FF2B5EF4-FFF2-40B4-BE49-F238E27FC236}">
                <a16:creationId xmlns:a16="http://schemas.microsoft.com/office/drawing/2014/main" id="{1FC504CC-26A1-75ED-1D06-7A5CE8047091}"/>
              </a:ext>
            </a:extLst>
          </p:cNvPr>
          <p:cNvGrpSpPr/>
          <p:nvPr/>
        </p:nvGrpSpPr>
        <p:grpSpPr>
          <a:xfrm>
            <a:off x="4725163" y="2886673"/>
            <a:ext cx="1010406" cy="1027388"/>
            <a:chOff x="2275864" y="2561724"/>
            <a:chExt cx="1010406" cy="1027388"/>
          </a:xfrm>
        </p:grpSpPr>
        <p:pic>
          <p:nvPicPr>
            <p:cNvPr id="61" name="图片 60">
              <a:extLst>
                <a:ext uri="{FF2B5EF4-FFF2-40B4-BE49-F238E27FC236}">
                  <a16:creationId xmlns:a16="http://schemas.microsoft.com/office/drawing/2014/main" id="{EB42C8A3-981F-BF9C-DDDB-E2D0B87E0190}"/>
                </a:ext>
              </a:extLst>
            </p:cNvPr>
            <p:cNvPicPr>
              <a:picLocks noChangeAspect="1"/>
            </p:cNvPicPr>
            <p:nvPr/>
          </p:nvPicPr>
          <p:blipFill>
            <a:blip r:embed="rId3"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62" name="标题层">
              <a:extLst>
                <a:ext uri="{FF2B5EF4-FFF2-40B4-BE49-F238E27FC236}">
                  <a16:creationId xmlns:a16="http://schemas.microsoft.com/office/drawing/2014/main" id="{0BE4D8D1-0D7C-9BE0-DDAB-0D3AB96A4ECB}"/>
                </a:ext>
              </a:extLst>
            </p:cNvPr>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02</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grpSp>
        <p:nvGrpSpPr>
          <p:cNvPr id="63" name="组合 62">
            <a:extLst>
              <a:ext uri="{FF2B5EF4-FFF2-40B4-BE49-F238E27FC236}">
                <a16:creationId xmlns:a16="http://schemas.microsoft.com/office/drawing/2014/main" id="{6EFE4B71-E340-A247-B659-CAD59A6558C7}"/>
              </a:ext>
            </a:extLst>
          </p:cNvPr>
          <p:cNvGrpSpPr/>
          <p:nvPr/>
        </p:nvGrpSpPr>
        <p:grpSpPr>
          <a:xfrm>
            <a:off x="3930781" y="4274101"/>
            <a:ext cx="1010406" cy="1027388"/>
            <a:chOff x="2275864" y="2561724"/>
            <a:chExt cx="1010406" cy="1027388"/>
          </a:xfrm>
        </p:grpSpPr>
        <p:pic>
          <p:nvPicPr>
            <p:cNvPr id="64" name="图片 63">
              <a:extLst>
                <a:ext uri="{FF2B5EF4-FFF2-40B4-BE49-F238E27FC236}">
                  <a16:creationId xmlns:a16="http://schemas.microsoft.com/office/drawing/2014/main" id="{937A0C35-3EB0-ADDB-2D9B-B860CAD2CD45}"/>
                </a:ext>
              </a:extLst>
            </p:cNvPr>
            <p:cNvPicPr>
              <a:picLocks noChangeAspect="1"/>
            </p:cNvPicPr>
            <p:nvPr/>
          </p:nvPicPr>
          <p:blipFill>
            <a:blip r:embed="rId3"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65" name="标题层">
              <a:extLst>
                <a:ext uri="{FF2B5EF4-FFF2-40B4-BE49-F238E27FC236}">
                  <a16:creationId xmlns:a16="http://schemas.microsoft.com/office/drawing/2014/main" id="{658F0BC6-0788-2D95-5BF1-5C98DF0F8B62}"/>
                </a:ext>
              </a:extLst>
            </p:cNvPr>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01</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grpSp>
        <p:nvGrpSpPr>
          <p:cNvPr id="66" name="组合 65">
            <a:extLst>
              <a:ext uri="{FF2B5EF4-FFF2-40B4-BE49-F238E27FC236}">
                <a16:creationId xmlns:a16="http://schemas.microsoft.com/office/drawing/2014/main" id="{F1B40E2B-BD29-E4A5-C317-145B72796126}"/>
              </a:ext>
            </a:extLst>
          </p:cNvPr>
          <p:cNvGrpSpPr/>
          <p:nvPr/>
        </p:nvGrpSpPr>
        <p:grpSpPr>
          <a:xfrm>
            <a:off x="6381347" y="2886673"/>
            <a:ext cx="1010406" cy="1027388"/>
            <a:chOff x="2275864" y="2561724"/>
            <a:chExt cx="1010406" cy="1027388"/>
          </a:xfrm>
        </p:grpSpPr>
        <p:pic>
          <p:nvPicPr>
            <p:cNvPr id="67" name="图片 66">
              <a:extLst>
                <a:ext uri="{FF2B5EF4-FFF2-40B4-BE49-F238E27FC236}">
                  <a16:creationId xmlns:a16="http://schemas.microsoft.com/office/drawing/2014/main" id="{298037FA-53C2-4DCA-9112-2D6718C5392F}"/>
                </a:ext>
              </a:extLst>
            </p:cNvPr>
            <p:cNvPicPr>
              <a:picLocks noChangeAspect="1"/>
            </p:cNvPicPr>
            <p:nvPr/>
          </p:nvPicPr>
          <p:blipFill>
            <a:blip r:embed="rId3"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68" name="标题层">
              <a:extLst>
                <a:ext uri="{FF2B5EF4-FFF2-40B4-BE49-F238E27FC236}">
                  <a16:creationId xmlns:a16="http://schemas.microsoft.com/office/drawing/2014/main" id="{875D230E-DD1C-54FB-A7F9-4A61C12D81FC}"/>
                </a:ext>
              </a:extLst>
            </p:cNvPr>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03</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grpSp>
        <p:nvGrpSpPr>
          <p:cNvPr id="69" name="组合 68">
            <a:extLst>
              <a:ext uri="{FF2B5EF4-FFF2-40B4-BE49-F238E27FC236}">
                <a16:creationId xmlns:a16="http://schemas.microsoft.com/office/drawing/2014/main" id="{21DCC5DF-4979-9668-5BB7-D6D3FC56B261}"/>
              </a:ext>
            </a:extLst>
          </p:cNvPr>
          <p:cNvGrpSpPr/>
          <p:nvPr/>
        </p:nvGrpSpPr>
        <p:grpSpPr>
          <a:xfrm>
            <a:off x="7195409" y="4288416"/>
            <a:ext cx="1010406" cy="1027388"/>
            <a:chOff x="2275864" y="2561724"/>
            <a:chExt cx="1010406" cy="1027388"/>
          </a:xfrm>
        </p:grpSpPr>
        <p:pic>
          <p:nvPicPr>
            <p:cNvPr id="70" name="图片 69">
              <a:extLst>
                <a:ext uri="{FF2B5EF4-FFF2-40B4-BE49-F238E27FC236}">
                  <a16:creationId xmlns:a16="http://schemas.microsoft.com/office/drawing/2014/main" id="{3D47B027-41FA-6FF9-3018-2FE505471D72}"/>
                </a:ext>
              </a:extLst>
            </p:cNvPr>
            <p:cNvPicPr>
              <a:picLocks noChangeAspect="1"/>
            </p:cNvPicPr>
            <p:nvPr/>
          </p:nvPicPr>
          <p:blipFill>
            <a:blip r:embed="rId3" cstate="screen"/>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71" name="标题层">
              <a:extLst>
                <a:ext uri="{FF2B5EF4-FFF2-40B4-BE49-F238E27FC236}">
                  <a16:creationId xmlns:a16="http://schemas.microsoft.com/office/drawing/2014/main" id="{F57A0F76-25AA-AD0C-C16E-6563F9D4510C}"/>
                </a:ext>
              </a:extLst>
            </p:cNvPr>
            <p:cNvSpPr txBox="1"/>
            <p:nvPr/>
          </p:nvSpPr>
          <p:spPr bwMode="auto">
            <a:xfrm>
              <a:off x="2472208" y="2830165"/>
              <a:ext cx="617718" cy="461665"/>
            </a:xfrm>
            <a:prstGeom prst="rect">
              <a:avLst/>
            </a:prstGeom>
            <a:noFill/>
            <a:effectLst>
              <a:outerShdw blurRad="12700" dist="12700" dir="4380000" algn="tl" rotWithShape="0">
                <a:prstClr val="black">
                  <a:alpha val="40000"/>
                </a:prstClr>
              </a:outerShdw>
            </a:effectLst>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eaLnBrk="1" fontAlgn="auto" latinLnBrk="0" hangingPunct="1">
                <a:lnSpc>
                  <a:spcPct val="100000"/>
                </a:lnSpc>
                <a:spcBef>
                  <a:spcPts val="0"/>
                </a:spcBef>
                <a:spcAft>
                  <a:spcPts val="0"/>
                </a:spcAft>
                <a:buClrTx/>
                <a:buSzTx/>
                <a:buFontTx/>
                <a:buNone/>
                <a:defRPr/>
              </a:pPr>
              <a:r>
                <a:rPr kumimoji="0" lang="en-US" altLang="zh-CN"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rPr>
                <a:t>04</a:t>
              </a:r>
              <a:endParaRPr kumimoji="0" lang="zh-CN" altLang="en-US" sz="2400" b="0" i="0" u="none" strike="noStrike" kern="0" cap="none" spc="0" normalizeH="0" baseline="0" noProof="0" dirty="0">
                <a:ln>
                  <a:noFill/>
                </a:ln>
                <a:solidFill>
                  <a:srgbClr val="1C50A2"/>
                </a:solidFill>
                <a:effectLst/>
                <a:uLnTx/>
                <a:uFillTx/>
                <a:latin typeface="Impact" panose="020B0806030902050204" pitchFamily="34" charset="0"/>
                <a:ea typeface="微软雅黑" panose="020B0503020204020204" charset="-122"/>
                <a:cs typeface="Arial" panose="020B0604020202020204" pitchFamily="34" charset="0"/>
              </a:endParaRPr>
            </a:p>
          </p:txBody>
        </p:sp>
      </p:grpSp>
      <p:sp>
        <p:nvSpPr>
          <p:cNvPr id="72" name="文本框 1">
            <a:extLst>
              <a:ext uri="{FF2B5EF4-FFF2-40B4-BE49-F238E27FC236}">
                <a16:creationId xmlns:a16="http://schemas.microsoft.com/office/drawing/2014/main" id="{E76C2430-51B2-BA33-51E1-4971C9D7C380}"/>
              </a:ext>
            </a:extLst>
          </p:cNvPr>
          <p:cNvSpPr txBox="1"/>
          <p:nvPr/>
        </p:nvSpPr>
        <p:spPr>
          <a:xfrm>
            <a:off x="104172" y="4827642"/>
            <a:ext cx="3762329" cy="7383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基于</a:t>
            </a:r>
            <a:r>
              <a:rPr lang="en-US" altLang="zh-CN" sz="1200" dirty="0" err="1">
                <a:solidFill>
                  <a:schemeClr val="tx1">
                    <a:lumMod val="50000"/>
                    <a:lumOff val="50000"/>
                  </a:schemeClr>
                </a:solidFill>
                <a:latin typeface="微软雅黑" panose="020B0503020204020204" pitchFamily="34" charset="-122"/>
                <a:ea typeface="微软雅黑" panose="020B0503020204020204" pitchFamily="34" charset="-122"/>
              </a:rPr>
              <a:t>Modelica</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通过系统分解、元件建模、行为建模等步骤建立方向舵故障仿真模型，获取充足丰富的仿真故障信号，</a:t>
            </a: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为后续诊断模型提供充足的实验数据</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išļîďè">
            <a:extLst>
              <a:ext uri="{FF2B5EF4-FFF2-40B4-BE49-F238E27FC236}">
                <a16:creationId xmlns:a16="http://schemas.microsoft.com/office/drawing/2014/main" id="{353A0C41-39BA-D1A9-57A3-F39C46605EDA}"/>
              </a:ext>
            </a:extLst>
          </p:cNvPr>
          <p:cNvSpPr txBox="1"/>
          <p:nvPr/>
        </p:nvSpPr>
        <p:spPr bwMode="auto">
          <a:xfrm>
            <a:off x="352744" y="4408408"/>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b="1" dirty="0">
                <a:effectLst/>
                <a:latin typeface="+mj-ea"/>
                <a:ea typeface="+mj-ea"/>
                <a:cs typeface="Times New Roman" panose="02020603050405020304" pitchFamily="18" charset="0"/>
              </a:rPr>
              <a:t>飞行器</a:t>
            </a:r>
            <a:r>
              <a:rPr lang="zh-CN" altLang="en-US" sz="2000" b="1" dirty="0">
                <a:effectLst/>
                <a:latin typeface="+mj-ea"/>
                <a:ea typeface="+mj-ea"/>
                <a:cs typeface="Times New Roman" panose="02020603050405020304" pitchFamily="18" charset="0"/>
              </a:rPr>
              <a:t>方向舵故障</a:t>
            </a:r>
            <a:r>
              <a:rPr lang="zh-CN" altLang="zh-CN" sz="2000" b="1" dirty="0">
                <a:effectLst/>
                <a:latin typeface="+mj-ea"/>
                <a:ea typeface="+mj-ea"/>
                <a:cs typeface="Times New Roman" panose="02020603050405020304" pitchFamily="18" charset="0"/>
              </a:rPr>
              <a:t>建模仿真</a:t>
            </a:r>
            <a:endParaRPr lang="en-US" altLang="zh-CN" sz="2400" b="1" dirty="0">
              <a:solidFill>
                <a:schemeClr val="tx1"/>
              </a:solidFill>
              <a:latin typeface="+mj-ea"/>
              <a:ea typeface="+mj-ea"/>
            </a:endParaRPr>
          </a:p>
        </p:txBody>
      </p:sp>
      <p:sp>
        <p:nvSpPr>
          <p:cNvPr id="74" name="文本框 1">
            <a:extLst>
              <a:ext uri="{FF2B5EF4-FFF2-40B4-BE49-F238E27FC236}">
                <a16:creationId xmlns:a16="http://schemas.microsoft.com/office/drawing/2014/main" id="{9CC039CC-2F07-5B1F-20CF-05E9C25075E5}"/>
              </a:ext>
            </a:extLst>
          </p:cNvPr>
          <p:cNvSpPr txBox="1"/>
          <p:nvPr/>
        </p:nvSpPr>
        <p:spPr>
          <a:xfrm>
            <a:off x="7059798" y="2150933"/>
            <a:ext cx="3565065" cy="73834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针对不同工况下数据进行对比分析，验证所建故障模型合理性，分析定工况信号用于变工况诊断的可迁移性，</a:t>
            </a: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为迁移学习部分做理论铺垫。</a:t>
            </a:r>
            <a:endPar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išļîďè">
            <a:extLst>
              <a:ext uri="{FF2B5EF4-FFF2-40B4-BE49-F238E27FC236}">
                <a16:creationId xmlns:a16="http://schemas.microsoft.com/office/drawing/2014/main" id="{A2252DBD-B473-73C2-93E2-A0656C35184A}"/>
              </a:ext>
            </a:extLst>
          </p:cNvPr>
          <p:cNvSpPr txBox="1"/>
          <p:nvPr/>
        </p:nvSpPr>
        <p:spPr bwMode="auto">
          <a:xfrm>
            <a:off x="7391753" y="1755107"/>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solidFill>
                <a:latin typeface="+mn-ea"/>
              </a:rPr>
              <a:t>不同工况数据可迁移性分析</a:t>
            </a:r>
            <a:endParaRPr lang="en-US" altLang="zh-CN" sz="2000" b="1" dirty="0">
              <a:solidFill>
                <a:schemeClr val="tx1"/>
              </a:solidFill>
              <a:latin typeface="+mn-ea"/>
            </a:endParaRPr>
          </a:p>
        </p:txBody>
      </p:sp>
      <p:sp>
        <p:nvSpPr>
          <p:cNvPr id="76" name="文本框 1">
            <a:extLst>
              <a:ext uri="{FF2B5EF4-FFF2-40B4-BE49-F238E27FC236}">
                <a16:creationId xmlns:a16="http://schemas.microsoft.com/office/drawing/2014/main" id="{54073994-6F8A-5642-2322-1FB55CB3C225}"/>
              </a:ext>
            </a:extLst>
          </p:cNvPr>
          <p:cNvSpPr txBox="1"/>
          <p:nvPr/>
        </p:nvSpPr>
        <p:spPr>
          <a:xfrm>
            <a:off x="8186934" y="4274100"/>
            <a:ext cx="3883258"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结合可迁移性分析结果，使用</a:t>
            </a:r>
            <a:r>
              <a:rPr lang="en-US" altLang="zh-CN" sz="1200" b="1" dirty="0">
                <a:solidFill>
                  <a:schemeClr val="tx1">
                    <a:lumMod val="50000"/>
                    <a:lumOff val="50000"/>
                  </a:schemeClr>
                </a:solidFill>
                <a:latin typeface="微软雅黑" panose="020B0503020204020204" pitchFamily="34" charset="-122"/>
                <a:ea typeface="微软雅黑" panose="020B0503020204020204" pitchFamily="34" charset="-122"/>
              </a:rPr>
              <a:t>NDTL</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方法，将</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在定工况数据学习的诊断知识，迁移至变工况场景，并使用少量数据进行微调，提高预训练</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在工况改变时的故障诊断精度。</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išļîďè">
            <a:extLst>
              <a:ext uri="{FF2B5EF4-FFF2-40B4-BE49-F238E27FC236}">
                <a16:creationId xmlns:a16="http://schemas.microsoft.com/office/drawing/2014/main" id="{D3883C48-4B3C-2E29-8EB3-D937D21921BF}"/>
              </a:ext>
            </a:extLst>
          </p:cNvPr>
          <p:cNvSpPr txBox="1"/>
          <p:nvPr/>
        </p:nvSpPr>
        <p:spPr bwMode="auto">
          <a:xfrm>
            <a:off x="8183841" y="3854866"/>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dirty="0">
                <a:solidFill>
                  <a:schemeClr val="tx1"/>
                </a:solidFill>
                <a:latin typeface="+mn-ea"/>
              </a:rPr>
              <a:t>基于深度迁移学习的故障诊断模型</a:t>
            </a:r>
            <a:endParaRPr lang="en-US" altLang="zh-CN" sz="2000" b="1" dirty="0">
              <a:solidFill>
                <a:schemeClr val="tx1"/>
              </a:solidFill>
              <a:latin typeface="+mn-ea"/>
            </a:endParaRPr>
          </a:p>
        </p:txBody>
      </p:sp>
      <p:sp>
        <p:nvSpPr>
          <p:cNvPr id="78" name="文本框 1">
            <a:extLst>
              <a:ext uri="{FF2B5EF4-FFF2-40B4-BE49-F238E27FC236}">
                <a16:creationId xmlns:a16="http://schemas.microsoft.com/office/drawing/2014/main" id="{4C3C189E-9CE1-7F08-C80E-8E4C595CC750}"/>
              </a:ext>
            </a:extLst>
          </p:cNvPr>
          <p:cNvSpPr txBox="1"/>
          <p:nvPr/>
        </p:nvSpPr>
        <p:spPr>
          <a:xfrm>
            <a:off x="1328559" y="2126731"/>
            <a:ext cx="3922241" cy="959943"/>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a:lnSpc>
                <a:spcPct val="120000"/>
              </a:lnSpc>
            </a:pP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利用</a:t>
            </a:r>
            <a:r>
              <a:rPr lang="en-US" altLang="zh-CN" sz="1200" b="1"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建立故障诊断模型，并采用定工况数据进行训练调优，保存预训练</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a:t>
            </a: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为迁移学习提供模型和算法基础</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。将预训练</a:t>
            </a:r>
            <a:r>
              <a:rPr lang="en-US" altLang="zh-CN" sz="1200" dirty="0">
                <a:solidFill>
                  <a:schemeClr val="tx1">
                    <a:lumMod val="50000"/>
                    <a:lumOff val="50000"/>
                  </a:schemeClr>
                </a:solidFill>
                <a:latin typeface="微软雅黑" panose="020B0503020204020204" pitchFamily="34" charset="-122"/>
                <a:ea typeface="微软雅黑" panose="020B0503020204020204" pitchFamily="34" charset="-122"/>
              </a:rPr>
              <a:t>CNN</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模型用于变工况诊断测试，</a:t>
            </a:r>
            <a:r>
              <a:rPr lang="zh-CN" altLang="en-US" sz="1200" b="1" dirty="0">
                <a:solidFill>
                  <a:schemeClr val="tx1">
                    <a:lumMod val="50000"/>
                    <a:lumOff val="50000"/>
                  </a:schemeClr>
                </a:solidFill>
                <a:latin typeface="微软雅黑" panose="020B0503020204020204" pitchFamily="34" charset="-122"/>
                <a:ea typeface="微软雅黑" panose="020B0503020204020204" pitchFamily="34" charset="-122"/>
              </a:rPr>
              <a:t>为后续研究提供对照实验</a:t>
            </a:r>
            <a:r>
              <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rPr>
              <a:t>。</a:t>
            </a:r>
            <a:endParaRPr lang="zh-CN" altLang="en-US" sz="1200"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išļîďè">
            <a:extLst>
              <a:ext uri="{FF2B5EF4-FFF2-40B4-BE49-F238E27FC236}">
                <a16:creationId xmlns:a16="http://schemas.microsoft.com/office/drawing/2014/main" id="{043DA657-E6B1-FCC7-64B2-46BAA01152CE}"/>
              </a:ext>
            </a:extLst>
          </p:cNvPr>
          <p:cNvSpPr txBox="1"/>
          <p:nvPr/>
        </p:nvSpPr>
        <p:spPr bwMode="auto">
          <a:xfrm>
            <a:off x="1328559" y="1745571"/>
            <a:ext cx="2875945" cy="419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0000" tIns="46800" rIns="90000" bIns="46800" anchor="ctr">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zh-CN" sz="2000" b="1" dirty="0">
                <a:effectLst/>
                <a:latin typeface="+mj-ea"/>
                <a:ea typeface="+mj-ea"/>
                <a:cs typeface="Times New Roman" panose="02020603050405020304" pitchFamily="18" charset="0"/>
              </a:rPr>
              <a:t>基于深度学习的故障诊断</a:t>
            </a:r>
            <a:r>
              <a:rPr lang="zh-CN" altLang="en-US" sz="2000" b="1" dirty="0">
                <a:effectLst/>
                <a:latin typeface="+mj-ea"/>
                <a:ea typeface="+mj-ea"/>
                <a:cs typeface="Times New Roman" panose="02020603050405020304" pitchFamily="18" charset="0"/>
              </a:rPr>
              <a:t>模型</a:t>
            </a:r>
            <a:endParaRPr lang="en-US" altLang="zh-CN" sz="2400" b="1" dirty="0">
              <a:solidFill>
                <a:schemeClr val="tx1"/>
              </a:solidFill>
              <a:latin typeface="+mj-ea"/>
              <a:ea typeface="+mj-ea"/>
            </a:endParaRPr>
          </a:p>
        </p:txBody>
      </p:sp>
      <p:grpSp>
        <p:nvGrpSpPr>
          <p:cNvPr id="3" name="组合 2">
            <a:extLst>
              <a:ext uri="{FF2B5EF4-FFF2-40B4-BE49-F238E27FC236}">
                <a16:creationId xmlns:a16="http://schemas.microsoft.com/office/drawing/2014/main" id="{3C56296C-CC42-41AF-687B-EF7243AA4EEC}"/>
              </a:ext>
            </a:extLst>
          </p:cNvPr>
          <p:cNvGrpSpPr/>
          <p:nvPr/>
        </p:nvGrpSpPr>
        <p:grpSpPr>
          <a:xfrm>
            <a:off x="-402429" y="-7062"/>
            <a:ext cx="12870385" cy="446052"/>
            <a:chOff x="-402429" y="-7062"/>
            <a:chExt cx="12870385" cy="446052"/>
          </a:xfrm>
        </p:grpSpPr>
        <p:sp>
          <p:nvSpPr>
            <p:cNvPr id="4" name="箭头: V 形 3">
              <a:extLst>
                <a:ext uri="{FF2B5EF4-FFF2-40B4-BE49-F238E27FC236}">
                  <a16:creationId xmlns:a16="http://schemas.microsoft.com/office/drawing/2014/main" id="{611396BD-7BE6-0AE6-57C0-AA8FEFF107D3}"/>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5" name="箭头: V 形 4">
              <a:extLst>
                <a:ext uri="{FF2B5EF4-FFF2-40B4-BE49-F238E27FC236}">
                  <a16:creationId xmlns:a16="http://schemas.microsoft.com/office/drawing/2014/main" id="{D7CD1CA7-E4A5-D77F-8EEB-9C95AEFE70D0}"/>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 name="箭头: V 形 5">
              <a:extLst>
                <a:ext uri="{FF2B5EF4-FFF2-40B4-BE49-F238E27FC236}">
                  <a16:creationId xmlns:a16="http://schemas.microsoft.com/office/drawing/2014/main" id="{D1709CB2-9347-B2CA-85C0-041F1E5CA097}"/>
                </a:ext>
              </a:extLst>
            </p:cNvPr>
            <p:cNvSpPr/>
            <p:nvPr/>
          </p:nvSpPr>
          <p:spPr>
            <a:xfrm>
              <a:off x="4601232" y="-7061"/>
              <a:ext cx="3256156" cy="446049"/>
            </a:xfrm>
            <a:prstGeom prst="chevron">
              <a:avLst/>
            </a:prstGeom>
            <a:solidFill>
              <a:srgbClr val="2E75B6"/>
            </a:solidFill>
            <a:ln w="12700">
              <a:solidFill>
                <a:srgbClr val="296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chemeClr val="bg1"/>
                  </a:solidFill>
                  <a:sym typeface="微软雅黑" panose="020B0503020204020204" pitchFamily="34" charset="-122"/>
                </a:rPr>
                <a:t>研究内容及技术方案</a:t>
              </a:r>
            </a:p>
            <a:p>
              <a:pPr algn="ctr"/>
              <a:endParaRPr lang="zh-CN" altLang="en-US" dirty="0">
                <a:solidFill>
                  <a:schemeClr val="tx1"/>
                </a:solidFill>
              </a:endParaRPr>
            </a:p>
          </p:txBody>
        </p:sp>
        <p:sp>
          <p:nvSpPr>
            <p:cNvPr id="13" name="箭头: V 形 12">
              <a:extLst>
                <a:ext uri="{FF2B5EF4-FFF2-40B4-BE49-F238E27FC236}">
                  <a16:creationId xmlns:a16="http://schemas.microsoft.com/office/drawing/2014/main" id="{8CDF96DB-B216-6270-69EA-22139E8372D8}"/>
                </a:ext>
              </a:extLst>
            </p:cNvPr>
            <p:cNvSpPr/>
            <p:nvPr/>
          </p:nvSpPr>
          <p:spPr>
            <a:xfrm>
              <a:off x="7590769" y="-7060"/>
              <a:ext cx="2586038"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chemeClr val="tx1"/>
                </a:solidFill>
              </a:endParaRPr>
            </a:p>
          </p:txBody>
        </p:sp>
        <p:sp>
          <p:nvSpPr>
            <p:cNvPr id="14" name="箭头: V 形 13">
              <a:extLst>
                <a:ext uri="{FF2B5EF4-FFF2-40B4-BE49-F238E27FC236}">
                  <a16:creationId xmlns:a16="http://schemas.microsoft.com/office/drawing/2014/main" id="{6D9181D5-214A-5DB3-254B-6F222A31FA75}"/>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cxnSp>
        <p:nvCxnSpPr>
          <p:cNvPr id="8" name="直接箭头连接符 7">
            <a:extLst>
              <a:ext uri="{FF2B5EF4-FFF2-40B4-BE49-F238E27FC236}">
                <a16:creationId xmlns:a16="http://schemas.microsoft.com/office/drawing/2014/main" id="{3138F65A-09E8-FB67-F189-812E68488E6F}"/>
              </a:ext>
            </a:extLst>
          </p:cNvPr>
          <p:cNvCxnSpPr>
            <a:stCxn id="74" idx="2"/>
            <a:endCxn id="77" idx="0"/>
          </p:cNvCxnSpPr>
          <p:nvPr/>
        </p:nvCxnSpPr>
        <p:spPr>
          <a:xfrm>
            <a:off x="8842331" y="2889277"/>
            <a:ext cx="779483" cy="9655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52217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3" name="箭头: 右 302">
            <a:extLst>
              <a:ext uri="{FF2B5EF4-FFF2-40B4-BE49-F238E27FC236}">
                <a16:creationId xmlns:a16="http://schemas.microsoft.com/office/drawing/2014/main" id="{79EAEC72-1EEC-9E6D-9A17-68D4CA335004}"/>
              </a:ext>
            </a:extLst>
          </p:cNvPr>
          <p:cNvSpPr/>
          <p:nvPr/>
        </p:nvSpPr>
        <p:spPr>
          <a:xfrm>
            <a:off x="5492550" y="5300315"/>
            <a:ext cx="1720829" cy="368157"/>
          </a:xfrm>
          <a:prstGeom prst="rightArrow">
            <a:avLst>
              <a:gd name="adj1" fmla="val 50000"/>
              <a:gd name="adj2" fmla="val 85186"/>
            </a:avLst>
          </a:prstGeom>
          <a:solidFill>
            <a:srgbClr val="FFFFFF"/>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5813" y="493034"/>
            <a:ext cx="925622" cy="3365206"/>
          </a:xfrm>
        </p:spPr>
        <p:txBody>
          <a:bodyPr>
            <a:normAutofit/>
          </a:bodyPr>
          <a:lstStyle/>
          <a:p>
            <a:r>
              <a:rPr lang="en-US" altLang="zh-CN" sz="3400" b="1" dirty="0"/>
              <a:t>3-</a:t>
            </a:r>
            <a:r>
              <a:rPr lang="zh-CN" altLang="en-US" sz="2800" b="1" dirty="0"/>
              <a:t>２</a:t>
            </a:r>
            <a:br>
              <a:rPr lang="en-US" altLang="zh-CN" sz="3400" b="1" dirty="0"/>
            </a:br>
            <a:br>
              <a:rPr lang="en-US" altLang="zh-CN" sz="3400" b="1" dirty="0"/>
            </a:br>
            <a:r>
              <a:rPr lang="zh-CN" altLang="en-US" sz="3400" b="1" dirty="0"/>
              <a:t>技</a:t>
            </a:r>
            <a:br>
              <a:rPr lang="en-US" altLang="zh-CN" sz="3400" b="1" dirty="0"/>
            </a:br>
            <a:r>
              <a:rPr lang="zh-CN" altLang="en-US" sz="3400" b="1" dirty="0"/>
              <a:t>术</a:t>
            </a:r>
            <a:br>
              <a:rPr lang="en-US" altLang="zh-CN" sz="3400" b="1" dirty="0"/>
            </a:br>
            <a:r>
              <a:rPr lang="zh-CN" altLang="en-US" sz="3400" b="1" dirty="0"/>
              <a:t>路线</a:t>
            </a:r>
          </a:p>
        </p:txBody>
      </p:sp>
      <p:sp>
        <p:nvSpPr>
          <p:cNvPr id="26" name="矩形 25">
            <a:extLst>
              <a:ext uri="{FF2B5EF4-FFF2-40B4-BE49-F238E27FC236}">
                <a16:creationId xmlns:a16="http://schemas.microsoft.com/office/drawing/2014/main" id="{771DE2CB-94C9-A36C-C7EF-969CCD8E5346}"/>
              </a:ext>
            </a:extLst>
          </p:cNvPr>
          <p:cNvSpPr/>
          <p:nvPr/>
        </p:nvSpPr>
        <p:spPr>
          <a:xfrm>
            <a:off x="2805685" y="661855"/>
            <a:ext cx="1848424" cy="61850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2000" b="1" dirty="0">
              <a:solidFill>
                <a:schemeClr val="tx1"/>
              </a:solidFill>
              <a:latin typeface="微软雅黑 Light" panose="020B0502040204020203" pitchFamily="34" charset="-122"/>
              <a:ea typeface="微软雅黑 Light" panose="020B0502040204020203" pitchFamily="34" charset="-122"/>
            </a:endParaRPr>
          </a:p>
          <a:p>
            <a:pPr algn="ctr"/>
            <a:r>
              <a:rPr lang="zh-CN" altLang="en-US" sz="2000" b="1" dirty="0">
                <a:solidFill>
                  <a:schemeClr val="tx1"/>
                </a:solidFill>
                <a:latin typeface="微软雅黑 Light" panose="020B0502040204020203" pitchFamily="34" charset="-122"/>
                <a:ea typeface="微软雅黑 Light" panose="020B0502040204020203" pitchFamily="34" charset="-122"/>
              </a:rPr>
              <a:t>方向舵动力学模型</a:t>
            </a:r>
          </a:p>
          <a:p>
            <a:pPr algn="ctr"/>
            <a:endParaRPr lang="zh-CN" altLang="en-US" b="1" dirty="0">
              <a:latin typeface="微软雅黑 Light" panose="020B0502040204020203" pitchFamily="34" charset="-122"/>
              <a:ea typeface="微软雅黑 Light" panose="020B0502040204020203" pitchFamily="34" charset="-122"/>
            </a:endParaRPr>
          </a:p>
        </p:txBody>
      </p:sp>
      <p:sp>
        <p:nvSpPr>
          <p:cNvPr id="27" name="矩形 26">
            <a:extLst>
              <a:ext uri="{FF2B5EF4-FFF2-40B4-BE49-F238E27FC236}">
                <a16:creationId xmlns:a16="http://schemas.microsoft.com/office/drawing/2014/main" id="{08B4516C-9D65-9400-F265-0A71289B9F3A}"/>
              </a:ext>
            </a:extLst>
          </p:cNvPr>
          <p:cNvSpPr/>
          <p:nvPr/>
        </p:nvSpPr>
        <p:spPr>
          <a:xfrm>
            <a:off x="8678633" y="653050"/>
            <a:ext cx="1488824" cy="61289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方向舵故障仿真模型</a:t>
            </a:r>
            <a:endParaRPr lang="en-US" altLang="zh-CN" sz="2000" b="1" dirty="0">
              <a:solidFill>
                <a:schemeClr val="tx1"/>
              </a:solidFill>
              <a:latin typeface="微软雅黑 Light" panose="020B0502040204020203" pitchFamily="34" charset="-122"/>
              <a:ea typeface="微软雅黑 Light" panose="020B0502040204020203" pitchFamily="34" charset="-122"/>
            </a:endParaRPr>
          </a:p>
        </p:txBody>
      </p:sp>
      <p:sp>
        <p:nvSpPr>
          <p:cNvPr id="36" name="文本框 35">
            <a:extLst>
              <a:ext uri="{FF2B5EF4-FFF2-40B4-BE49-F238E27FC236}">
                <a16:creationId xmlns:a16="http://schemas.microsoft.com/office/drawing/2014/main" id="{85F70C5F-CB61-54DA-7BC0-8CCA05B0E232}"/>
              </a:ext>
            </a:extLst>
          </p:cNvPr>
          <p:cNvSpPr txBox="1"/>
          <p:nvPr/>
        </p:nvSpPr>
        <p:spPr>
          <a:xfrm>
            <a:off x="4635242" y="593009"/>
            <a:ext cx="3117711" cy="705450"/>
          </a:xfrm>
          <a:prstGeom prst="rect">
            <a:avLst/>
          </a:prstGeom>
          <a:noFill/>
        </p:spPr>
        <p:txBody>
          <a:bodyPr wrap="square" rtlCol="0">
            <a:spAutoFit/>
          </a:bodyPr>
          <a:lstStyle/>
          <a:p>
            <a:pPr>
              <a:lnSpc>
                <a:spcPct val="130000"/>
              </a:lnSpc>
            </a:pPr>
            <a:r>
              <a:rPr lang="zh-CN" altLang="en-US" sz="1600" b="1" dirty="0">
                <a:solidFill>
                  <a:srgbClr val="0070C0"/>
                </a:solidFill>
              </a:rPr>
              <a:t>故障树分析</a:t>
            </a:r>
            <a:endParaRPr lang="en-US" altLang="zh-CN" sz="1600" b="1" dirty="0">
              <a:solidFill>
                <a:srgbClr val="0070C0"/>
              </a:solidFill>
            </a:endParaRPr>
          </a:p>
          <a:p>
            <a:pPr>
              <a:lnSpc>
                <a:spcPct val="130000"/>
              </a:lnSpc>
            </a:pPr>
            <a:r>
              <a:rPr lang="zh-CN" altLang="en-US" sz="1600" b="1" dirty="0">
                <a:solidFill>
                  <a:srgbClr val="0070C0"/>
                </a:solidFill>
              </a:rPr>
              <a:t>行为建模法</a:t>
            </a:r>
          </a:p>
        </p:txBody>
      </p:sp>
      <p:cxnSp>
        <p:nvCxnSpPr>
          <p:cNvPr id="39" name="直接箭头连接符 38">
            <a:extLst>
              <a:ext uri="{FF2B5EF4-FFF2-40B4-BE49-F238E27FC236}">
                <a16:creationId xmlns:a16="http://schemas.microsoft.com/office/drawing/2014/main" id="{1FD8EA37-E167-7F25-51A1-48ED09E194C0}"/>
              </a:ext>
            </a:extLst>
          </p:cNvPr>
          <p:cNvCxnSpPr>
            <a:cxnSpLocks/>
            <a:stCxn id="26" idx="3"/>
            <a:endCxn id="40" idx="1"/>
          </p:cNvCxnSpPr>
          <p:nvPr/>
        </p:nvCxnSpPr>
        <p:spPr>
          <a:xfrm flipV="1">
            <a:off x="4654109" y="961320"/>
            <a:ext cx="1679311" cy="978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3" name="矩形 42">
            <a:extLst>
              <a:ext uri="{FF2B5EF4-FFF2-40B4-BE49-F238E27FC236}">
                <a16:creationId xmlns:a16="http://schemas.microsoft.com/office/drawing/2014/main" id="{B1410FED-8538-B50A-FACC-27D242B6922C}"/>
              </a:ext>
            </a:extLst>
          </p:cNvPr>
          <p:cNvSpPr/>
          <p:nvPr/>
        </p:nvSpPr>
        <p:spPr>
          <a:xfrm>
            <a:off x="951700" y="541981"/>
            <a:ext cx="11075004" cy="1055066"/>
          </a:xfrm>
          <a:prstGeom prst="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a:extLst>
              <a:ext uri="{FF2B5EF4-FFF2-40B4-BE49-F238E27FC236}">
                <a16:creationId xmlns:a16="http://schemas.microsoft.com/office/drawing/2014/main" id="{1C6C028B-DC3E-8990-B5A3-9017EFF84BD2}"/>
              </a:ext>
            </a:extLst>
          </p:cNvPr>
          <p:cNvSpPr txBox="1"/>
          <p:nvPr/>
        </p:nvSpPr>
        <p:spPr>
          <a:xfrm>
            <a:off x="5650021" y="1170676"/>
            <a:ext cx="2740601" cy="461665"/>
          </a:xfrm>
          <a:prstGeom prst="rect">
            <a:avLst/>
          </a:prstGeom>
          <a:noFill/>
        </p:spPr>
        <p:txBody>
          <a:bodyPr wrap="square" rtlCol="0">
            <a:spAutoFit/>
          </a:bodyPr>
          <a:lstStyle/>
          <a:p>
            <a:r>
              <a:rPr lang="en-US" altLang="zh-CN" sz="2400" b="1" dirty="0">
                <a:solidFill>
                  <a:srgbClr val="0070C0"/>
                </a:solidFill>
                <a:latin typeface="+mn-ea"/>
              </a:rPr>
              <a:t>1</a:t>
            </a:r>
            <a:r>
              <a:rPr lang="zh-CN" altLang="en-US" sz="2400" b="1" dirty="0">
                <a:solidFill>
                  <a:srgbClr val="0070C0"/>
                </a:solidFill>
                <a:latin typeface="+mn-ea"/>
              </a:rPr>
              <a:t>、故障建模仿真</a:t>
            </a:r>
          </a:p>
        </p:txBody>
      </p:sp>
      <p:sp>
        <p:nvSpPr>
          <p:cNvPr id="45" name="矩形 44">
            <a:extLst>
              <a:ext uri="{FF2B5EF4-FFF2-40B4-BE49-F238E27FC236}">
                <a16:creationId xmlns:a16="http://schemas.microsoft.com/office/drawing/2014/main" id="{792144A4-4B8B-E90F-1208-CF7341E87621}"/>
              </a:ext>
            </a:extLst>
          </p:cNvPr>
          <p:cNvSpPr/>
          <p:nvPr/>
        </p:nvSpPr>
        <p:spPr>
          <a:xfrm>
            <a:off x="1575297" y="2234025"/>
            <a:ext cx="3567676" cy="48500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定工况：输出仿真时域信号</a:t>
            </a:r>
            <a:endParaRPr lang="zh-CN" altLang="en-US" dirty="0">
              <a:latin typeface="微软雅黑 Light" panose="020B0502040204020203" pitchFamily="34" charset="-122"/>
              <a:ea typeface="微软雅黑 Light" panose="020B0502040204020203" pitchFamily="34" charset="-122"/>
            </a:endParaRPr>
          </a:p>
        </p:txBody>
      </p:sp>
      <p:sp>
        <p:nvSpPr>
          <p:cNvPr id="46" name="矩形 45">
            <a:extLst>
              <a:ext uri="{FF2B5EF4-FFF2-40B4-BE49-F238E27FC236}">
                <a16:creationId xmlns:a16="http://schemas.microsoft.com/office/drawing/2014/main" id="{052F089D-0877-459E-2FFA-056B889E73E5}"/>
              </a:ext>
            </a:extLst>
          </p:cNvPr>
          <p:cNvSpPr/>
          <p:nvPr/>
        </p:nvSpPr>
        <p:spPr>
          <a:xfrm>
            <a:off x="7684738" y="2229752"/>
            <a:ext cx="3463311" cy="51477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变工况：输出仿真时域信号</a:t>
            </a:r>
            <a:endParaRPr lang="zh-CN" altLang="en-US" dirty="0">
              <a:latin typeface="微软雅黑 Light" panose="020B0502040204020203" pitchFamily="34" charset="-122"/>
              <a:ea typeface="微软雅黑 Light" panose="020B0502040204020203" pitchFamily="34" charset="-122"/>
            </a:endParaRPr>
          </a:p>
        </p:txBody>
      </p:sp>
      <p:cxnSp>
        <p:nvCxnSpPr>
          <p:cNvPr id="47" name="直接箭头连接符 46">
            <a:extLst>
              <a:ext uri="{FF2B5EF4-FFF2-40B4-BE49-F238E27FC236}">
                <a16:creationId xmlns:a16="http://schemas.microsoft.com/office/drawing/2014/main" id="{FCB7BEEF-BEF5-C976-66D2-BFA31A536D6A}"/>
              </a:ext>
            </a:extLst>
          </p:cNvPr>
          <p:cNvCxnSpPr>
            <a:cxnSpLocks/>
          </p:cNvCxnSpPr>
          <p:nvPr/>
        </p:nvCxnSpPr>
        <p:spPr>
          <a:xfrm>
            <a:off x="3357134" y="1955823"/>
            <a:ext cx="1383" cy="293138"/>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56" name="直接箭头连接符 55">
            <a:extLst>
              <a:ext uri="{FF2B5EF4-FFF2-40B4-BE49-F238E27FC236}">
                <a16:creationId xmlns:a16="http://schemas.microsoft.com/office/drawing/2014/main" id="{AA7F784B-7C3D-EF97-6D31-FB79DF8DA0DB}"/>
              </a:ext>
            </a:extLst>
          </p:cNvPr>
          <p:cNvCxnSpPr>
            <a:cxnSpLocks/>
            <a:stCxn id="27" idx="2"/>
            <a:endCxn id="46" idx="0"/>
          </p:cNvCxnSpPr>
          <p:nvPr/>
        </p:nvCxnSpPr>
        <p:spPr>
          <a:xfrm flipH="1">
            <a:off x="9416394" y="1265940"/>
            <a:ext cx="6651" cy="96381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2" name="直接连接符 61">
            <a:extLst>
              <a:ext uri="{FF2B5EF4-FFF2-40B4-BE49-F238E27FC236}">
                <a16:creationId xmlns:a16="http://schemas.microsoft.com/office/drawing/2014/main" id="{C9E1E3D6-5016-4C92-20C9-706CEC25802A}"/>
              </a:ext>
            </a:extLst>
          </p:cNvPr>
          <p:cNvCxnSpPr>
            <a:cxnSpLocks/>
          </p:cNvCxnSpPr>
          <p:nvPr/>
        </p:nvCxnSpPr>
        <p:spPr>
          <a:xfrm>
            <a:off x="3354261" y="1971973"/>
            <a:ext cx="6058641" cy="21659"/>
          </a:xfrm>
          <a:prstGeom prst="line">
            <a:avLst/>
          </a:prstGeom>
          <a:ln w="19050"/>
        </p:spPr>
        <p:style>
          <a:lnRef idx="1">
            <a:schemeClr val="dk1"/>
          </a:lnRef>
          <a:fillRef idx="0">
            <a:schemeClr val="dk1"/>
          </a:fillRef>
          <a:effectRef idx="0">
            <a:schemeClr val="dk1"/>
          </a:effectRef>
          <a:fontRef idx="minor">
            <a:schemeClr val="tx1"/>
          </a:fontRef>
        </p:style>
      </p:cxnSp>
      <p:sp>
        <p:nvSpPr>
          <p:cNvPr id="66" name="文本框 65">
            <a:extLst>
              <a:ext uri="{FF2B5EF4-FFF2-40B4-BE49-F238E27FC236}">
                <a16:creationId xmlns:a16="http://schemas.microsoft.com/office/drawing/2014/main" id="{302ED578-4FC0-D841-245F-75929FBF236E}"/>
              </a:ext>
            </a:extLst>
          </p:cNvPr>
          <p:cNvSpPr txBox="1"/>
          <p:nvPr/>
        </p:nvSpPr>
        <p:spPr>
          <a:xfrm>
            <a:off x="7904976" y="1662627"/>
            <a:ext cx="2103389" cy="369332"/>
          </a:xfrm>
          <a:prstGeom prst="rect">
            <a:avLst/>
          </a:prstGeom>
          <a:noFill/>
        </p:spPr>
        <p:txBody>
          <a:bodyPr wrap="square" rtlCol="0">
            <a:spAutoFit/>
          </a:bodyPr>
          <a:lstStyle/>
          <a:p>
            <a:r>
              <a:rPr lang="zh-CN" altLang="en-US" b="1" dirty="0"/>
              <a:t>设置工况条件</a:t>
            </a:r>
          </a:p>
        </p:txBody>
      </p:sp>
      <p:sp>
        <p:nvSpPr>
          <p:cNvPr id="68" name="矩形 67">
            <a:extLst>
              <a:ext uri="{FF2B5EF4-FFF2-40B4-BE49-F238E27FC236}">
                <a16:creationId xmlns:a16="http://schemas.microsoft.com/office/drawing/2014/main" id="{126E9FCF-5635-D8C0-1FED-30B489BFE067}"/>
              </a:ext>
            </a:extLst>
          </p:cNvPr>
          <p:cNvSpPr/>
          <p:nvPr/>
        </p:nvSpPr>
        <p:spPr>
          <a:xfrm>
            <a:off x="951700" y="1688708"/>
            <a:ext cx="11075004" cy="1183898"/>
          </a:xfrm>
          <a:prstGeom prst="rect">
            <a:avLst/>
          </a:prstGeom>
          <a:noFill/>
          <a:ln w="28575">
            <a:solidFill>
              <a:srgbClr val="00B05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6581B669-5CCC-A7B5-5346-5E27BE620DE1}"/>
              </a:ext>
            </a:extLst>
          </p:cNvPr>
          <p:cNvSpPr txBox="1"/>
          <p:nvPr/>
        </p:nvSpPr>
        <p:spPr>
          <a:xfrm>
            <a:off x="5165751" y="2438330"/>
            <a:ext cx="2588066" cy="461665"/>
          </a:xfrm>
          <a:prstGeom prst="rect">
            <a:avLst/>
          </a:prstGeom>
          <a:noFill/>
        </p:spPr>
        <p:txBody>
          <a:bodyPr wrap="square" rtlCol="0">
            <a:spAutoFit/>
          </a:bodyPr>
          <a:lstStyle/>
          <a:p>
            <a:r>
              <a:rPr lang="en-US" altLang="zh-CN" sz="2400" b="1" dirty="0">
                <a:solidFill>
                  <a:srgbClr val="00B050"/>
                </a:solidFill>
                <a:latin typeface="+mn-ea"/>
              </a:rPr>
              <a:t>2</a:t>
            </a:r>
            <a:r>
              <a:rPr lang="zh-CN" altLang="en-US" sz="2400" b="1" dirty="0">
                <a:solidFill>
                  <a:srgbClr val="00B050"/>
                </a:solidFill>
                <a:latin typeface="+mn-ea"/>
              </a:rPr>
              <a:t>、实验数据获取</a:t>
            </a:r>
          </a:p>
        </p:txBody>
      </p:sp>
      <p:sp>
        <p:nvSpPr>
          <p:cNvPr id="71" name="矩形 70">
            <a:extLst>
              <a:ext uri="{FF2B5EF4-FFF2-40B4-BE49-F238E27FC236}">
                <a16:creationId xmlns:a16="http://schemas.microsoft.com/office/drawing/2014/main" id="{0E35AC3A-74AC-61D1-95FB-42806B8A64C1}"/>
              </a:ext>
            </a:extLst>
          </p:cNvPr>
          <p:cNvSpPr/>
          <p:nvPr/>
        </p:nvSpPr>
        <p:spPr>
          <a:xfrm>
            <a:off x="1259250" y="3238132"/>
            <a:ext cx="4190021" cy="446049"/>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定工况：源域数据集</a:t>
            </a:r>
            <a:endParaRPr lang="zh-CN" altLang="en-US" dirty="0">
              <a:latin typeface="微软雅黑 Light" panose="020B0502040204020203" pitchFamily="34" charset="-122"/>
              <a:ea typeface="微软雅黑 Light" panose="020B0502040204020203" pitchFamily="34" charset="-122"/>
            </a:endParaRPr>
          </a:p>
        </p:txBody>
      </p:sp>
      <p:sp>
        <p:nvSpPr>
          <p:cNvPr id="72" name="矩形 71">
            <a:extLst>
              <a:ext uri="{FF2B5EF4-FFF2-40B4-BE49-F238E27FC236}">
                <a16:creationId xmlns:a16="http://schemas.microsoft.com/office/drawing/2014/main" id="{7B6A9165-2B6E-8223-18BB-CCD4C91BD356}"/>
              </a:ext>
            </a:extLst>
          </p:cNvPr>
          <p:cNvSpPr/>
          <p:nvPr/>
        </p:nvSpPr>
        <p:spPr>
          <a:xfrm>
            <a:off x="7309117" y="3258771"/>
            <a:ext cx="4217317" cy="42299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变工况：目标域数据集</a:t>
            </a:r>
            <a:endParaRPr lang="zh-CN" altLang="en-US" dirty="0">
              <a:latin typeface="微软雅黑 Light" panose="020B0502040204020203" pitchFamily="34" charset="-122"/>
              <a:ea typeface="微软雅黑 Light" panose="020B0502040204020203" pitchFamily="34" charset="-122"/>
            </a:endParaRPr>
          </a:p>
        </p:txBody>
      </p:sp>
      <p:cxnSp>
        <p:nvCxnSpPr>
          <p:cNvPr id="73" name="直接箭头连接符 72">
            <a:extLst>
              <a:ext uri="{FF2B5EF4-FFF2-40B4-BE49-F238E27FC236}">
                <a16:creationId xmlns:a16="http://schemas.microsoft.com/office/drawing/2014/main" id="{F6258F16-58C0-D141-609F-EDD96D448E5D}"/>
              </a:ext>
            </a:extLst>
          </p:cNvPr>
          <p:cNvCxnSpPr>
            <a:cxnSpLocks/>
            <a:stCxn id="45" idx="2"/>
            <a:endCxn id="71" idx="0"/>
          </p:cNvCxnSpPr>
          <p:nvPr/>
        </p:nvCxnSpPr>
        <p:spPr>
          <a:xfrm flipH="1">
            <a:off x="3354261" y="2719028"/>
            <a:ext cx="4874" cy="519104"/>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79" name="直接箭头连接符 78">
            <a:extLst>
              <a:ext uri="{FF2B5EF4-FFF2-40B4-BE49-F238E27FC236}">
                <a16:creationId xmlns:a16="http://schemas.microsoft.com/office/drawing/2014/main" id="{F04F7418-4D65-5CBA-0232-01BA80AD4965}"/>
              </a:ext>
            </a:extLst>
          </p:cNvPr>
          <p:cNvCxnSpPr>
            <a:cxnSpLocks/>
            <a:stCxn id="46" idx="2"/>
            <a:endCxn id="72" idx="0"/>
          </p:cNvCxnSpPr>
          <p:nvPr/>
        </p:nvCxnSpPr>
        <p:spPr>
          <a:xfrm>
            <a:off x="9416394" y="2744522"/>
            <a:ext cx="1382" cy="51424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82" name="文本框 81">
            <a:extLst>
              <a:ext uri="{FF2B5EF4-FFF2-40B4-BE49-F238E27FC236}">
                <a16:creationId xmlns:a16="http://schemas.microsoft.com/office/drawing/2014/main" id="{B77632B3-FCBE-E854-976B-BD44A82F1406}"/>
              </a:ext>
            </a:extLst>
          </p:cNvPr>
          <p:cNvSpPr txBox="1"/>
          <p:nvPr/>
        </p:nvSpPr>
        <p:spPr>
          <a:xfrm>
            <a:off x="3412193" y="2892810"/>
            <a:ext cx="2103389" cy="369332"/>
          </a:xfrm>
          <a:prstGeom prst="rect">
            <a:avLst/>
          </a:prstGeom>
          <a:noFill/>
        </p:spPr>
        <p:txBody>
          <a:bodyPr wrap="square" rtlCol="0">
            <a:spAutoFit/>
          </a:bodyPr>
          <a:lstStyle/>
          <a:p>
            <a:r>
              <a:rPr lang="zh-CN" altLang="en-US" dirty="0"/>
              <a:t>数据预处理</a:t>
            </a:r>
          </a:p>
        </p:txBody>
      </p:sp>
      <p:sp>
        <p:nvSpPr>
          <p:cNvPr id="83" name="文本框 82">
            <a:extLst>
              <a:ext uri="{FF2B5EF4-FFF2-40B4-BE49-F238E27FC236}">
                <a16:creationId xmlns:a16="http://schemas.microsoft.com/office/drawing/2014/main" id="{D8A7C690-EF3D-DFF0-8A78-B39F1EF87284}"/>
              </a:ext>
            </a:extLst>
          </p:cNvPr>
          <p:cNvSpPr txBox="1"/>
          <p:nvPr/>
        </p:nvSpPr>
        <p:spPr>
          <a:xfrm>
            <a:off x="9423045" y="2892810"/>
            <a:ext cx="2103389" cy="369332"/>
          </a:xfrm>
          <a:prstGeom prst="rect">
            <a:avLst/>
          </a:prstGeom>
          <a:noFill/>
        </p:spPr>
        <p:txBody>
          <a:bodyPr wrap="square" rtlCol="0">
            <a:spAutoFit/>
          </a:bodyPr>
          <a:lstStyle/>
          <a:p>
            <a:r>
              <a:rPr lang="zh-CN" altLang="en-US" dirty="0"/>
              <a:t>数据预处理</a:t>
            </a:r>
          </a:p>
        </p:txBody>
      </p:sp>
      <p:sp>
        <p:nvSpPr>
          <p:cNvPr id="84" name="矩形 83">
            <a:extLst>
              <a:ext uri="{FF2B5EF4-FFF2-40B4-BE49-F238E27FC236}">
                <a16:creationId xmlns:a16="http://schemas.microsoft.com/office/drawing/2014/main" id="{2C99014A-1A90-FA70-4DFA-AFD61C6B6EFA}"/>
              </a:ext>
            </a:extLst>
          </p:cNvPr>
          <p:cNvSpPr/>
          <p:nvPr/>
        </p:nvSpPr>
        <p:spPr>
          <a:xfrm>
            <a:off x="1258421" y="4111715"/>
            <a:ext cx="1371601" cy="73105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训练数据</a:t>
            </a:r>
            <a:endParaRPr lang="en-US" altLang="zh-CN" sz="2000" b="1" dirty="0">
              <a:solidFill>
                <a:schemeClr val="tx1"/>
              </a:solidFill>
              <a:latin typeface="微软雅黑 Light" panose="020B0502040204020203" pitchFamily="34" charset="-122"/>
              <a:ea typeface="微软雅黑 Light" panose="020B0502040204020203" pitchFamily="34" charset="-122"/>
            </a:endParaRPr>
          </a:p>
          <a:p>
            <a:pPr algn="ctr"/>
            <a:r>
              <a:rPr lang="zh-CN" altLang="en-US" sz="2000" b="1" dirty="0">
                <a:solidFill>
                  <a:schemeClr val="tx1"/>
                </a:solidFill>
                <a:latin typeface="微软雅黑 Light" panose="020B0502040204020203" pitchFamily="34" charset="-122"/>
                <a:ea typeface="微软雅黑 Light" panose="020B0502040204020203" pitchFamily="34" charset="-122"/>
              </a:rPr>
              <a:t>（大量）</a:t>
            </a:r>
            <a:endParaRPr lang="zh-CN" altLang="en-US" dirty="0">
              <a:latin typeface="微软雅黑 Light" panose="020B0502040204020203" pitchFamily="34" charset="-122"/>
              <a:ea typeface="微软雅黑 Light" panose="020B0502040204020203" pitchFamily="34" charset="-122"/>
            </a:endParaRPr>
          </a:p>
        </p:txBody>
      </p:sp>
      <p:sp>
        <p:nvSpPr>
          <p:cNvPr id="85" name="矩形 84">
            <a:extLst>
              <a:ext uri="{FF2B5EF4-FFF2-40B4-BE49-F238E27FC236}">
                <a16:creationId xmlns:a16="http://schemas.microsoft.com/office/drawing/2014/main" id="{937A5592-D547-0128-5A8C-188D34228827}"/>
              </a:ext>
            </a:extLst>
          </p:cNvPr>
          <p:cNvSpPr/>
          <p:nvPr/>
        </p:nvSpPr>
        <p:spPr>
          <a:xfrm>
            <a:off x="4076839" y="4111714"/>
            <a:ext cx="1371601" cy="72738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测试数据</a:t>
            </a:r>
            <a:endParaRPr lang="zh-CN" altLang="en-US" dirty="0">
              <a:latin typeface="微软雅黑 Light" panose="020B0502040204020203" pitchFamily="34" charset="-122"/>
              <a:ea typeface="微软雅黑 Light" panose="020B0502040204020203" pitchFamily="34" charset="-122"/>
            </a:endParaRPr>
          </a:p>
        </p:txBody>
      </p:sp>
      <p:sp>
        <p:nvSpPr>
          <p:cNvPr id="86" name="矩形 85">
            <a:extLst>
              <a:ext uri="{FF2B5EF4-FFF2-40B4-BE49-F238E27FC236}">
                <a16:creationId xmlns:a16="http://schemas.microsoft.com/office/drawing/2014/main" id="{5848D633-4449-5710-1C7F-EFBDBE516511}"/>
              </a:ext>
            </a:extLst>
          </p:cNvPr>
          <p:cNvSpPr/>
          <p:nvPr/>
        </p:nvSpPr>
        <p:spPr>
          <a:xfrm>
            <a:off x="1090124" y="5116430"/>
            <a:ext cx="1715561" cy="647880"/>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训练</a:t>
            </a:r>
            <a:r>
              <a:rPr lang="en-US" altLang="zh-CN" sz="2000" b="1" dirty="0">
                <a:solidFill>
                  <a:schemeClr val="tx1"/>
                </a:solidFill>
                <a:latin typeface="微软雅黑 Light" panose="020B0502040204020203" pitchFamily="34" charset="-122"/>
                <a:ea typeface="微软雅黑 Light" panose="020B0502040204020203" pitchFamily="34" charset="-122"/>
              </a:rPr>
              <a:t>CNN</a:t>
            </a:r>
          </a:p>
          <a:p>
            <a:pPr algn="ctr"/>
            <a:r>
              <a:rPr lang="zh-CN" altLang="en-US" sz="2000" b="1" dirty="0">
                <a:solidFill>
                  <a:schemeClr val="tx1"/>
                </a:solidFill>
                <a:latin typeface="微软雅黑 Light" panose="020B0502040204020203" pitchFamily="34" charset="-122"/>
                <a:ea typeface="微软雅黑 Light" panose="020B0502040204020203" pitchFamily="34" charset="-122"/>
              </a:rPr>
              <a:t>诊断模型</a:t>
            </a:r>
            <a:endParaRPr lang="zh-CN" altLang="en-US" dirty="0">
              <a:latin typeface="微软雅黑 Light" panose="020B0502040204020203" pitchFamily="34" charset="-122"/>
              <a:ea typeface="微软雅黑 Light" panose="020B0502040204020203" pitchFamily="34" charset="-122"/>
            </a:endParaRPr>
          </a:p>
        </p:txBody>
      </p:sp>
      <p:sp>
        <p:nvSpPr>
          <p:cNvPr id="91" name="矩形 90">
            <a:extLst>
              <a:ext uri="{FF2B5EF4-FFF2-40B4-BE49-F238E27FC236}">
                <a16:creationId xmlns:a16="http://schemas.microsoft.com/office/drawing/2014/main" id="{49446709-A660-6D3C-5BE9-351CED876139}"/>
              </a:ext>
            </a:extLst>
          </p:cNvPr>
          <p:cNvSpPr/>
          <p:nvPr/>
        </p:nvSpPr>
        <p:spPr>
          <a:xfrm>
            <a:off x="4032727" y="5086155"/>
            <a:ext cx="1459823" cy="72738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评估预训练</a:t>
            </a:r>
            <a:endParaRPr lang="en-US" altLang="zh-CN" sz="2000" b="1" dirty="0">
              <a:solidFill>
                <a:schemeClr val="tx1"/>
              </a:solidFill>
              <a:latin typeface="微软雅黑 Light" panose="020B0502040204020203" pitchFamily="34" charset="-122"/>
              <a:ea typeface="微软雅黑 Light" panose="020B0502040204020203" pitchFamily="34" charset="-122"/>
            </a:endParaRPr>
          </a:p>
          <a:p>
            <a:pPr algn="ctr"/>
            <a:r>
              <a:rPr lang="en-US" altLang="zh-CN" sz="2000" b="1" dirty="0">
                <a:solidFill>
                  <a:schemeClr val="tx1"/>
                </a:solidFill>
                <a:latin typeface="微软雅黑 Light" panose="020B0502040204020203" pitchFamily="34" charset="-122"/>
                <a:ea typeface="微软雅黑 Light" panose="020B0502040204020203" pitchFamily="34" charset="-122"/>
              </a:rPr>
              <a:t>CNN</a:t>
            </a:r>
            <a:r>
              <a:rPr lang="zh-CN" altLang="en-US" sz="2000" b="1" dirty="0">
                <a:solidFill>
                  <a:schemeClr val="tx1"/>
                </a:solidFill>
                <a:latin typeface="微软雅黑 Light" panose="020B0502040204020203" pitchFamily="34" charset="-122"/>
                <a:ea typeface="微软雅黑 Light" panose="020B0502040204020203" pitchFamily="34" charset="-122"/>
              </a:rPr>
              <a:t>模型</a:t>
            </a:r>
            <a:endParaRPr lang="zh-CN" altLang="en-US" dirty="0">
              <a:latin typeface="微软雅黑 Light" panose="020B0502040204020203" pitchFamily="34" charset="-122"/>
              <a:ea typeface="微软雅黑 Light" panose="020B0502040204020203" pitchFamily="34" charset="-122"/>
            </a:endParaRPr>
          </a:p>
        </p:txBody>
      </p:sp>
      <p:sp>
        <p:nvSpPr>
          <p:cNvPr id="92" name="矩形 91">
            <a:extLst>
              <a:ext uri="{FF2B5EF4-FFF2-40B4-BE49-F238E27FC236}">
                <a16:creationId xmlns:a16="http://schemas.microsoft.com/office/drawing/2014/main" id="{C921DDCC-3EFC-A236-B176-20AB0E11048B}"/>
              </a:ext>
            </a:extLst>
          </p:cNvPr>
          <p:cNvSpPr/>
          <p:nvPr/>
        </p:nvSpPr>
        <p:spPr>
          <a:xfrm>
            <a:off x="7303848" y="4066555"/>
            <a:ext cx="1371601" cy="772547"/>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训练数据</a:t>
            </a:r>
            <a:endParaRPr lang="en-US" altLang="zh-CN" sz="2000" b="1" dirty="0">
              <a:solidFill>
                <a:schemeClr val="tx1"/>
              </a:solidFill>
              <a:latin typeface="微软雅黑 Light" panose="020B0502040204020203" pitchFamily="34" charset="-122"/>
              <a:ea typeface="微软雅黑 Light" panose="020B0502040204020203" pitchFamily="34" charset="-122"/>
            </a:endParaRPr>
          </a:p>
          <a:p>
            <a:pPr algn="ctr"/>
            <a:r>
              <a:rPr lang="zh-CN" altLang="en-US" sz="2000" b="1" dirty="0">
                <a:solidFill>
                  <a:schemeClr val="tx1"/>
                </a:solidFill>
                <a:latin typeface="微软雅黑 Light" panose="020B0502040204020203" pitchFamily="34" charset="-122"/>
                <a:ea typeface="微软雅黑 Light" panose="020B0502040204020203" pitchFamily="34" charset="-122"/>
              </a:rPr>
              <a:t>（少量）</a:t>
            </a:r>
            <a:endParaRPr lang="zh-CN" altLang="en-US" dirty="0">
              <a:latin typeface="微软雅黑 Light" panose="020B0502040204020203" pitchFamily="34" charset="-122"/>
              <a:ea typeface="微软雅黑 Light" panose="020B0502040204020203" pitchFamily="34" charset="-122"/>
            </a:endParaRPr>
          </a:p>
        </p:txBody>
      </p:sp>
      <p:sp>
        <p:nvSpPr>
          <p:cNvPr id="93" name="矩形 92">
            <a:extLst>
              <a:ext uri="{FF2B5EF4-FFF2-40B4-BE49-F238E27FC236}">
                <a16:creationId xmlns:a16="http://schemas.microsoft.com/office/drawing/2014/main" id="{E692FAE4-6FC1-8013-9B77-8BDFD4734B5C}"/>
              </a:ext>
            </a:extLst>
          </p:cNvPr>
          <p:cNvSpPr/>
          <p:nvPr/>
        </p:nvSpPr>
        <p:spPr>
          <a:xfrm>
            <a:off x="10149563" y="4061743"/>
            <a:ext cx="1371601" cy="77254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测试数据</a:t>
            </a:r>
            <a:endParaRPr lang="zh-CN" altLang="en-US" dirty="0">
              <a:latin typeface="微软雅黑 Light" panose="020B0502040204020203" pitchFamily="34" charset="-122"/>
              <a:ea typeface="微软雅黑 Light" panose="020B0502040204020203" pitchFamily="34" charset="-122"/>
            </a:endParaRPr>
          </a:p>
        </p:txBody>
      </p:sp>
      <p:sp>
        <p:nvSpPr>
          <p:cNvPr id="101" name="矩形 100">
            <a:extLst>
              <a:ext uri="{FF2B5EF4-FFF2-40B4-BE49-F238E27FC236}">
                <a16:creationId xmlns:a16="http://schemas.microsoft.com/office/drawing/2014/main" id="{DA721A33-05C4-FDCE-719F-AED34C626AA1}"/>
              </a:ext>
            </a:extLst>
          </p:cNvPr>
          <p:cNvSpPr/>
          <p:nvPr/>
        </p:nvSpPr>
        <p:spPr>
          <a:xfrm>
            <a:off x="7213379" y="5075875"/>
            <a:ext cx="1552535" cy="81938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微调预训练</a:t>
            </a:r>
            <a:endParaRPr lang="en-US" altLang="zh-CN" sz="2000" b="1" dirty="0">
              <a:solidFill>
                <a:schemeClr val="tx1"/>
              </a:solidFill>
              <a:latin typeface="微软雅黑 Light" panose="020B0502040204020203" pitchFamily="34" charset="-122"/>
              <a:ea typeface="微软雅黑 Light" panose="020B0502040204020203" pitchFamily="34" charset="-122"/>
            </a:endParaRPr>
          </a:p>
          <a:p>
            <a:pPr algn="ctr"/>
            <a:r>
              <a:rPr lang="en-US" altLang="zh-CN" sz="2000" b="1" dirty="0">
                <a:solidFill>
                  <a:schemeClr val="tx1"/>
                </a:solidFill>
                <a:latin typeface="微软雅黑 Light" panose="020B0502040204020203" pitchFamily="34" charset="-122"/>
                <a:ea typeface="微软雅黑 Light" panose="020B0502040204020203" pitchFamily="34" charset="-122"/>
              </a:rPr>
              <a:t>CNN</a:t>
            </a:r>
            <a:r>
              <a:rPr lang="zh-CN" altLang="en-US" sz="2000" b="1" dirty="0">
                <a:solidFill>
                  <a:schemeClr val="tx1"/>
                </a:solidFill>
                <a:latin typeface="微软雅黑 Light" panose="020B0502040204020203" pitchFamily="34" charset="-122"/>
                <a:ea typeface="微软雅黑 Light" panose="020B0502040204020203" pitchFamily="34" charset="-122"/>
              </a:rPr>
              <a:t>模型</a:t>
            </a:r>
            <a:endParaRPr lang="zh-CN" altLang="en-US" dirty="0">
              <a:latin typeface="微软雅黑 Light" panose="020B0502040204020203" pitchFamily="34" charset="-122"/>
              <a:ea typeface="微软雅黑 Light" panose="020B0502040204020203" pitchFamily="34" charset="-122"/>
            </a:endParaRPr>
          </a:p>
        </p:txBody>
      </p:sp>
      <p:sp>
        <p:nvSpPr>
          <p:cNvPr id="102" name="矩形 101">
            <a:extLst>
              <a:ext uri="{FF2B5EF4-FFF2-40B4-BE49-F238E27FC236}">
                <a16:creationId xmlns:a16="http://schemas.microsoft.com/office/drawing/2014/main" id="{26F7FC3D-6504-1B02-A7ED-E64193CDF935}"/>
              </a:ext>
            </a:extLst>
          </p:cNvPr>
          <p:cNvSpPr/>
          <p:nvPr/>
        </p:nvSpPr>
        <p:spPr>
          <a:xfrm>
            <a:off x="9838347" y="5075876"/>
            <a:ext cx="1982629" cy="819387"/>
          </a:xfrm>
          <a:prstGeom prst="rect">
            <a:avLst/>
          </a:prstGeom>
          <a:solidFill>
            <a:srgbClr val="C00000"/>
          </a:solidFill>
          <a:ln w="190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bg1"/>
                </a:solidFill>
                <a:latin typeface="+mj-ea"/>
                <a:ea typeface="+mj-ea"/>
              </a:rPr>
              <a:t>NDTL</a:t>
            </a:r>
            <a:r>
              <a:rPr lang="zh-CN" altLang="en-US" sz="2000" b="1" dirty="0">
                <a:solidFill>
                  <a:schemeClr val="bg1"/>
                </a:solidFill>
                <a:latin typeface="+mj-ea"/>
                <a:ea typeface="+mj-ea"/>
              </a:rPr>
              <a:t>－</a:t>
            </a:r>
            <a:r>
              <a:rPr lang="en-US" altLang="zh-CN" sz="2000" b="1" dirty="0">
                <a:solidFill>
                  <a:schemeClr val="bg1"/>
                </a:solidFill>
                <a:latin typeface="+mj-ea"/>
                <a:ea typeface="+mj-ea"/>
              </a:rPr>
              <a:t>CNN</a:t>
            </a:r>
            <a:r>
              <a:rPr lang="zh-CN" altLang="en-US" sz="2000" b="1" dirty="0">
                <a:solidFill>
                  <a:schemeClr val="bg1"/>
                </a:solidFill>
                <a:latin typeface="+mj-ea"/>
                <a:ea typeface="+mj-ea"/>
              </a:rPr>
              <a:t>诊断模型</a:t>
            </a:r>
            <a:endParaRPr lang="zh-CN" altLang="en-US" dirty="0">
              <a:solidFill>
                <a:schemeClr val="bg1"/>
              </a:solidFill>
              <a:latin typeface="+mj-ea"/>
              <a:ea typeface="+mj-ea"/>
            </a:endParaRPr>
          </a:p>
        </p:txBody>
      </p:sp>
      <p:sp>
        <p:nvSpPr>
          <p:cNvPr id="103" name="矩形 102">
            <a:extLst>
              <a:ext uri="{FF2B5EF4-FFF2-40B4-BE49-F238E27FC236}">
                <a16:creationId xmlns:a16="http://schemas.microsoft.com/office/drawing/2014/main" id="{D153B6AB-F8DE-2A1C-CAA4-19EE52766EED}"/>
              </a:ext>
            </a:extLst>
          </p:cNvPr>
          <p:cNvSpPr/>
          <p:nvPr/>
        </p:nvSpPr>
        <p:spPr>
          <a:xfrm>
            <a:off x="9838347" y="6257262"/>
            <a:ext cx="1988331" cy="473963"/>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诊断结果分析</a:t>
            </a:r>
            <a:endParaRPr lang="zh-CN" altLang="en-US" dirty="0">
              <a:latin typeface="微软雅黑 Light" panose="020B0502040204020203" pitchFamily="34" charset="-122"/>
              <a:ea typeface="微软雅黑 Light" panose="020B0502040204020203" pitchFamily="34" charset="-122"/>
            </a:endParaRPr>
          </a:p>
        </p:txBody>
      </p:sp>
      <p:grpSp>
        <p:nvGrpSpPr>
          <p:cNvPr id="117" name="组合 116">
            <a:extLst>
              <a:ext uri="{FF2B5EF4-FFF2-40B4-BE49-F238E27FC236}">
                <a16:creationId xmlns:a16="http://schemas.microsoft.com/office/drawing/2014/main" id="{2EBB9D09-8FE8-3973-2E16-194D4D97EE38}"/>
              </a:ext>
            </a:extLst>
          </p:cNvPr>
          <p:cNvGrpSpPr/>
          <p:nvPr/>
        </p:nvGrpSpPr>
        <p:grpSpPr>
          <a:xfrm>
            <a:off x="1944221" y="3684181"/>
            <a:ext cx="2818418" cy="427534"/>
            <a:chOff x="1466288" y="3684181"/>
            <a:chExt cx="2818418" cy="427534"/>
          </a:xfrm>
        </p:grpSpPr>
        <p:cxnSp>
          <p:nvCxnSpPr>
            <p:cNvPr id="104" name="直接箭头连接符 103">
              <a:extLst>
                <a:ext uri="{FF2B5EF4-FFF2-40B4-BE49-F238E27FC236}">
                  <a16:creationId xmlns:a16="http://schemas.microsoft.com/office/drawing/2014/main" id="{4B39DB00-99C7-8EB2-E46F-431937A744B9}"/>
                </a:ext>
              </a:extLst>
            </p:cNvPr>
            <p:cNvCxnSpPr>
              <a:cxnSpLocks/>
              <a:endCxn id="84" idx="0"/>
            </p:cNvCxnSpPr>
            <p:nvPr/>
          </p:nvCxnSpPr>
          <p:spPr>
            <a:xfrm>
              <a:off x="1466288" y="3903312"/>
              <a:ext cx="0" cy="2084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07" name="直接箭头连接符 106">
              <a:extLst>
                <a:ext uri="{FF2B5EF4-FFF2-40B4-BE49-F238E27FC236}">
                  <a16:creationId xmlns:a16="http://schemas.microsoft.com/office/drawing/2014/main" id="{FE9DD573-F039-6D8A-DF48-861D2A3CFAF5}"/>
                </a:ext>
              </a:extLst>
            </p:cNvPr>
            <p:cNvCxnSpPr>
              <a:cxnSpLocks/>
              <a:endCxn id="85" idx="0"/>
            </p:cNvCxnSpPr>
            <p:nvPr/>
          </p:nvCxnSpPr>
          <p:spPr>
            <a:xfrm>
              <a:off x="4284706" y="3903312"/>
              <a:ext cx="0" cy="208402"/>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10" name="直接连接符 109">
              <a:extLst>
                <a:ext uri="{FF2B5EF4-FFF2-40B4-BE49-F238E27FC236}">
                  <a16:creationId xmlns:a16="http://schemas.microsoft.com/office/drawing/2014/main" id="{A34D60A8-EE8F-0FA5-8A2B-6D2D898977B9}"/>
                </a:ext>
              </a:extLst>
            </p:cNvPr>
            <p:cNvCxnSpPr>
              <a:cxnSpLocks/>
            </p:cNvCxnSpPr>
            <p:nvPr/>
          </p:nvCxnSpPr>
          <p:spPr>
            <a:xfrm>
              <a:off x="1466288" y="3903312"/>
              <a:ext cx="2818418"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13" name="直接连接符 112">
              <a:extLst>
                <a:ext uri="{FF2B5EF4-FFF2-40B4-BE49-F238E27FC236}">
                  <a16:creationId xmlns:a16="http://schemas.microsoft.com/office/drawing/2014/main" id="{EB342012-3C0F-1AEB-A0EE-877405836221}"/>
                </a:ext>
              </a:extLst>
            </p:cNvPr>
            <p:cNvCxnSpPr>
              <a:cxnSpLocks/>
              <a:endCxn id="71" idx="2"/>
            </p:cNvCxnSpPr>
            <p:nvPr/>
          </p:nvCxnSpPr>
          <p:spPr>
            <a:xfrm flipV="1">
              <a:off x="2876327" y="3684181"/>
              <a:ext cx="0" cy="219131"/>
            </a:xfrm>
            <a:prstGeom prst="line">
              <a:avLst/>
            </a:prstGeom>
            <a:ln w="19050"/>
          </p:spPr>
          <p:style>
            <a:lnRef idx="1">
              <a:schemeClr val="dk1"/>
            </a:lnRef>
            <a:fillRef idx="0">
              <a:schemeClr val="dk1"/>
            </a:fillRef>
            <a:effectRef idx="0">
              <a:schemeClr val="dk1"/>
            </a:effectRef>
            <a:fontRef idx="minor">
              <a:schemeClr val="tx1"/>
            </a:fontRef>
          </p:style>
        </p:cxnSp>
      </p:grpSp>
      <p:grpSp>
        <p:nvGrpSpPr>
          <p:cNvPr id="120" name="组合 119">
            <a:extLst>
              <a:ext uri="{FF2B5EF4-FFF2-40B4-BE49-F238E27FC236}">
                <a16:creationId xmlns:a16="http://schemas.microsoft.com/office/drawing/2014/main" id="{7F74A3E1-9DB4-19DA-4893-91C478D37099}"/>
              </a:ext>
            </a:extLst>
          </p:cNvPr>
          <p:cNvGrpSpPr/>
          <p:nvPr/>
        </p:nvGrpSpPr>
        <p:grpSpPr>
          <a:xfrm>
            <a:off x="7986797" y="3681769"/>
            <a:ext cx="2848567" cy="384786"/>
            <a:chOff x="1431506" y="3837863"/>
            <a:chExt cx="2857061" cy="384786"/>
          </a:xfrm>
        </p:grpSpPr>
        <p:cxnSp>
          <p:nvCxnSpPr>
            <p:cNvPr id="121" name="直接箭头连接符 120">
              <a:extLst>
                <a:ext uri="{FF2B5EF4-FFF2-40B4-BE49-F238E27FC236}">
                  <a16:creationId xmlns:a16="http://schemas.microsoft.com/office/drawing/2014/main" id="{A1243B64-62F4-3D7B-4312-7C4D61706259}"/>
                </a:ext>
              </a:extLst>
            </p:cNvPr>
            <p:cNvCxnSpPr>
              <a:cxnSpLocks/>
              <a:endCxn id="92" idx="0"/>
            </p:cNvCxnSpPr>
            <p:nvPr/>
          </p:nvCxnSpPr>
          <p:spPr>
            <a:xfrm>
              <a:off x="1434366" y="4019146"/>
              <a:ext cx="0" cy="2035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2" name="直接箭头连接符 121">
              <a:extLst>
                <a:ext uri="{FF2B5EF4-FFF2-40B4-BE49-F238E27FC236}">
                  <a16:creationId xmlns:a16="http://schemas.microsoft.com/office/drawing/2014/main" id="{71B9EBFD-CFA6-76A0-4125-72ED6DA4C7FA}"/>
                </a:ext>
              </a:extLst>
            </p:cNvPr>
            <p:cNvCxnSpPr>
              <a:cxnSpLocks/>
              <a:endCxn id="93" idx="0"/>
            </p:cNvCxnSpPr>
            <p:nvPr/>
          </p:nvCxnSpPr>
          <p:spPr>
            <a:xfrm>
              <a:off x="4283679" y="4014334"/>
              <a:ext cx="4888" cy="20350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23" name="直接连接符 122">
              <a:extLst>
                <a:ext uri="{FF2B5EF4-FFF2-40B4-BE49-F238E27FC236}">
                  <a16:creationId xmlns:a16="http://schemas.microsoft.com/office/drawing/2014/main" id="{7FDDFAEA-3179-C01E-DD03-9E19D3D3B483}"/>
                </a:ext>
              </a:extLst>
            </p:cNvPr>
            <p:cNvCxnSpPr>
              <a:cxnSpLocks/>
            </p:cNvCxnSpPr>
            <p:nvPr/>
          </p:nvCxnSpPr>
          <p:spPr>
            <a:xfrm>
              <a:off x="1431506" y="4014334"/>
              <a:ext cx="2851341"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124" name="直接连接符 123">
              <a:extLst>
                <a:ext uri="{FF2B5EF4-FFF2-40B4-BE49-F238E27FC236}">
                  <a16:creationId xmlns:a16="http://schemas.microsoft.com/office/drawing/2014/main" id="{4DF2DF55-184D-3A60-3B0D-C45E936E8F1C}"/>
                </a:ext>
              </a:extLst>
            </p:cNvPr>
            <p:cNvCxnSpPr>
              <a:cxnSpLocks/>
              <a:endCxn id="72" idx="2"/>
            </p:cNvCxnSpPr>
            <p:nvPr/>
          </p:nvCxnSpPr>
          <p:spPr>
            <a:xfrm flipV="1">
              <a:off x="2861863" y="3837863"/>
              <a:ext cx="4889" cy="181283"/>
            </a:xfrm>
            <a:prstGeom prst="line">
              <a:avLst/>
            </a:prstGeom>
            <a:ln w="19050"/>
          </p:spPr>
          <p:style>
            <a:lnRef idx="1">
              <a:schemeClr val="dk1"/>
            </a:lnRef>
            <a:fillRef idx="0">
              <a:schemeClr val="dk1"/>
            </a:fillRef>
            <a:effectRef idx="0">
              <a:schemeClr val="dk1"/>
            </a:effectRef>
            <a:fontRef idx="minor">
              <a:schemeClr val="tx1"/>
            </a:fontRef>
          </p:style>
        </p:cxnSp>
      </p:grpSp>
      <p:cxnSp>
        <p:nvCxnSpPr>
          <p:cNvPr id="131" name="直接箭头连接符 130">
            <a:extLst>
              <a:ext uri="{FF2B5EF4-FFF2-40B4-BE49-F238E27FC236}">
                <a16:creationId xmlns:a16="http://schemas.microsoft.com/office/drawing/2014/main" id="{A9F3ACBC-B968-7890-7D2F-B6BD7DA67C84}"/>
              </a:ext>
            </a:extLst>
          </p:cNvPr>
          <p:cNvCxnSpPr>
            <a:cxnSpLocks/>
            <a:stCxn id="84" idx="2"/>
            <a:endCxn id="86" idx="0"/>
          </p:cNvCxnSpPr>
          <p:nvPr/>
        </p:nvCxnSpPr>
        <p:spPr>
          <a:xfrm>
            <a:off x="1944222" y="4842769"/>
            <a:ext cx="3683" cy="27366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3" name="直接箭头连接符 132">
            <a:extLst>
              <a:ext uri="{FF2B5EF4-FFF2-40B4-BE49-F238E27FC236}">
                <a16:creationId xmlns:a16="http://schemas.microsoft.com/office/drawing/2014/main" id="{264FD4E1-6A2F-98FD-CD2F-E2E8D7EBE707}"/>
              </a:ext>
            </a:extLst>
          </p:cNvPr>
          <p:cNvCxnSpPr>
            <a:cxnSpLocks/>
            <a:stCxn id="85" idx="2"/>
            <a:endCxn id="91" idx="0"/>
          </p:cNvCxnSpPr>
          <p:nvPr/>
        </p:nvCxnSpPr>
        <p:spPr>
          <a:xfrm flipH="1">
            <a:off x="4762639" y="4839102"/>
            <a:ext cx="1" cy="24705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6" name="直接箭头连接符 135">
            <a:extLst>
              <a:ext uri="{FF2B5EF4-FFF2-40B4-BE49-F238E27FC236}">
                <a16:creationId xmlns:a16="http://schemas.microsoft.com/office/drawing/2014/main" id="{794AC872-B4C6-F3DF-ED1F-6469CD63B7FE}"/>
              </a:ext>
            </a:extLst>
          </p:cNvPr>
          <p:cNvCxnSpPr>
            <a:cxnSpLocks/>
            <a:stCxn id="86" idx="3"/>
            <a:endCxn id="91" idx="1"/>
          </p:cNvCxnSpPr>
          <p:nvPr/>
        </p:nvCxnSpPr>
        <p:spPr>
          <a:xfrm>
            <a:off x="2805685" y="5440370"/>
            <a:ext cx="1227042" cy="947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39" name="直接箭头连接符 138">
            <a:extLst>
              <a:ext uri="{FF2B5EF4-FFF2-40B4-BE49-F238E27FC236}">
                <a16:creationId xmlns:a16="http://schemas.microsoft.com/office/drawing/2014/main" id="{F42B4F42-6302-9841-986E-FE13A66C0002}"/>
              </a:ext>
            </a:extLst>
          </p:cNvPr>
          <p:cNvCxnSpPr>
            <a:cxnSpLocks/>
            <a:stCxn id="92" idx="2"/>
            <a:endCxn id="101" idx="0"/>
          </p:cNvCxnSpPr>
          <p:nvPr/>
        </p:nvCxnSpPr>
        <p:spPr>
          <a:xfrm flipH="1">
            <a:off x="7989647" y="4839102"/>
            <a:ext cx="2" cy="23677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2" name="直接箭头连接符 141">
            <a:extLst>
              <a:ext uri="{FF2B5EF4-FFF2-40B4-BE49-F238E27FC236}">
                <a16:creationId xmlns:a16="http://schemas.microsoft.com/office/drawing/2014/main" id="{6F809C7D-EA09-A21B-E56F-D996C4CB4B68}"/>
              </a:ext>
            </a:extLst>
          </p:cNvPr>
          <p:cNvCxnSpPr>
            <a:cxnSpLocks/>
            <a:stCxn id="93" idx="2"/>
            <a:endCxn id="102" idx="0"/>
          </p:cNvCxnSpPr>
          <p:nvPr/>
        </p:nvCxnSpPr>
        <p:spPr>
          <a:xfrm flipH="1">
            <a:off x="10829662" y="4834291"/>
            <a:ext cx="5702" cy="24158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5" name="直接箭头连接符 144">
            <a:extLst>
              <a:ext uri="{FF2B5EF4-FFF2-40B4-BE49-F238E27FC236}">
                <a16:creationId xmlns:a16="http://schemas.microsoft.com/office/drawing/2014/main" id="{56D323CD-9FC2-F3B5-7FF3-7B08857C5AB7}"/>
              </a:ext>
            </a:extLst>
          </p:cNvPr>
          <p:cNvCxnSpPr>
            <a:cxnSpLocks/>
            <a:stCxn id="101" idx="3"/>
            <a:endCxn id="102" idx="1"/>
          </p:cNvCxnSpPr>
          <p:nvPr/>
        </p:nvCxnSpPr>
        <p:spPr>
          <a:xfrm>
            <a:off x="8765914" y="5485569"/>
            <a:ext cx="1072433" cy="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148" name="直接箭头连接符 147">
            <a:extLst>
              <a:ext uri="{FF2B5EF4-FFF2-40B4-BE49-F238E27FC236}">
                <a16:creationId xmlns:a16="http://schemas.microsoft.com/office/drawing/2014/main" id="{645C4D3E-E787-3BE9-CD80-C7667F937935}"/>
              </a:ext>
            </a:extLst>
          </p:cNvPr>
          <p:cNvCxnSpPr>
            <a:cxnSpLocks/>
            <a:stCxn id="102" idx="2"/>
            <a:endCxn id="103" idx="0"/>
          </p:cNvCxnSpPr>
          <p:nvPr/>
        </p:nvCxnSpPr>
        <p:spPr>
          <a:xfrm>
            <a:off x="10829662" y="5895263"/>
            <a:ext cx="2851" cy="361999"/>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297" name="矩形 296">
            <a:extLst>
              <a:ext uri="{FF2B5EF4-FFF2-40B4-BE49-F238E27FC236}">
                <a16:creationId xmlns:a16="http://schemas.microsoft.com/office/drawing/2014/main" id="{D9FF42A7-4717-86E6-4796-A521925417DF}"/>
              </a:ext>
            </a:extLst>
          </p:cNvPr>
          <p:cNvSpPr/>
          <p:nvPr/>
        </p:nvSpPr>
        <p:spPr>
          <a:xfrm>
            <a:off x="951700" y="3821535"/>
            <a:ext cx="4671414" cy="2559714"/>
          </a:xfrm>
          <a:prstGeom prst="rect">
            <a:avLst/>
          </a:prstGeom>
          <a:noFill/>
          <a:ln w="28575">
            <a:solidFill>
              <a:srgbClr val="EA700D"/>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8" name="文本框 297">
            <a:extLst>
              <a:ext uri="{FF2B5EF4-FFF2-40B4-BE49-F238E27FC236}">
                <a16:creationId xmlns:a16="http://schemas.microsoft.com/office/drawing/2014/main" id="{F99BD6AC-B7E8-0F1D-70CC-758E5E674393}"/>
              </a:ext>
            </a:extLst>
          </p:cNvPr>
          <p:cNvSpPr txBox="1"/>
          <p:nvPr/>
        </p:nvSpPr>
        <p:spPr>
          <a:xfrm>
            <a:off x="1803399" y="6386209"/>
            <a:ext cx="3060665" cy="461665"/>
          </a:xfrm>
          <a:prstGeom prst="rect">
            <a:avLst/>
          </a:prstGeom>
          <a:noFill/>
        </p:spPr>
        <p:txBody>
          <a:bodyPr wrap="square" rtlCol="0">
            <a:spAutoFit/>
          </a:bodyPr>
          <a:lstStyle/>
          <a:p>
            <a:r>
              <a:rPr lang="en-US" altLang="zh-CN" sz="2400" b="1" dirty="0">
                <a:solidFill>
                  <a:srgbClr val="EA700D"/>
                </a:solidFill>
                <a:latin typeface="+mn-ea"/>
              </a:rPr>
              <a:t>3</a:t>
            </a:r>
            <a:r>
              <a:rPr lang="zh-CN" altLang="en-US" sz="2400" b="1" dirty="0">
                <a:solidFill>
                  <a:srgbClr val="EA700D"/>
                </a:solidFill>
                <a:latin typeface="+mn-ea"/>
              </a:rPr>
              <a:t>、获取预训练</a:t>
            </a:r>
            <a:r>
              <a:rPr lang="en-US" altLang="zh-CN" sz="2400" b="1" dirty="0">
                <a:solidFill>
                  <a:srgbClr val="EA700D"/>
                </a:solidFill>
                <a:latin typeface="+mn-ea"/>
              </a:rPr>
              <a:t>CNN</a:t>
            </a:r>
            <a:endParaRPr lang="zh-CN" altLang="en-US" sz="2400" b="1" dirty="0">
              <a:solidFill>
                <a:srgbClr val="EA700D"/>
              </a:solidFill>
              <a:latin typeface="+mn-ea"/>
            </a:endParaRPr>
          </a:p>
        </p:txBody>
      </p:sp>
      <p:sp>
        <p:nvSpPr>
          <p:cNvPr id="299" name="矩形 298">
            <a:extLst>
              <a:ext uri="{FF2B5EF4-FFF2-40B4-BE49-F238E27FC236}">
                <a16:creationId xmlns:a16="http://schemas.microsoft.com/office/drawing/2014/main" id="{7FDCE735-07C0-39F0-591B-85BEBE21B007}"/>
              </a:ext>
            </a:extLst>
          </p:cNvPr>
          <p:cNvSpPr/>
          <p:nvPr/>
        </p:nvSpPr>
        <p:spPr>
          <a:xfrm>
            <a:off x="7112336" y="3744757"/>
            <a:ext cx="4914368" cy="2331506"/>
          </a:xfrm>
          <a:prstGeom prst="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1" name="文本框 300">
            <a:extLst>
              <a:ext uri="{FF2B5EF4-FFF2-40B4-BE49-F238E27FC236}">
                <a16:creationId xmlns:a16="http://schemas.microsoft.com/office/drawing/2014/main" id="{A81F0378-2BA4-D7E3-3524-3F261EA8BD8B}"/>
              </a:ext>
            </a:extLst>
          </p:cNvPr>
          <p:cNvSpPr txBox="1"/>
          <p:nvPr/>
        </p:nvSpPr>
        <p:spPr>
          <a:xfrm>
            <a:off x="7689450" y="6404535"/>
            <a:ext cx="2932797" cy="461665"/>
          </a:xfrm>
          <a:prstGeom prst="rect">
            <a:avLst/>
          </a:prstGeom>
          <a:noFill/>
        </p:spPr>
        <p:txBody>
          <a:bodyPr wrap="square" rtlCol="0">
            <a:spAutoFit/>
          </a:bodyPr>
          <a:lstStyle/>
          <a:p>
            <a:r>
              <a:rPr lang="en-US" altLang="zh-CN" sz="2400" b="1" dirty="0">
                <a:solidFill>
                  <a:srgbClr val="FF0000"/>
                </a:solidFill>
                <a:latin typeface="+mn-ea"/>
              </a:rPr>
              <a:t>5</a:t>
            </a:r>
            <a:r>
              <a:rPr lang="zh-CN" altLang="en-US" sz="2400" b="1" dirty="0">
                <a:solidFill>
                  <a:srgbClr val="FF0000"/>
                </a:solidFill>
                <a:latin typeface="+mn-ea"/>
              </a:rPr>
              <a:t>、模型微调</a:t>
            </a:r>
          </a:p>
        </p:txBody>
      </p:sp>
      <p:sp>
        <p:nvSpPr>
          <p:cNvPr id="304" name="文本框 303">
            <a:extLst>
              <a:ext uri="{FF2B5EF4-FFF2-40B4-BE49-F238E27FC236}">
                <a16:creationId xmlns:a16="http://schemas.microsoft.com/office/drawing/2014/main" id="{476279C2-936A-C31E-6361-C2D7F2206264}"/>
              </a:ext>
            </a:extLst>
          </p:cNvPr>
          <p:cNvSpPr txBox="1"/>
          <p:nvPr/>
        </p:nvSpPr>
        <p:spPr>
          <a:xfrm>
            <a:off x="5574011" y="5019090"/>
            <a:ext cx="1618247" cy="369332"/>
          </a:xfrm>
          <a:prstGeom prst="rect">
            <a:avLst/>
          </a:prstGeom>
          <a:noFill/>
        </p:spPr>
        <p:txBody>
          <a:bodyPr wrap="square" rtlCol="0">
            <a:spAutoFit/>
          </a:bodyPr>
          <a:lstStyle/>
          <a:p>
            <a:pPr algn="ctr"/>
            <a:r>
              <a:rPr lang="zh-CN" altLang="en-US" dirty="0"/>
              <a:t>迁移参数</a:t>
            </a:r>
          </a:p>
        </p:txBody>
      </p:sp>
      <p:sp>
        <p:nvSpPr>
          <p:cNvPr id="15" name="文本框 14">
            <a:extLst>
              <a:ext uri="{FF2B5EF4-FFF2-40B4-BE49-F238E27FC236}">
                <a16:creationId xmlns:a16="http://schemas.microsoft.com/office/drawing/2014/main" id="{A6F4F37C-A9EB-8B10-20E1-711F2D2A4ADF}"/>
              </a:ext>
            </a:extLst>
          </p:cNvPr>
          <p:cNvSpPr txBox="1"/>
          <p:nvPr/>
        </p:nvSpPr>
        <p:spPr>
          <a:xfrm>
            <a:off x="8474597" y="5042605"/>
            <a:ext cx="1618247" cy="461665"/>
          </a:xfrm>
          <a:prstGeom prst="rect">
            <a:avLst/>
          </a:prstGeom>
          <a:noFill/>
        </p:spPr>
        <p:txBody>
          <a:bodyPr wrap="square" rtlCol="0">
            <a:spAutoFit/>
          </a:bodyPr>
          <a:lstStyle/>
          <a:p>
            <a:pPr algn="ctr"/>
            <a:r>
              <a:rPr lang="en-US" altLang="zh-CN" sz="2400" b="1" dirty="0">
                <a:solidFill>
                  <a:srgbClr val="FF0000"/>
                </a:solidFill>
              </a:rPr>
              <a:t>NDTL</a:t>
            </a:r>
            <a:endParaRPr lang="zh-CN" altLang="en-US" sz="2400" b="1" dirty="0">
              <a:solidFill>
                <a:srgbClr val="FF0000"/>
              </a:solidFill>
            </a:endParaRPr>
          </a:p>
        </p:txBody>
      </p:sp>
      <p:grpSp>
        <p:nvGrpSpPr>
          <p:cNvPr id="16" name="组合 15">
            <a:extLst>
              <a:ext uri="{FF2B5EF4-FFF2-40B4-BE49-F238E27FC236}">
                <a16:creationId xmlns:a16="http://schemas.microsoft.com/office/drawing/2014/main" id="{86E0C48E-D98A-B5E0-A686-7ECDAF347DD4}"/>
              </a:ext>
            </a:extLst>
          </p:cNvPr>
          <p:cNvGrpSpPr/>
          <p:nvPr/>
        </p:nvGrpSpPr>
        <p:grpSpPr>
          <a:xfrm>
            <a:off x="-402429" y="-7062"/>
            <a:ext cx="12870385" cy="446052"/>
            <a:chOff x="-402429" y="-7062"/>
            <a:chExt cx="12870385" cy="446052"/>
          </a:xfrm>
        </p:grpSpPr>
        <p:sp>
          <p:nvSpPr>
            <p:cNvPr id="17" name="箭头: V 形 16">
              <a:extLst>
                <a:ext uri="{FF2B5EF4-FFF2-40B4-BE49-F238E27FC236}">
                  <a16:creationId xmlns:a16="http://schemas.microsoft.com/office/drawing/2014/main" id="{6241972C-0283-57EC-DDA3-06D800AAF754}"/>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8" name="箭头: V 形 17">
              <a:extLst>
                <a:ext uri="{FF2B5EF4-FFF2-40B4-BE49-F238E27FC236}">
                  <a16:creationId xmlns:a16="http://schemas.microsoft.com/office/drawing/2014/main" id="{820E9464-024C-3C3A-F734-F23C7446EEF5}"/>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9" name="箭头: V 形 18">
              <a:extLst>
                <a:ext uri="{FF2B5EF4-FFF2-40B4-BE49-F238E27FC236}">
                  <a16:creationId xmlns:a16="http://schemas.microsoft.com/office/drawing/2014/main" id="{B6F90473-F5D8-F21F-81BC-0538DD477019}"/>
                </a:ext>
              </a:extLst>
            </p:cNvPr>
            <p:cNvSpPr/>
            <p:nvPr/>
          </p:nvSpPr>
          <p:spPr>
            <a:xfrm>
              <a:off x="4601232" y="-7061"/>
              <a:ext cx="3256156" cy="446049"/>
            </a:xfrm>
            <a:prstGeom prst="chevron">
              <a:avLst/>
            </a:prstGeom>
            <a:solidFill>
              <a:srgbClr val="2E75B6"/>
            </a:solidFill>
            <a:ln w="12700">
              <a:solidFill>
                <a:srgbClr val="296A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chemeClr val="bg1"/>
                  </a:solidFill>
                  <a:sym typeface="微软雅黑" panose="020B0503020204020204" pitchFamily="34" charset="-122"/>
                </a:rPr>
                <a:t>研究内容及技术方案</a:t>
              </a:r>
            </a:p>
            <a:p>
              <a:pPr algn="ctr"/>
              <a:endParaRPr lang="zh-CN" altLang="en-US" dirty="0">
                <a:solidFill>
                  <a:schemeClr val="tx1"/>
                </a:solidFill>
              </a:endParaRPr>
            </a:p>
          </p:txBody>
        </p:sp>
        <p:sp>
          <p:nvSpPr>
            <p:cNvPr id="20" name="箭头: V 形 19">
              <a:extLst>
                <a:ext uri="{FF2B5EF4-FFF2-40B4-BE49-F238E27FC236}">
                  <a16:creationId xmlns:a16="http://schemas.microsoft.com/office/drawing/2014/main" id="{D2C6E682-EDA5-8A58-C4A7-F6D170A0C5C1}"/>
                </a:ext>
              </a:extLst>
            </p:cNvPr>
            <p:cNvSpPr/>
            <p:nvPr/>
          </p:nvSpPr>
          <p:spPr>
            <a:xfrm>
              <a:off x="7590769" y="-7060"/>
              <a:ext cx="2586038"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chemeClr val="tx1"/>
                </a:solidFill>
              </a:endParaRPr>
            </a:p>
          </p:txBody>
        </p:sp>
        <p:sp>
          <p:nvSpPr>
            <p:cNvPr id="21" name="箭头: V 形 20">
              <a:extLst>
                <a:ext uri="{FF2B5EF4-FFF2-40B4-BE49-F238E27FC236}">
                  <a16:creationId xmlns:a16="http://schemas.microsoft.com/office/drawing/2014/main" id="{0F49FEBB-345B-2D23-760C-7F74915E15C5}"/>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3" name="矩形 2">
            <a:extLst>
              <a:ext uri="{FF2B5EF4-FFF2-40B4-BE49-F238E27FC236}">
                <a16:creationId xmlns:a16="http://schemas.microsoft.com/office/drawing/2014/main" id="{16052243-1AEA-8B18-7FBA-69E26838AF68}"/>
              </a:ext>
            </a:extLst>
          </p:cNvPr>
          <p:cNvSpPr/>
          <p:nvPr/>
        </p:nvSpPr>
        <p:spPr>
          <a:xfrm>
            <a:off x="5772170" y="3256189"/>
            <a:ext cx="1203511" cy="954558"/>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可迁移性</a:t>
            </a:r>
            <a:endParaRPr lang="en-US" altLang="zh-CN" sz="2000" b="1" dirty="0">
              <a:solidFill>
                <a:schemeClr val="tx1"/>
              </a:solidFill>
              <a:latin typeface="微软雅黑 Light" panose="020B0502040204020203" pitchFamily="34" charset="-122"/>
              <a:ea typeface="微软雅黑 Light" panose="020B0502040204020203" pitchFamily="34" charset="-122"/>
            </a:endParaRPr>
          </a:p>
          <a:p>
            <a:pPr algn="ctr"/>
            <a:r>
              <a:rPr lang="zh-CN" altLang="en-US" sz="2000" b="1" dirty="0">
                <a:solidFill>
                  <a:schemeClr val="tx1"/>
                </a:solidFill>
                <a:latin typeface="微软雅黑 Light" panose="020B0502040204020203" pitchFamily="34" charset="-122"/>
                <a:ea typeface="微软雅黑 Light" panose="020B0502040204020203" pitchFamily="34" charset="-122"/>
              </a:rPr>
              <a:t>分析</a:t>
            </a:r>
            <a:endParaRPr lang="zh-CN" altLang="en-US" dirty="0">
              <a:latin typeface="微软雅黑 Light" panose="020B0502040204020203" pitchFamily="34" charset="-122"/>
              <a:ea typeface="微软雅黑 Light" panose="020B0502040204020203" pitchFamily="34" charset="-122"/>
            </a:endParaRPr>
          </a:p>
        </p:txBody>
      </p:sp>
      <p:cxnSp>
        <p:nvCxnSpPr>
          <p:cNvPr id="4" name="直接箭头连接符 3">
            <a:extLst>
              <a:ext uri="{FF2B5EF4-FFF2-40B4-BE49-F238E27FC236}">
                <a16:creationId xmlns:a16="http://schemas.microsoft.com/office/drawing/2014/main" id="{021CBB8D-BE81-1920-01C1-A588B676C381}"/>
              </a:ext>
            </a:extLst>
          </p:cNvPr>
          <p:cNvCxnSpPr>
            <a:cxnSpLocks/>
            <a:stCxn id="3" idx="2"/>
            <a:endCxn id="304" idx="0"/>
          </p:cNvCxnSpPr>
          <p:nvPr/>
        </p:nvCxnSpPr>
        <p:spPr>
          <a:xfrm>
            <a:off x="6373926" y="4210747"/>
            <a:ext cx="9209" cy="808343"/>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6" name="矩形 5">
            <a:extLst>
              <a:ext uri="{FF2B5EF4-FFF2-40B4-BE49-F238E27FC236}">
                <a16:creationId xmlns:a16="http://schemas.microsoft.com/office/drawing/2014/main" id="{5821D65C-3E97-A7AC-54FC-6B2299EC6221}"/>
              </a:ext>
            </a:extLst>
          </p:cNvPr>
          <p:cNvSpPr/>
          <p:nvPr/>
        </p:nvSpPr>
        <p:spPr>
          <a:xfrm>
            <a:off x="5707348" y="3108573"/>
            <a:ext cx="1312974" cy="2967689"/>
          </a:xfrm>
          <a:prstGeom prst="rect">
            <a:avLst/>
          </a:prstGeom>
          <a:noFill/>
          <a:ln w="28575">
            <a:solidFill>
              <a:srgbClr val="7030A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443DCE9A-E393-AE48-D5BE-267BD06CC58B}"/>
              </a:ext>
            </a:extLst>
          </p:cNvPr>
          <p:cNvSpPr txBox="1"/>
          <p:nvPr/>
        </p:nvSpPr>
        <p:spPr>
          <a:xfrm>
            <a:off x="5068066" y="6381249"/>
            <a:ext cx="2621383" cy="461665"/>
          </a:xfrm>
          <a:prstGeom prst="rect">
            <a:avLst/>
          </a:prstGeom>
          <a:noFill/>
        </p:spPr>
        <p:txBody>
          <a:bodyPr wrap="square" rtlCol="0">
            <a:spAutoFit/>
          </a:bodyPr>
          <a:lstStyle/>
          <a:p>
            <a:r>
              <a:rPr lang="en-US" altLang="zh-CN" sz="2400" b="1" dirty="0">
                <a:solidFill>
                  <a:srgbClr val="7030A0"/>
                </a:solidFill>
                <a:latin typeface="+mn-ea"/>
              </a:rPr>
              <a:t>4</a:t>
            </a:r>
            <a:r>
              <a:rPr lang="zh-CN" altLang="en-US" sz="2400" b="1" dirty="0">
                <a:solidFill>
                  <a:srgbClr val="7030A0"/>
                </a:solidFill>
                <a:latin typeface="+mn-ea"/>
              </a:rPr>
              <a:t>、可迁移性分析</a:t>
            </a:r>
          </a:p>
        </p:txBody>
      </p:sp>
      <p:sp>
        <p:nvSpPr>
          <p:cNvPr id="13" name="矩形 12">
            <a:extLst>
              <a:ext uri="{FF2B5EF4-FFF2-40B4-BE49-F238E27FC236}">
                <a16:creationId xmlns:a16="http://schemas.microsoft.com/office/drawing/2014/main" id="{FB69020E-A6E7-B7B8-B332-5A6DA786FE1B}"/>
              </a:ext>
            </a:extLst>
          </p:cNvPr>
          <p:cNvSpPr/>
          <p:nvPr/>
        </p:nvSpPr>
        <p:spPr>
          <a:xfrm>
            <a:off x="1079031" y="753754"/>
            <a:ext cx="1294974" cy="42602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rgbClr val="0070C0"/>
                </a:solidFill>
                <a:latin typeface="微软雅黑 Light" panose="020B0502040204020203" pitchFamily="34" charset="-122"/>
                <a:ea typeface="微软雅黑 Light" panose="020B0502040204020203" pitchFamily="34" charset="-122"/>
              </a:rPr>
              <a:t>Modelica</a:t>
            </a:r>
            <a:endParaRPr lang="zh-CN" altLang="en-US" b="1" dirty="0">
              <a:solidFill>
                <a:srgbClr val="0070C0"/>
              </a:solidFill>
              <a:latin typeface="微软雅黑 Light" panose="020B0502040204020203" pitchFamily="34" charset="-122"/>
              <a:ea typeface="微软雅黑 Light" panose="020B0502040204020203" pitchFamily="34" charset="-122"/>
            </a:endParaRPr>
          </a:p>
        </p:txBody>
      </p:sp>
      <p:cxnSp>
        <p:nvCxnSpPr>
          <p:cNvPr id="22" name="直接箭头连接符 21">
            <a:extLst>
              <a:ext uri="{FF2B5EF4-FFF2-40B4-BE49-F238E27FC236}">
                <a16:creationId xmlns:a16="http://schemas.microsoft.com/office/drawing/2014/main" id="{54756F79-FE82-7EEA-4958-9AA4356BB4DF}"/>
              </a:ext>
            </a:extLst>
          </p:cNvPr>
          <p:cNvCxnSpPr>
            <a:cxnSpLocks/>
            <a:stCxn id="13" idx="3"/>
            <a:endCxn id="26" idx="1"/>
          </p:cNvCxnSpPr>
          <p:nvPr/>
        </p:nvCxnSpPr>
        <p:spPr>
          <a:xfrm>
            <a:off x="2374005" y="966767"/>
            <a:ext cx="431680" cy="434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40" name="矩形 39">
            <a:extLst>
              <a:ext uri="{FF2B5EF4-FFF2-40B4-BE49-F238E27FC236}">
                <a16:creationId xmlns:a16="http://schemas.microsoft.com/office/drawing/2014/main" id="{F1E62B80-EB62-B966-B17F-F408FECF7895}"/>
              </a:ext>
            </a:extLst>
          </p:cNvPr>
          <p:cNvSpPr/>
          <p:nvPr/>
        </p:nvSpPr>
        <p:spPr>
          <a:xfrm>
            <a:off x="6333420" y="769938"/>
            <a:ext cx="1717675" cy="382764"/>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Light" panose="020B0502040204020203" pitchFamily="34" charset="-122"/>
                <a:ea typeface="微软雅黑 Light" panose="020B0502040204020203" pitchFamily="34" charset="-122"/>
              </a:rPr>
              <a:t>故障参数注入</a:t>
            </a:r>
            <a:endParaRPr lang="en-US" altLang="zh-CN" sz="2000" b="1" dirty="0">
              <a:solidFill>
                <a:schemeClr val="tx1"/>
              </a:solidFill>
              <a:latin typeface="微软雅黑 Light" panose="020B0502040204020203" pitchFamily="34" charset="-122"/>
              <a:ea typeface="微软雅黑 Light" panose="020B0502040204020203" pitchFamily="34" charset="-122"/>
            </a:endParaRPr>
          </a:p>
        </p:txBody>
      </p:sp>
      <p:cxnSp>
        <p:nvCxnSpPr>
          <p:cNvPr id="41" name="直接箭头连接符 40">
            <a:extLst>
              <a:ext uri="{FF2B5EF4-FFF2-40B4-BE49-F238E27FC236}">
                <a16:creationId xmlns:a16="http://schemas.microsoft.com/office/drawing/2014/main" id="{8428BDF7-4D0D-7ECA-CBBF-B7057D559A8F}"/>
              </a:ext>
            </a:extLst>
          </p:cNvPr>
          <p:cNvCxnSpPr>
            <a:cxnSpLocks/>
            <a:stCxn id="40" idx="3"/>
            <a:endCxn id="27" idx="1"/>
          </p:cNvCxnSpPr>
          <p:nvPr/>
        </p:nvCxnSpPr>
        <p:spPr>
          <a:xfrm flipV="1">
            <a:off x="8051095" y="959495"/>
            <a:ext cx="627538" cy="18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2BA53561-321C-8F69-6C5A-B932190EB44B}"/>
              </a:ext>
            </a:extLst>
          </p:cNvPr>
          <p:cNvSpPr/>
          <p:nvPr/>
        </p:nvSpPr>
        <p:spPr>
          <a:xfrm>
            <a:off x="2805685" y="5897262"/>
            <a:ext cx="1163739" cy="399345"/>
          </a:xfrm>
          <a:prstGeom prst="rect">
            <a:avLst/>
          </a:prstGeom>
          <a:solidFill>
            <a:schemeClr val="bg1"/>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微软雅黑 Light" panose="020B0502040204020203" pitchFamily="34" charset="-122"/>
                <a:ea typeface="微软雅黑 Light" panose="020B0502040204020203" pitchFamily="34" charset="-122"/>
              </a:rPr>
              <a:t>参数调优</a:t>
            </a:r>
          </a:p>
        </p:txBody>
      </p:sp>
      <p:cxnSp>
        <p:nvCxnSpPr>
          <p:cNvPr id="60" name="直接箭头连接符 59">
            <a:extLst>
              <a:ext uri="{FF2B5EF4-FFF2-40B4-BE49-F238E27FC236}">
                <a16:creationId xmlns:a16="http://schemas.microsoft.com/office/drawing/2014/main" id="{7030579F-D463-14D5-F9C6-B23F29CA67E2}"/>
              </a:ext>
            </a:extLst>
          </p:cNvPr>
          <p:cNvCxnSpPr>
            <a:cxnSpLocks/>
            <a:endCxn id="86" idx="2"/>
          </p:cNvCxnSpPr>
          <p:nvPr/>
        </p:nvCxnSpPr>
        <p:spPr>
          <a:xfrm flipV="1">
            <a:off x="1944221" y="5764310"/>
            <a:ext cx="3684" cy="32394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cxnSp>
        <p:nvCxnSpPr>
          <p:cNvPr id="64" name="直接连接符 63">
            <a:extLst>
              <a:ext uri="{FF2B5EF4-FFF2-40B4-BE49-F238E27FC236}">
                <a16:creationId xmlns:a16="http://schemas.microsoft.com/office/drawing/2014/main" id="{0918018B-66EE-7E2C-E0ED-D88EB59058FD}"/>
              </a:ext>
            </a:extLst>
          </p:cNvPr>
          <p:cNvCxnSpPr>
            <a:cxnSpLocks/>
            <a:endCxn id="54" idx="1"/>
          </p:cNvCxnSpPr>
          <p:nvPr/>
        </p:nvCxnSpPr>
        <p:spPr>
          <a:xfrm>
            <a:off x="1944221" y="6088250"/>
            <a:ext cx="861464" cy="8685"/>
          </a:xfrm>
          <a:prstGeom prst="line">
            <a:avLst/>
          </a:prstGeom>
          <a:ln w="19050"/>
        </p:spPr>
        <p:style>
          <a:lnRef idx="1">
            <a:schemeClr val="dk1"/>
          </a:lnRef>
          <a:fillRef idx="0">
            <a:schemeClr val="dk1"/>
          </a:fillRef>
          <a:effectRef idx="0">
            <a:schemeClr val="dk1"/>
          </a:effectRef>
          <a:fontRef idx="minor">
            <a:schemeClr val="tx1"/>
          </a:fontRef>
        </p:style>
      </p:cxnSp>
      <p:cxnSp>
        <p:nvCxnSpPr>
          <p:cNvPr id="74" name="直接连接符 73">
            <a:extLst>
              <a:ext uri="{FF2B5EF4-FFF2-40B4-BE49-F238E27FC236}">
                <a16:creationId xmlns:a16="http://schemas.microsoft.com/office/drawing/2014/main" id="{798E7769-075E-43EB-03A4-3F086FA524B0}"/>
              </a:ext>
            </a:extLst>
          </p:cNvPr>
          <p:cNvCxnSpPr>
            <a:cxnSpLocks/>
            <a:stCxn id="91" idx="2"/>
          </p:cNvCxnSpPr>
          <p:nvPr/>
        </p:nvCxnSpPr>
        <p:spPr>
          <a:xfrm>
            <a:off x="4762639" y="5813543"/>
            <a:ext cx="0" cy="262719"/>
          </a:xfrm>
          <a:prstGeom prst="line">
            <a:avLst/>
          </a:prstGeom>
          <a:ln w="19050"/>
        </p:spPr>
        <p:style>
          <a:lnRef idx="1">
            <a:schemeClr val="dk1"/>
          </a:lnRef>
          <a:fillRef idx="0">
            <a:schemeClr val="dk1"/>
          </a:fillRef>
          <a:effectRef idx="0">
            <a:schemeClr val="dk1"/>
          </a:effectRef>
          <a:fontRef idx="minor">
            <a:schemeClr val="tx1"/>
          </a:fontRef>
        </p:style>
      </p:cxnSp>
      <p:cxnSp>
        <p:nvCxnSpPr>
          <p:cNvPr id="77" name="直接箭头连接符 76">
            <a:extLst>
              <a:ext uri="{FF2B5EF4-FFF2-40B4-BE49-F238E27FC236}">
                <a16:creationId xmlns:a16="http://schemas.microsoft.com/office/drawing/2014/main" id="{27E4715A-DCFA-3E14-8373-7056EED8067E}"/>
              </a:ext>
            </a:extLst>
          </p:cNvPr>
          <p:cNvCxnSpPr>
            <a:cxnSpLocks/>
          </p:cNvCxnSpPr>
          <p:nvPr/>
        </p:nvCxnSpPr>
        <p:spPr>
          <a:xfrm flipH="1">
            <a:off x="3967583" y="6077186"/>
            <a:ext cx="795055" cy="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085934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8580" y="2079175"/>
            <a:ext cx="12192000" cy="2344420"/>
            <a:chOff x="1" y="2324"/>
            <a:chExt cx="14400" cy="2769"/>
          </a:xfrm>
        </p:grpSpPr>
        <p:sp>
          <p:nvSpPr>
            <p:cNvPr id="25" name="梯形 24"/>
            <p:cNvSpPr/>
            <p:nvPr/>
          </p:nvSpPr>
          <p:spPr>
            <a:xfrm rot="16200000">
              <a:off x="8795" y="-53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6" name="梯形 25"/>
            <p:cNvSpPr/>
            <p:nvPr/>
          </p:nvSpPr>
          <p:spPr>
            <a:xfrm rot="5400000">
              <a:off x="1573" y="752"/>
              <a:ext cx="2769" cy="5914"/>
            </a:xfrm>
            <a:prstGeom prst="trapezoid">
              <a:avLst>
                <a:gd name="adj" fmla="val 17865"/>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文本框 2"/>
            <p:cNvSpPr txBox="1"/>
            <p:nvPr/>
          </p:nvSpPr>
          <p:spPr>
            <a:xfrm>
              <a:off x="4204" y="3177"/>
              <a:ext cx="1031" cy="106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lang="en-US" altLang="zh-CN" sz="5400" b="1" dirty="0">
                  <a:solidFill>
                    <a:srgbClr val="1C50A2"/>
                  </a:solidFill>
                  <a:latin typeface="Arial" panose="020B0604020202020204"/>
                  <a:ea typeface="微软雅黑" panose="020B0503020204020204" pitchFamily="34" charset="-122"/>
                </a:rPr>
                <a:t>4</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28" name="矩形 27"/>
            <p:cNvSpPr/>
            <p:nvPr/>
          </p:nvSpPr>
          <p:spPr>
            <a:xfrm>
              <a:off x="6640" y="3280"/>
              <a:ext cx="3980" cy="736"/>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Arial" panose="020B0604020202020204"/>
                  <a:ea typeface="微软雅黑" panose="020B0503020204020204" pitchFamily="34" charset="-122"/>
                </a:rPr>
                <a:t>研究过程及成果</a:t>
              </a:r>
              <a:endParaRPr kumimoji="0" lang="zh-CN" altLang="en-US" sz="36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183" y="2416995"/>
            <a:ext cx="2361101" cy="1946064"/>
          </a:xfrm>
          <a:prstGeom prst="rect">
            <a:avLst/>
          </a:prstGeom>
        </p:spPr>
      </p:pic>
    </p:spTree>
    <p:extLst>
      <p:ext uri="{BB962C8B-B14F-4D97-AF65-F5344CB8AC3E}">
        <p14:creationId xmlns:p14="http://schemas.microsoft.com/office/powerpoint/2010/main" val="3888414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56228" y="554089"/>
            <a:ext cx="10515600" cy="925195"/>
          </a:xfrm>
        </p:spPr>
        <p:txBody>
          <a:bodyPr>
            <a:normAutofit fontScale="90000"/>
          </a:bodyPr>
          <a:lstStyle/>
          <a:p>
            <a:br>
              <a:rPr lang="en-US" altLang="zh-CN" sz="2800" b="1" dirty="0"/>
            </a:br>
            <a:r>
              <a:rPr lang="en-US" altLang="zh-CN" sz="4000" b="1" dirty="0"/>
              <a:t>4-1  </a:t>
            </a:r>
            <a:r>
              <a:rPr lang="zh-CN" altLang="en-US" sz="3400" b="1" dirty="0"/>
              <a:t>方向舵故障建模仿真</a:t>
            </a:r>
            <a:br>
              <a:rPr lang="zh-CN" altLang="en-US" sz="3400" b="1" dirty="0"/>
            </a:br>
            <a:endParaRPr lang="zh-CN" altLang="en-US" sz="3400" b="1" dirty="0"/>
          </a:p>
        </p:txBody>
      </p:sp>
      <p:pic>
        <p:nvPicPr>
          <p:cNvPr id="26" name="图片 25">
            <a:extLst>
              <a:ext uri="{FF2B5EF4-FFF2-40B4-BE49-F238E27FC236}">
                <a16:creationId xmlns:a16="http://schemas.microsoft.com/office/drawing/2014/main" id="{ED3EDEB3-52B3-014E-DC9A-899EFCE9CB70}"/>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48" t="2388" r="2978" b="5019"/>
          <a:stretch/>
        </p:blipFill>
        <p:spPr bwMode="auto">
          <a:xfrm>
            <a:off x="4731869" y="2411761"/>
            <a:ext cx="7447132" cy="3626180"/>
          </a:xfrm>
          <a:prstGeom prst="rect">
            <a:avLst/>
          </a:prstGeom>
          <a:noFill/>
          <a:ln>
            <a:noFill/>
          </a:ln>
          <a:extLst>
            <a:ext uri="{53640926-AAD7-44D8-BBD7-CCE9431645EC}">
              <a14:shadowObscured xmlns:a14="http://schemas.microsoft.com/office/drawing/2010/main"/>
            </a:ext>
          </a:extLst>
        </p:spPr>
      </p:pic>
      <p:grpSp>
        <p:nvGrpSpPr>
          <p:cNvPr id="46" name="组合 45">
            <a:extLst>
              <a:ext uri="{FF2B5EF4-FFF2-40B4-BE49-F238E27FC236}">
                <a16:creationId xmlns:a16="http://schemas.microsoft.com/office/drawing/2014/main" id="{00D88A95-CE64-676F-4CBB-5617AF900593}"/>
              </a:ext>
            </a:extLst>
          </p:cNvPr>
          <p:cNvGrpSpPr/>
          <p:nvPr/>
        </p:nvGrpSpPr>
        <p:grpSpPr>
          <a:xfrm>
            <a:off x="5177710" y="1226493"/>
            <a:ext cx="7014290" cy="1091635"/>
            <a:chOff x="1101425" y="816004"/>
            <a:chExt cx="7014290" cy="1091635"/>
          </a:xfrm>
        </p:grpSpPr>
        <p:sp>
          <p:nvSpPr>
            <p:cNvPr id="15" name="文本框 14">
              <a:extLst>
                <a:ext uri="{FF2B5EF4-FFF2-40B4-BE49-F238E27FC236}">
                  <a16:creationId xmlns:a16="http://schemas.microsoft.com/office/drawing/2014/main" id="{DB3D6EF1-AB44-1596-2427-A984C00BBD90}"/>
                </a:ext>
              </a:extLst>
            </p:cNvPr>
            <p:cNvSpPr txBox="1"/>
            <p:nvPr/>
          </p:nvSpPr>
          <p:spPr>
            <a:xfrm>
              <a:off x="1101425" y="1507529"/>
              <a:ext cx="7014290" cy="400110"/>
            </a:xfrm>
            <a:prstGeom prst="rect">
              <a:avLst/>
            </a:prstGeom>
            <a:noFill/>
          </p:spPr>
          <p:txBody>
            <a:bodyPr wrap="square" rtlCol="0">
              <a:spAutoFit/>
            </a:bodyPr>
            <a:lstStyle/>
            <a:p>
              <a:r>
                <a:rPr lang="zh-CN" altLang="en-US" sz="2000" kern="100" dirty="0">
                  <a:effectLst/>
                  <a:latin typeface="+mn-ea"/>
                  <a:cs typeface="Times New Roman" panose="02020603050405020304" pitchFamily="18" charset="0"/>
                </a:rPr>
                <a:t>方向舵</a:t>
              </a:r>
              <a:r>
                <a:rPr lang="zh-CN" altLang="zh-CN" sz="2000" kern="100" dirty="0">
                  <a:effectLst/>
                  <a:latin typeface="+mn-ea"/>
                  <a:cs typeface="Times New Roman" panose="02020603050405020304" pitchFamily="18" charset="0"/>
                </a:rPr>
                <a:t>的故障诊断分为两个步骤：</a:t>
              </a:r>
              <a:r>
                <a:rPr lang="zh-CN" altLang="zh-CN" sz="2000" b="1" kern="100" dirty="0">
                  <a:solidFill>
                    <a:srgbClr val="0070C0"/>
                  </a:solidFill>
                  <a:effectLst/>
                  <a:latin typeface="+mn-ea"/>
                  <a:cs typeface="Times New Roman" panose="02020603050405020304" pitchFamily="18" charset="0"/>
                </a:rPr>
                <a:t>数据采集</a:t>
              </a:r>
              <a:r>
                <a:rPr lang="en-US" altLang="zh-CN" sz="2000" kern="100" dirty="0">
                  <a:effectLst/>
                  <a:latin typeface="+mn-ea"/>
                  <a:cs typeface="Times New Roman" panose="02020603050405020304" pitchFamily="18" charset="0"/>
                </a:rPr>
                <a:t> </a:t>
              </a:r>
              <a:r>
                <a:rPr lang="zh-CN" altLang="zh-CN" sz="2000" kern="100" dirty="0">
                  <a:effectLst/>
                  <a:latin typeface="+mn-ea"/>
                  <a:cs typeface="Times New Roman" panose="02020603050405020304" pitchFamily="18" charset="0"/>
                </a:rPr>
                <a:t>与</a:t>
              </a:r>
              <a:r>
                <a:rPr lang="en-US" altLang="zh-CN" sz="2000" kern="100" dirty="0">
                  <a:effectLst/>
                  <a:latin typeface="+mn-ea"/>
                  <a:cs typeface="Times New Roman" panose="02020603050405020304" pitchFamily="18" charset="0"/>
                </a:rPr>
                <a:t> </a:t>
              </a:r>
              <a:r>
                <a:rPr lang="zh-CN" altLang="zh-CN" sz="2000" b="1" kern="100" dirty="0">
                  <a:solidFill>
                    <a:srgbClr val="0070C0"/>
                  </a:solidFill>
                  <a:effectLst/>
                  <a:latin typeface="+mn-ea"/>
                  <a:cs typeface="Times New Roman" panose="02020603050405020304" pitchFamily="18" charset="0"/>
                </a:rPr>
                <a:t>数据学习</a:t>
              </a:r>
              <a:endParaRPr lang="zh-CN" altLang="en-US" sz="2400" b="1" dirty="0">
                <a:solidFill>
                  <a:srgbClr val="0070C0"/>
                </a:solidFill>
                <a:latin typeface="+mn-ea"/>
              </a:endParaRPr>
            </a:p>
          </p:txBody>
        </p:sp>
        <p:sp>
          <p:nvSpPr>
            <p:cNvPr id="30" name="对话气泡: 圆角矩形 29">
              <a:extLst>
                <a:ext uri="{FF2B5EF4-FFF2-40B4-BE49-F238E27FC236}">
                  <a16:creationId xmlns:a16="http://schemas.microsoft.com/office/drawing/2014/main" id="{B542E839-6915-4952-B87B-8DF393ED8B2E}"/>
                </a:ext>
              </a:extLst>
            </p:cNvPr>
            <p:cNvSpPr/>
            <p:nvPr/>
          </p:nvSpPr>
          <p:spPr>
            <a:xfrm>
              <a:off x="5165452" y="836689"/>
              <a:ext cx="1226384" cy="400110"/>
            </a:xfrm>
            <a:prstGeom prst="wedgeRoundRectCallout">
              <a:avLst>
                <a:gd name="adj1" fmla="val -21115"/>
                <a:gd name="adj2" fmla="val 119786"/>
                <a:gd name="adj3" fmla="val 16667"/>
              </a:avLst>
            </a:prstGeom>
            <a:solidFill>
              <a:srgbClr val="1C5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故障仿真</a:t>
              </a:r>
            </a:p>
          </p:txBody>
        </p:sp>
        <p:sp>
          <p:nvSpPr>
            <p:cNvPr id="32" name="对话气泡: 圆角矩形 31">
              <a:extLst>
                <a:ext uri="{FF2B5EF4-FFF2-40B4-BE49-F238E27FC236}">
                  <a16:creationId xmlns:a16="http://schemas.microsoft.com/office/drawing/2014/main" id="{1540D808-4D61-7A52-7E07-BA0B8C288E6A}"/>
                </a:ext>
              </a:extLst>
            </p:cNvPr>
            <p:cNvSpPr/>
            <p:nvPr/>
          </p:nvSpPr>
          <p:spPr>
            <a:xfrm>
              <a:off x="6631004" y="816004"/>
              <a:ext cx="1226384" cy="446394"/>
            </a:xfrm>
            <a:prstGeom prst="wedgeRoundRectCallout">
              <a:avLst>
                <a:gd name="adj1" fmla="val -24405"/>
                <a:gd name="adj2" fmla="val 113734"/>
                <a:gd name="adj3" fmla="val 16667"/>
              </a:avLst>
            </a:prstGeom>
            <a:solidFill>
              <a:srgbClr val="1C5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深度学习</a:t>
              </a:r>
            </a:p>
          </p:txBody>
        </p:sp>
      </p:grpSp>
      <p:sp>
        <p:nvSpPr>
          <p:cNvPr id="42" name="文本框 41">
            <a:extLst>
              <a:ext uri="{FF2B5EF4-FFF2-40B4-BE49-F238E27FC236}">
                <a16:creationId xmlns:a16="http://schemas.microsoft.com/office/drawing/2014/main" id="{2FB9681E-4F27-98AF-9859-37AC106BD48E}"/>
              </a:ext>
            </a:extLst>
          </p:cNvPr>
          <p:cNvSpPr txBox="1"/>
          <p:nvPr/>
        </p:nvSpPr>
        <p:spPr>
          <a:xfrm>
            <a:off x="424616" y="6211905"/>
            <a:ext cx="12973187" cy="453457"/>
          </a:xfrm>
          <a:prstGeom prst="rect">
            <a:avLst/>
          </a:prstGeom>
          <a:noFill/>
        </p:spPr>
        <p:txBody>
          <a:bodyPr wrap="square" rtlCol="0">
            <a:spAutoFit/>
          </a:bodyPr>
          <a:lstStyle/>
          <a:p>
            <a:pPr algn="just">
              <a:lnSpc>
                <a:spcPct val="130000"/>
              </a:lnSpc>
            </a:pPr>
            <a:r>
              <a:rPr lang="zh-CN" altLang="en-US" sz="2000" kern="100" dirty="0">
                <a:latin typeface="+mn-ea"/>
              </a:rPr>
              <a:t>基于</a:t>
            </a:r>
            <a:r>
              <a:rPr lang="en-US" altLang="zh-CN" sz="2000" b="1" kern="100" dirty="0">
                <a:solidFill>
                  <a:srgbClr val="FF0000"/>
                </a:solidFill>
                <a:effectLst/>
                <a:latin typeface="+mn-ea"/>
              </a:rPr>
              <a:t>Modelica</a:t>
            </a:r>
            <a:r>
              <a:rPr lang="zh-CN" altLang="zh-CN" sz="2000" kern="100" dirty="0">
                <a:effectLst/>
                <a:latin typeface="+mn-ea"/>
              </a:rPr>
              <a:t>对</a:t>
            </a:r>
            <a:r>
              <a:rPr lang="zh-CN" altLang="en-US" sz="2000" kern="100" dirty="0">
                <a:effectLst/>
                <a:latin typeface="+mn-ea"/>
              </a:rPr>
              <a:t>方向舵</a:t>
            </a:r>
            <a:r>
              <a:rPr lang="zh-CN" altLang="zh-CN" sz="2000" kern="100" dirty="0">
                <a:effectLst/>
                <a:latin typeface="+mn-ea"/>
              </a:rPr>
              <a:t>进行</a:t>
            </a:r>
            <a:r>
              <a:rPr lang="zh-CN" altLang="en-US" sz="2000" b="1" kern="100" dirty="0">
                <a:solidFill>
                  <a:srgbClr val="FF0000"/>
                </a:solidFill>
                <a:effectLst/>
                <a:latin typeface="+mn-ea"/>
              </a:rPr>
              <a:t>元件</a:t>
            </a:r>
            <a:r>
              <a:rPr lang="zh-CN" altLang="zh-CN" sz="2000" b="1" kern="100" dirty="0">
                <a:solidFill>
                  <a:srgbClr val="FF0000"/>
                </a:solidFill>
                <a:effectLst/>
                <a:latin typeface="+mn-ea"/>
              </a:rPr>
              <a:t>故障行为建模</a:t>
            </a:r>
            <a:r>
              <a:rPr lang="zh-CN" altLang="en-US" sz="2000" kern="100" dirty="0">
                <a:latin typeface="+mn-ea"/>
              </a:rPr>
              <a:t>，</a:t>
            </a:r>
            <a:r>
              <a:rPr lang="zh-CN" altLang="zh-CN" sz="2000" kern="100" dirty="0">
                <a:effectLst/>
                <a:latin typeface="+mn-ea"/>
              </a:rPr>
              <a:t>验证其有效性后</a:t>
            </a:r>
            <a:r>
              <a:rPr lang="zh-CN" altLang="en-US" sz="2000" kern="100" dirty="0">
                <a:effectLst/>
                <a:latin typeface="+mn-ea"/>
              </a:rPr>
              <a:t>，</a:t>
            </a:r>
            <a:r>
              <a:rPr lang="zh-CN" altLang="zh-CN" sz="2000" kern="100" dirty="0">
                <a:effectLst/>
                <a:latin typeface="+mn-ea"/>
              </a:rPr>
              <a:t>通过</a:t>
            </a:r>
            <a:r>
              <a:rPr lang="zh-CN" altLang="en-US" sz="2000" b="1" kern="100" dirty="0">
                <a:effectLst/>
                <a:latin typeface="+mn-ea"/>
              </a:rPr>
              <a:t>动力学</a:t>
            </a:r>
            <a:r>
              <a:rPr lang="zh-CN" altLang="zh-CN" sz="2000" b="1" kern="100" dirty="0">
                <a:effectLst/>
                <a:latin typeface="+mn-ea"/>
              </a:rPr>
              <a:t>仿真</a:t>
            </a:r>
            <a:r>
              <a:rPr lang="zh-CN" altLang="zh-CN" sz="2000" kern="100" dirty="0">
                <a:effectLst/>
                <a:latin typeface="+mn-ea"/>
              </a:rPr>
              <a:t>获取</a:t>
            </a:r>
            <a:r>
              <a:rPr lang="zh-CN" altLang="en-US" sz="2000" kern="100" dirty="0">
                <a:effectLst/>
                <a:latin typeface="+mn-ea"/>
              </a:rPr>
              <a:t>实验</a:t>
            </a:r>
            <a:r>
              <a:rPr lang="zh-CN" altLang="zh-CN" sz="2000" kern="100" dirty="0">
                <a:effectLst/>
                <a:latin typeface="+mn-ea"/>
              </a:rPr>
              <a:t>数据集</a:t>
            </a:r>
            <a:endParaRPr lang="zh-CN" altLang="en-US" sz="2000" dirty="0">
              <a:latin typeface="+mn-ea"/>
            </a:endParaRPr>
          </a:p>
        </p:txBody>
      </p:sp>
      <p:grpSp>
        <p:nvGrpSpPr>
          <p:cNvPr id="55" name="组合 54">
            <a:extLst>
              <a:ext uri="{FF2B5EF4-FFF2-40B4-BE49-F238E27FC236}">
                <a16:creationId xmlns:a16="http://schemas.microsoft.com/office/drawing/2014/main" id="{9709A06B-8C01-E37E-C9E9-A8FECE76BB88}"/>
              </a:ext>
            </a:extLst>
          </p:cNvPr>
          <p:cNvGrpSpPr/>
          <p:nvPr/>
        </p:nvGrpSpPr>
        <p:grpSpPr>
          <a:xfrm>
            <a:off x="135352" y="1701398"/>
            <a:ext cx="4465880" cy="4661358"/>
            <a:chOff x="135352" y="1902178"/>
            <a:chExt cx="4465880" cy="4661358"/>
          </a:xfrm>
        </p:grpSpPr>
        <p:pic>
          <p:nvPicPr>
            <p:cNvPr id="49" name="图片 48" descr="图示&#10;&#10;描述已自动生成">
              <a:extLst>
                <a:ext uri="{FF2B5EF4-FFF2-40B4-BE49-F238E27FC236}">
                  <a16:creationId xmlns:a16="http://schemas.microsoft.com/office/drawing/2014/main" id="{C02E1F89-5646-394A-E1EF-E6ED13A0147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7131" y="2292356"/>
              <a:ext cx="3935405" cy="2115116"/>
            </a:xfrm>
            <a:prstGeom prst="rect">
              <a:avLst/>
            </a:prstGeom>
          </p:spPr>
        </p:pic>
        <p:sp>
          <p:nvSpPr>
            <p:cNvPr id="51" name="矩形: 圆角 50">
              <a:extLst>
                <a:ext uri="{FF2B5EF4-FFF2-40B4-BE49-F238E27FC236}">
                  <a16:creationId xmlns:a16="http://schemas.microsoft.com/office/drawing/2014/main" id="{5E6AE41D-1139-46C8-87DF-FACE8DB853EB}"/>
                </a:ext>
              </a:extLst>
            </p:cNvPr>
            <p:cNvSpPr/>
            <p:nvPr/>
          </p:nvSpPr>
          <p:spPr>
            <a:xfrm>
              <a:off x="135352" y="1902178"/>
              <a:ext cx="4465880" cy="4227451"/>
            </a:xfrm>
            <a:prstGeom prst="roundRect">
              <a:avLst/>
            </a:prstGeom>
            <a:noFill/>
            <a:ln w="28575">
              <a:solidFill>
                <a:srgbClr val="0070C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文本框 51">
              <a:extLst>
                <a:ext uri="{FF2B5EF4-FFF2-40B4-BE49-F238E27FC236}">
                  <a16:creationId xmlns:a16="http://schemas.microsoft.com/office/drawing/2014/main" id="{CDDB7AA9-3E15-C715-7AF5-4DF9056E208A}"/>
                </a:ext>
              </a:extLst>
            </p:cNvPr>
            <p:cNvSpPr txBox="1"/>
            <p:nvPr/>
          </p:nvSpPr>
          <p:spPr>
            <a:xfrm>
              <a:off x="656228" y="4338760"/>
              <a:ext cx="2299447" cy="2224776"/>
            </a:xfrm>
            <a:prstGeom prst="rect">
              <a:avLst/>
            </a:prstGeom>
            <a:noFill/>
          </p:spPr>
          <p:txBody>
            <a:bodyPr wrap="square" rtlCol="0">
              <a:spAutoFit/>
            </a:bodyPr>
            <a:lstStyle/>
            <a:p>
              <a:pPr marL="285750" indent="-285750" algn="just">
                <a:lnSpc>
                  <a:spcPct val="200000"/>
                </a:lnSpc>
                <a:buFont typeface="Arial" panose="020B0604020202020204" pitchFamily="34" charset="0"/>
                <a:buChar char="•"/>
              </a:pPr>
              <a:r>
                <a:rPr lang="zh-CN" altLang="zh-CN" sz="1800" kern="100" dirty="0">
                  <a:effectLst/>
                  <a:latin typeface="+mn-ea"/>
                </a:rPr>
                <a:t>舵机控制器</a:t>
              </a:r>
              <a:endParaRPr lang="en-US" altLang="zh-CN" sz="1800" kern="100" dirty="0">
                <a:effectLst/>
                <a:latin typeface="+mn-ea"/>
              </a:endParaRPr>
            </a:p>
            <a:p>
              <a:pPr marL="285750" indent="-285750" algn="just">
                <a:lnSpc>
                  <a:spcPct val="200000"/>
                </a:lnSpc>
                <a:buFont typeface="Arial" panose="020B0604020202020204" pitchFamily="34" charset="0"/>
                <a:buChar char="•"/>
              </a:pPr>
              <a:r>
                <a:rPr lang="zh-CN" altLang="zh-CN" sz="1800" kern="100" dirty="0">
                  <a:effectLst/>
                  <a:latin typeface="+mn-ea"/>
                </a:rPr>
                <a:t>电动舵机</a:t>
              </a:r>
              <a:endParaRPr lang="en-US" altLang="zh-CN" sz="1800" kern="100" dirty="0">
                <a:effectLst/>
                <a:latin typeface="+mn-ea"/>
              </a:endParaRPr>
            </a:p>
            <a:p>
              <a:pPr marL="285750" indent="-285750" algn="just">
                <a:lnSpc>
                  <a:spcPct val="200000"/>
                </a:lnSpc>
                <a:buFont typeface="Arial" panose="020B0604020202020204" pitchFamily="34" charset="0"/>
                <a:buChar char="•"/>
              </a:pPr>
              <a:r>
                <a:rPr lang="zh-CN" altLang="zh-CN" sz="1800" kern="100" dirty="0">
                  <a:effectLst/>
                  <a:latin typeface="+mn-ea"/>
                </a:rPr>
                <a:t>舵安装装置</a:t>
              </a:r>
              <a:endParaRPr lang="en-US" altLang="zh-CN" sz="1800" kern="100" dirty="0">
                <a:effectLst/>
                <a:latin typeface="+mn-ea"/>
              </a:endParaRPr>
            </a:p>
            <a:p>
              <a:pPr marL="285750" indent="-285750" algn="just">
                <a:lnSpc>
                  <a:spcPct val="200000"/>
                </a:lnSpc>
                <a:buFont typeface="Arial" panose="020B0604020202020204" pitchFamily="34" charset="0"/>
                <a:buChar char="•"/>
              </a:pPr>
              <a:endParaRPr lang="zh-CN" altLang="en-US" dirty="0">
                <a:latin typeface="+mn-ea"/>
              </a:endParaRPr>
            </a:p>
          </p:txBody>
        </p:sp>
        <p:sp>
          <p:nvSpPr>
            <p:cNvPr id="53" name="文本框 52">
              <a:extLst>
                <a:ext uri="{FF2B5EF4-FFF2-40B4-BE49-F238E27FC236}">
                  <a16:creationId xmlns:a16="http://schemas.microsoft.com/office/drawing/2014/main" id="{4AD2492A-43FE-05CF-3B7D-52344B22FD98}"/>
                </a:ext>
              </a:extLst>
            </p:cNvPr>
            <p:cNvSpPr txBox="1"/>
            <p:nvPr/>
          </p:nvSpPr>
          <p:spPr>
            <a:xfrm>
              <a:off x="2424030" y="4607105"/>
              <a:ext cx="1597720" cy="1142236"/>
            </a:xfrm>
            <a:prstGeom prst="rect">
              <a:avLst/>
            </a:prstGeom>
            <a:noFill/>
          </p:spPr>
          <p:txBody>
            <a:bodyPr wrap="square" rtlCol="0">
              <a:spAutoFit/>
            </a:bodyPr>
            <a:lstStyle/>
            <a:p>
              <a:pPr>
                <a:lnSpc>
                  <a:spcPct val="130000"/>
                </a:lnSpc>
              </a:pPr>
              <a:r>
                <a:rPr lang="zh-CN" altLang="en-US" dirty="0"/>
                <a:t>直流电机</a:t>
              </a:r>
              <a:endParaRPr lang="en-US" altLang="zh-CN" dirty="0"/>
            </a:p>
            <a:p>
              <a:pPr>
                <a:lnSpc>
                  <a:spcPct val="130000"/>
                </a:lnSpc>
              </a:pPr>
              <a:r>
                <a:rPr lang="zh-CN" altLang="en-US" dirty="0"/>
                <a:t>传动减速器</a:t>
              </a:r>
              <a:endParaRPr lang="en-US" altLang="zh-CN" dirty="0"/>
            </a:p>
            <a:p>
              <a:pPr>
                <a:lnSpc>
                  <a:spcPct val="130000"/>
                </a:lnSpc>
              </a:pPr>
              <a:r>
                <a:rPr lang="zh-CN" altLang="en-US" dirty="0"/>
                <a:t>角度传感器</a:t>
              </a:r>
            </a:p>
          </p:txBody>
        </p:sp>
        <p:sp>
          <p:nvSpPr>
            <p:cNvPr id="54" name="左大括号 53">
              <a:extLst>
                <a:ext uri="{FF2B5EF4-FFF2-40B4-BE49-F238E27FC236}">
                  <a16:creationId xmlns:a16="http://schemas.microsoft.com/office/drawing/2014/main" id="{02EFA726-EE4C-C16B-E6CA-C9E9F83F2540}"/>
                </a:ext>
              </a:extLst>
            </p:cNvPr>
            <p:cNvSpPr/>
            <p:nvPr/>
          </p:nvSpPr>
          <p:spPr>
            <a:xfrm>
              <a:off x="2039455" y="4852794"/>
              <a:ext cx="402128" cy="783085"/>
            </a:xfrm>
            <a:prstGeom prst="leftBrace">
              <a:avLst/>
            </a:pr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sp>
        <p:nvSpPr>
          <p:cNvPr id="56" name="文本框 55">
            <a:extLst>
              <a:ext uri="{FF2B5EF4-FFF2-40B4-BE49-F238E27FC236}">
                <a16:creationId xmlns:a16="http://schemas.microsoft.com/office/drawing/2014/main" id="{39421752-0143-6487-3D90-40CCE3509604}"/>
              </a:ext>
            </a:extLst>
          </p:cNvPr>
          <p:cNvSpPr txBox="1"/>
          <p:nvPr/>
        </p:nvSpPr>
        <p:spPr>
          <a:xfrm>
            <a:off x="1252330" y="1540639"/>
            <a:ext cx="1955658" cy="338554"/>
          </a:xfrm>
          <a:prstGeom prst="rect">
            <a:avLst/>
          </a:prstGeom>
          <a:solidFill>
            <a:schemeClr val="bg1"/>
          </a:solidFill>
        </p:spPr>
        <p:txBody>
          <a:bodyPr wrap="square" rtlCol="0">
            <a:spAutoFit/>
          </a:bodyPr>
          <a:lstStyle/>
          <a:p>
            <a:r>
              <a:rPr lang="zh-CN" altLang="en-US" sz="1600" b="1" dirty="0"/>
              <a:t> 　电动方向舵系统</a:t>
            </a:r>
          </a:p>
        </p:txBody>
      </p:sp>
      <p:cxnSp>
        <p:nvCxnSpPr>
          <p:cNvPr id="58" name="直接连接符 57">
            <a:extLst>
              <a:ext uri="{FF2B5EF4-FFF2-40B4-BE49-F238E27FC236}">
                <a16:creationId xmlns:a16="http://schemas.microsoft.com/office/drawing/2014/main" id="{E4928088-4C00-F8F1-C5AC-A74191DA8A42}"/>
              </a:ext>
            </a:extLst>
          </p:cNvPr>
          <p:cNvCxnSpPr/>
          <p:nvPr/>
        </p:nvCxnSpPr>
        <p:spPr>
          <a:xfrm>
            <a:off x="4601232" y="3355660"/>
            <a:ext cx="875008" cy="782320"/>
          </a:xfrm>
          <a:prstGeom prst="line">
            <a:avLst/>
          </a:prstGeom>
          <a:ln w="28575">
            <a:solidFill>
              <a:srgbClr val="0070C0"/>
            </a:solidFill>
            <a:prstDash val="lgDash"/>
          </a:ln>
        </p:spPr>
        <p:style>
          <a:lnRef idx="1">
            <a:schemeClr val="accent2"/>
          </a:lnRef>
          <a:fillRef idx="0">
            <a:schemeClr val="accent2"/>
          </a:fillRef>
          <a:effectRef idx="0">
            <a:schemeClr val="accent2"/>
          </a:effectRef>
          <a:fontRef idx="minor">
            <a:schemeClr val="tx1"/>
          </a:fontRef>
        </p:style>
      </p:cxnSp>
      <p:cxnSp>
        <p:nvCxnSpPr>
          <p:cNvPr id="59" name="直接连接符 58">
            <a:extLst>
              <a:ext uri="{FF2B5EF4-FFF2-40B4-BE49-F238E27FC236}">
                <a16:creationId xmlns:a16="http://schemas.microsoft.com/office/drawing/2014/main" id="{44E78C2D-230A-6DED-6A36-7D9E5ECBD3F5}"/>
              </a:ext>
            </a:extLst>
          </p:cNvPr>
          <p:cNvCxnSpPr>
            <a:cxnSpLocks/>
          </p:cNvCxnSpPr>
          <p:nvPr/>
        </p:nvCxnSpPr>
        <p:spPr>
          <a:xfrm flipV="1">
            <a:off x="4601232" y="4141745"/>
            <a:ext cx="875008" cy="583230"/>
          </a:xfrm>
          <a:prstGeom prst="line">
            <a:avLst/>
          </a:prstGeom>
          <a:ln w="28575">
            <a:solidFill>
              <a:srgbClr val="0070C0"/>
            </a:solidFill>
            <a:prstDash val="lgDash"/>
          </a:ln>
        </p:spPr>
        <p:style>
          <a:lnRef idx="1">
            <a:schemeClr val="accent2"/>
          </a:lnRef>
          <a:fillRef idx="0">
            <a:schemeClr val="accent2"/>
          </a:fillRef>
          <a:effectRef idx="0">
            <a:schemeClr val="accent2"/>
          </a:effectRef>
          <a:fontRef idx="minor">
            <a:schemeClr val="tx1"/>
          </a:fontRef>
        </p:style>
      </p:cxnSp>
      <p:sp>
        <p:nvSpPr>
          <p:cNvPr id="63" name="矩形 62">
            <a:extLst>
              <a:ext uri="{FF2B5EF4-FFF2-40B4-BE49-F238E27FC236}">
                <a16:creationId xmlns:a16="http://schemas.microsoft.com/office/drawing/2014/main" id="{6B65FDCC-BF81-A381-4DAB-305BAF95E27D}"/>
              </a:ext>
            </a:extLst>
          </p:cNvPr>
          <p:cNvSpPr/>
          <p:nvPr/>
        </p:nvSpPr>
        <p:spPr>
          <a:xfrm>
            <a:off x="4556801" y="3422012"/>
            <a:ext cx="91399" cy="119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4" name="矩形 63">
            <a:extLst>
              <a:ext uri="{FF2B5EF4-FFF2-40B4-BE49-F238E27FC236}">
                <a16:creationId xmlns:a16="http://schemas.microsoft.com/office/drawing/2014/main" id="{6851F5E8-923A-3953-304B-ECC4C78A04AC}"/>
              </a:ext>
            </a:extLst>
          </p:cNvPr>
          <p:cNvSpPr/>
          <p:nvPr/>
        </p:nvSpPr>
        <p:spPr>
          <a:xfrm>
            <a:off x="5415280" y="3101921"/>
            <a:ext cx="700771" cy="14478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615EBA7F-71ED-48EB-4900-EAA43B071C3F}"/>
              </a:ext>
            </a:extLst>
          </p:cNvPr>
          <p:cNvSpPr/>
          <p:nvPr/>
        </p:nvSpPr>
        <p:spPr>
          <a:xfrm>
            <a:off x="6543040" y="3101921"/>
            <a:ext cx="700771" cy="14478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矩形 65">
            <a:extLst>
              <a:ext uri="{FF2B5EF4-FFF2-40B4-BE49-F238E27FC236}">
                <a16:creationId xmlns:a16="http://schemas.microsoft.com/office/drawing/2014/main" id="{819C5C1F-A83D-5AC6-93E4-B3506743E161}"/>
              </a:ext>
            </a:extLst>
          </p:cNvPr>
          <p:cNvSpPr/>
          <p:nvPr/>
        </p:nvSpPr>
        <p:spPr>
          <a:xfrm>
            <a:off x="5992370" y="3798855"/>
            <a:ext cx="700771" cy="14478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矩形 66">
            <a:extLst>
              <a:ext uri="{FF2B5EF4-FFF2-40B4-BE49-F238E27FC236}">
                <a16:creationId xmlns:a16="http://schemas.microsoft.com/office/drawing/2014/main" id="{54D3BB61-E337-3D35-C60A-FEB0B9677F08}"/>
              </a:ext>
            </a:extLst>
          </p:cNvPr>
          <p:cNvSpPr/>
          <p:nvPr/>
        </p:nvSpPr>
        <p:spPr>
          <a:xfrm>
            <a:off x="5395229" y="5283556"/>
            <a:ext cx="700771" cy="14478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矩形 67">
            <a:extLst>
              <a:ext uri="{FF2B5EF4-FFF2-40B4-BE49-F238E27FC236}">
                <a16:creationId xmlns:a16="http://schemas.microsoft.com/office/drawing/2014/main" id="{F42A12CC-6851-B63E-B251-6D22A3E2C5A2}"/>
              </a:ext>
            </a:extLst>
          </p:cNvPr>
          <p:cNvSpPr/>
          <p:nvPr/>
        </p:nvSpPr>
        <p:spPr>
          <a:xfrm>
            <a:off x="6475984" y="4861034"/>
            <a:ext cx="700771" cy="144780"/>
          </a:xfrm>
          <a:prstGeom prst="rect">
            <a:avLst/>
          </a:prstGeom>
          <a:noFill/>
          <a:ln w="952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左大括号 2">
            <a:extLst>
              <a:ext uri="{FF2B5EF4-FFF2-40B4-BE49-F238E27FC236}">
                <a16:creationId xmlns:a16="http://schemas.microsoft.com/office/drawing/2014/main" id="{4E018B52-1C23-D416-03CD-5559FE5B1A5E}"/>
              </a:ext>
            </a:extLst>
          </p:cNvPr>
          <p:cNvSpPr/>
          <p:nvPr/>
        </p:nvSpPr>
        <p:spPr>
          <a:xfrm rot="5400000">
            <a:off x="2755482" y="2649387"/>
            <a:ext cx="82113" cy="1112519"/>
          </a:xfrm>
          <a:prstGeom prst="leftBrace">
            <a:avLst/>
          </a:prstGeom>
          <a:ln w="12700"/>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solidFill>
                <a:srgbClr val="0070C0"/>
              </a:solidFill>
            </a:endParaRPr>
          </a:p>
        </p:txBody>
      </p:sp>
      <p:sp>
        <p:nvSpPr>
          <p:cNvPr id="4" name="文本框 3">
            <a:extLst>
              <a:ext uri="{FF2B5EF4-FFF2-40B4-BE49-F238E27FC236}">
                <a16:creationId xmlns:a16="http://schemas.microsoft.com/office/drawing/2014/main" id="{A42CF99C-6957-0D87-F580-F21EAEA3E074}"/>
              </a:ext>
            </a:extLst>
          </p:cNvPr>
          <p:cNvSpPr txBox="1"/>
          <p:nvPr/>
        </p:nvSpPr>
        <p:spPr>
          <a:xfrm>
            <a:off x="2512183" y="2959824"/>
            <a:ext cx="695805" cy="246221"/>
          </a:xfrm>
          <a:prstGeom prst="rect">
            <a:avLst/>
          </a:prstGeom>
          <a:noFill/>
        </p:spPr>
        <p:txBody>
          <a:bodyPr wrap="square" rtlCol="0">
            <a:spAutoFit/>
          </a:bodyPr>
          <a:lstStyle/>
          <a:p>
            <a:r>
              <a:rPr lang="zh-CN" altLang="en-US" sz="1000" b="1" dirty="0">
                <a:solidFill>
                  <a:srgbClr val="0070C0"/>
                </a:solidFill>
                <a:latin typeface="宋体" panose="02010600030101010101" pitchFamily="2" charset="-122"/>
                <a:ea typeface="宋体" panose="02010600030101010101" pitchFamily="2" charset="-122"/>
              </a:rPr>
              <a:t>电动舵机</a:t>
            </a:r>
          </a:p>
        </p:txBody>
      </p:sp>
      <p:sp>
        <p:nvSpPr>
          <p:cNvPr id="5" name="矩形: 圆角 4">
            <a:extLst>
              <a:ext uri="{FF2B5EF4-FFF2-40B4-BE49-F238E27FC236}">
                <a16:creationId xmlns:a16="http://schemas.microsoft.com/office/drawing/2014/main" id="{FF121B79-3B7B-351F-C09A-FEFD084A91DE}"/>
              </a:ext>
            </a:extLst>
          </p:cNvPr>
          <p:cNvSpPr/>
          <p:nvPr/>
        </p:nvSpPr>
        <p:spPr>
          <a:xfrm>
            <a:off x="325119" y="2963827"/>
            <a:ext cx="4093315" cy="1291293"/>
          </a:xfrm>
          <a:prstGeom prst="roundRect">
            <a:avLst/>
          </a:prstGeom>
          <a:noFill/>
          <a:ln w="2857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C330ABAA-0870-E45A-1D07-BBE204A2C31D}"/>
              </a:ext>
            </a:extLst>
          </p:cNvPr>
          <p:cNvSpPr txBox="1"/>
          <p:nvPr/>
        </p:nvSpPr>
        <p:spPr>
          <a:xfrm>
            <a:off x="3492587" y="3923527"/>
            <a:ext cx="1146594" cy="307777"/>
          </a:xfrm>
          <a:prstGeom prst="rect">
            <a:avLst/>
          </a:prstGeom>
          <a:noFill/>
        </p:spPr>
        <p:txBody>
          <a:bodyPr wrap="square" rtlCol="0">
            <a:spAutoFit/>
          </a:bodyPr>
          <a:lstStyle/>
          <a:p>
            <a:r>
              <a:rPr lang="zh-CN" altLang="en-US" sz="1400" dirty="0">
                <a:solidFill>
                  <a:srgbClr val="FF0000"/>
                </a:solidFill>
              </a:rPr>
              <a:t>控制回路</a:t>
            </a:r>
          </a:p>
        </p:txBody>
      </p:sp>
      <p:sp>
        <p:nvSpPr>
          <p:cNvPr id="13" name="矩形: 圆角 12">
            <a:extLst>
              <a:ext uri="{FF2B5EF4-FFF2-40B4-BE49-F238E27FC236}">
                <a16:creationId xmlns:a16="http://schemas.microsoft.com/office/drawing/2014/main" id="{96D0C822-09C5-F01B-C31F-E9CFC023286A}"/>
              </a:ext>
            </a:extLst>
          </p:cNvPr>
          <p:cNvSpPr/>
          <p:nvPr/>
        </p:nvSpPr>
        <p:spPr>
          <a:xfrm>
            <a:off x="5476240" y="3753430"/>
            <a:ext cx="1739900" cy="827745"/>
          </a:xfrm>
          <a:prstGeom prst="roundRect">
            <a:avLst/>
          </a:prstGeom>
          <a:noFill/>
          <a:ln w="28575">
            <a:solidFill>
              <a:srgbClr val="0070C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E4DF19FF-655A-2FE4-3138-FFF0DA473FAC}"/>
              </a:ext>
            </a:extLst>
          </p:cNvPr>
          <p:cNvGrpSpPr/>
          <p:nvPr/>
        </p:nvGrpSpPr>
        <p:grpSpPr>
          <a:xfrm>
            <a:off x="-402429" y="-7062"/>
            <a:ext cx="12870385" cy="446052"/>
            <a:chOff x="-402429" y="-7062"/>
            <a:chExt cx="12870385" cy="446052"/>
          </a:xfrm>
        </p:grpSpPr>
        <p:sp>
          <p:nvSpPr>
            <p:cNvPr id="22" name="箭头: V 形 21">
              <a:extLst>
                <a:ext uri="{FF2B5EF4-FFF2-40B4-BE49-F238E27FC236}">
                  <a16:creationId xmlns:a16="http://schemas.microsoft.com/office/drawing/2014/main" id="{06A0277E-D880-58C7-1671-6E5566EAA24A}"/>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3" name="箭头: V 形 22">
              <a:extLst>
                <a:ext uri="{FF2B5EF4-FFF2-40B4-BE49-F238E27FC236}">
                  <a16:creationId xmlns:a16="http://schemas.microsoft.com/office/drawing/2014/main" id="{6D9D500A-D665-5322-A967-64E55F829B03}"/>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4" name="箭头: V 形 23">
              <a:extLst>
                <a:ext uri="{FF2B5EF4-FFF2-40B4-BE49-F238E27FC236}">
                  <a16:creationId xmlns:a16="http://schemas.microsoft.com/office/drawing/2014/main" id="{B9BDC8FC-46F7-EF7D-362E-647BE188BB14}"/>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5" name="箭头: V 形 24">
              <a:extLst>
                <a:ext uri="{FF2B5EF4-FFF2-40B4-BE49-F238E27FC236}">
                  <a16:creationId xmlns:a16="http://schemas.microsoft.com/office/drawing/2014/main" id="{67C8B9D2-67F5-562E-724D-FC0CF7E8D0D5}"/>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7" name="箭头: V 形 26">
              <a:extLst>
                <a:ext uri="{FF2B5EF4-FFF2-40B4-BE49-F238E27FC236}">
                  <a16:creationId xmlns:a16="http://schemas.microsoft.com/office/drawing/2014/main" id="{CFBD3662-6E43-CE46-D00D-3A0833113773}"/>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8" name="文本框 27">
            <a:extLst>
              <a:ext uri="{FF2B5EF4-FFF2-40B4-BE49-F238E27FC236}">
                <a16:creationId xmlns:a16="http://schemas.microsoft.com/office/drawing/2014/main" id="{D99F6C62-2528-F285-F9B3-58EF4556FCBB}"/>
              </a:ext>
            </a:extLst>
          </p:cNvPr>
          <p:cNvSpPr txBox="1"/>
          <p:nvPr/>
        </p:nvSpPr>
        <p:spPr>
          <a:xfrm>
            <a:off x="5196621" y="2702702"/>
            <a:ext cx="2501934" cy="338554"/>
          </a:xfrm>
          <a:prstGeom prst="rect">
            <a:avLst/>
          </a:prstGeom>
          <a:solidFill>
            <a:schemeClr val="bg1"/>
          </a:solidFill>
        </p:spPr>
        <p:txBody>
          <a:bodyPr wrap="square" rtlCol="0">
            <a:spAutoFit/>
          </a:bodyPr>
          <a:lstStyle/>
          <a:p>
            <a:r>
              <a:rPr lang="zh-CN" altLang="en-US" sz="1600" b="1" dirty="0"/>
              <a:t> 　方向舵系统试验模型</a:t>
            </a:r>
          </a:p>
        </p:txBody>
      </p:sp>
      <p:sp>
        <p:nvSpPr>
          <p:cNvPr id="7" name="内容占位符 4">
            <a:extLst>
              <a:ext uri="{FF2B5EF4-FFF2-40B4-BE49-F238E27FC236}">
                <a16:creationId xmlns:a16="http://schemas.microsoft.com/office/drawing/2014/main" id="{B063322A-1D96-91C2-A3A6-A8E7E560A692}"/>
              </a:ext>
            </a:extLst>
          </p:cNvPr>
          <p:cNvSpPr>
            <a:spLocks noGrp="1"/>
          </p:cNvSpPr>
          <p:nvPr>
            <p:ph idx="1"/>
          </p:nvPr>
        </p:nvSpPr>
        <p:spPr>
          <a:xfrm>
            <a:off x="6036164" y="651979"/>
            <a:ext cx="5897509" cy="574512"/>
          </a:xfrm>
        </p:spPr>
        <p:txBody>
          <a:bodyPr>
            <a:normAutofit/>
          </a:bodyPr>
          <a:lstStyle/>
          <a:p>
            <a:pPr marL="0" indent="0" fontAlgn="auto">
              <a:lnSpc>
                <a:spcPct val="130000"/>
              </a:lnSpc>
              <a:buNone/>
            </a:pPr>
            <a:r>
              <a:rPr lang="zh-CN" altLang="en-US" sz="2400" b="1" dirty="0">
                <a:latin typeface="+mj-ea"/>
                <a:ea typeface="+mj-ea"/>
                <a:cs typeface="微软雅黑" panose="020B0503020204020204" charset="-122"/>
                <a:sym typeface="+mn-ea"/>
              </a:rPr>
              <a:t>方向舵结构及原理</a:t>
            </a: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8" name="图片 7">
            <a:extLst>
              <a:ext uri="{FF2B5EF4-FFF2-40B4-BE49-F238E27FC236}">
                <a16:creationId xmlns:a16="http://schemas.microsoft.com/office/drawing/2014/main" id="{465203BF-3287-F40D-54DB-86157450229F}"/>
              </a:ext>
            </a:extLst>
          </p:cNvPr>
          <p:cNvPicPr>
            <a:picLocks noChangeAspect="1"/>
          </p:cNvPicPr>
          <p:nvPr/>
        </p:nvPicPr>
        <p:blipFill>
          <a:blip r:embed="rId5"/>
          <a:stretch>
            <a:fillRect/>
          </a:stretch>
        </p:blipFill>
        <p:spPr>
          <a:xfrm>
            <a:off x="48567" y="528616"/>
            <a:ext cx="504734" cy="782622"/>
          </a:xfrm>
          <a:prstGeom prst="rect">
            <a:avLst/>
          </a:prstGeom>
        </p:spPr>
      </p:pic>
    </p:spTree>
    <p:extLst>
      <p:ext uri="{BB962C8B-B14F-4D97-AF65-F5344CB8AC3E}">
        <p14:creationId xmlns:p14="http://schemas.microsoft.com/office/powerpoint/2010/main" val="414137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内容占位符 4">
            <a:extLst>
              <a:ext uri="{FF2B5EF4-FFF2-40B4-BE49-F238E27FC236}">
                <a16:creationId xmlns:a16="http://schemas.microsoft.com/office/drawing/2014/main" id="{A23FA985-3319-52BF-49D6-2FD2481BE328}"/>
              </a:ext>
            </a:extLst>
          </p:cNvPr>
          <p:cNvSpPr>
            <a:spLocks noGrp="1"/>
          </p:cNvSpPr>
          <p:nvPr>
            <p:ph idx="1"/>
          </p:nvPr>
        </p:nvSpPr>
        <p:spPr>
          <a:xfrm>
            <a:off x="984420" y="899148"/>
            <a:ext cx="5897509" cy="574512"/>
          </a:xfrm>
        </p:spPr>
        <p:txBody>
          <a:bodyPr>
            <a:normAutofit/>
          </a:bodyPr>
          <a:lstStyle/>
          <a:p>
            <a:pPr marL="0" indent="0">
              <a:lnSpc>
                <a:spcPct val="130000"/>
              </a:lnSpc>
              <a:buNone/>
            </a:pPr>
            <a:r>
              <a:rPr lang="en-US" altLang="zh-CN" sz="2400" b="1" dirty="0">
                <a:effectLst/>
                <a:latin typeface="+mj-ea"/>
                <a:ea typeface="+mj-ea"/>
                <a:cs typeface="Times New Roman" panose="02020603050405020304" pitchFamily="18" charset="0"/>
              </a:rPr>
              <a:t>4-1-1  </a:t>
            </a:r>
            <a:r>
              <a:rPr lang="zh-CN" altLang="en-US" sz="2400" b="1" dirty="0">
                <a:effectLst/>
                <a:latin typeface="+mj-ea"/>
                <a:ea typeface="+mj-ea"/>
                <a:cs typeface="Times New Roman" panose="02020603050405020304" pitchFamily="18" charset="0"/>
              </a:rPr>
              <a:t>故障模式选择 </a:t>
            </a:r>
            <a:r>
              <a:rPr lang="en-US" altLang="zh-CN" sz="2400" b="1" dirty="0">
                <a:effectLst/>
                <a:latin typeface="+mj-ea"/>
                <a:ea typeface="+mj-ea"/>
                <a:cs typeface="Times New Roman" panose="02020603050405020304" pitchFamily="18" charset="0"/>
              </a:rPr>
              <a:t>– </a:t>
            </a:r>
            <a:r>
              <a:rPr lang="zh-CN" altLang="en-US" sz="2400" b="1" dirty="0">
                <a:effectLst/>
                <a:latin typeface="+mj-ea"/>
                <a:ea typeface="+mj-ea"/>
                <a:cs typeface="Times New Roman" panose="02020603050405020304" pitchFamily="18" charset="0"/>
              </a:rPr>
              <a:t>故障树分析</a:t>
            </a:r>
            <a:endParaRPr lang="en-US" altLang="zh-CN" sz="2400" b="1" dirty="0">
              <a:solidFill>
                <a:srgbClr val="1C50A2"/>
              </a:solidFill>
              <a:latin typeface="+mj-ea"/>
              <a:ea typeface="+mj-ea"/>
              <a:sym typeface="+mn-ea"/>
            </a:endParaRPr>
          </a:p>
          <a:p>
            <a:pPr fontAlgn="auto">
              <a:lnSpc>
                <a:spcPct val="130000"/>
              </a:lnSpc>
            </a:pPr>
            <a:endParaRPr lang="zh-CN" altLang="en-US" sz="2400" b="1" dirty="0">
              <a:latin typeface="+mj-ea"/>
              <a:ea typeface="+mj-ea"/>
              <a:cs typeface="微软雅黑" panose="020B0503020204020204" charset="-122"/>
              <a:sym typeface="+mn-ea"/>
            </a:endParaRP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
        <p:nvSpPr>
          <p:cNvPr id="63" name="矩形 62">
            <a:extLst>
              <a:ext uri="{FF2B5EF4-FFF2-40B4-BE49-F238E27FC236}">
                <a16:creationId xmlns:a16="http://schemas.microsoft.com/office/drawing/2014/main" id="{6B65FDCC-BF81-A381-4DAB-305BAF95E27D}"/>
              </a:ext>
            </a:extLst>
          </p:cNvPr>
          <p:cNvSpPr/>
          <p:nvPr/>
        </p:nvSpPr>
        <p:spPr>
          <a:xfrm>
            <a:off x="4556801" y="3749091"/>
            <a:ext cx="91399" cy="1192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a:extLst>
              <a:ext uri="{FF2B5EF4-FFF2-40B4-BE49-F238E27FC236}">
                <a16:creationId xmlns:a16="http://schemas.microsoft.com/office/drawing/2014/main" id="{E4DF19FF-655A-2FE4-3138-FFF0DA473FAC}"/>
              </a:ext>
            </a:extLst>
          </p:cNvPr>
          <p:cNvGrpSpPr/>
          <p:nvPr/>
        </p:nvGrpSpPr>
        <p:grpSpPr>
          <a:xfrm>
            <a:off x="-402429" y="-7062"/>
            <a:ext cx="12870385" cy="446052"/>
            <a:chOff x="-402429" y="-7062"/>
            <a:chExt cx="12870385" cy="446052"/>
          </a:xfrm>
        </p:grpSpPr>
        <p:sp>
          <p:nvSpPr>
            <p:cNvPr id="22" name="箭头: V 形 21">
              <a:extLst>
                <a:ext uri="{FF2B5EF4-FFF2-40B4-BE49-F238E27FC236}">
                  <a16:creationId xmlns:a16="http://schemas.microsoft.com/office/drawing/2014/main" id="{06A0277E-D880-58C7-1671-6E5566EAA24A}"/>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3" name="箭头: V 形 22">
              <a:extLst>
                <a:ext uri="{FF2B5EF4-FFF2-40B4-BE49-F238E27FC236}">
                  <a16:creationId xmlns:a16="http://schemas.microsoft.com/office/drawing/2014/main" id="{6D9D500A-D665-5322-A967-64E55F829B03}"/>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4" name="箭头: V 形 23">
              <a:extLst>
                <a:ext uri="{FF2B5EF4-FFF2-40B4-BE49-F238E27FC236}">
                  <a16:creationId xmlns:a16="http://schemas.microsoft.com/office/drawing/2014/main" id="{B9BDC8FC-46F7-EF7D-362E-647BE188BB14}"/>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5" name="箭头: V 形 24">
              <a:extLst>
                <a:ext uri="{FF2B5EF4-FFF2-40B4-BE49-F238E27FC236}">
                  <a16:creationId xmlns:a16="http://schemas.microsoft.com/office/drawing/2014/main" id="{67C8B9D2-67F5-562E-724D-FC0CF7E8D0D5}"/>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7" name="箭头: V 形 26">
              <a:extLst>
                <a:ext uri="{FF2B5EF4-FFF2-40B4-BE49-F238E27FC236}">
                  <a16:creationId xmlns:a16="http://schemas.microsoft.com/office/drawing/2014/main" id="{CFBD3662-6E43-CE46-D00D-3A0833113773}"/>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graphicFrame>
        <p:nvGraphicFramePr>
          <p:cNvPr id="9" name="对象 8">
            <a:extLst>
              <a:ext uri="{FF2B5EF4-FFF2-40B4-BE49-F238E27FC236}">
                <a16:creationId xmlns:a16="http://schemas.microsoft.com/office/drawing/2014/main" id="{32E50874-62B2-F473-F272-AB0F49F55105}"/>
              </a:ext>
            </a:extLst>
          </p:cNvPr>
          <p:cNvGraphicFramePr>
            <a:graphicFrameLocks noChangeAspect="1"/>
          </p:cNvGraphicFramePr>
          <p:nvPr>
            <p:extLst>
              <p:ext uri="{D42A27DB-BD31-4B8C-83A1-F6EECF244321}">
                <p14:modId xmlns:p14="http://schemas.microsoft.com/office/powerpoint/2010/main" val="3494605089"/>
              </p:ext>
            </p:extLst>
          </p:nvPr>
        </p:nvGraphicFramePr>
        <p:xfrm>
          <a:off x="275581" y="1493628"/>
          <a:ext cx="7315188" cy="3383274"/>
        </p:xfrm>
        <a:graphic>
          <a:graphicData uri="http://schemas.openxmlformats.org/presentationml/2006/ole">
            <mc:AlternateContent xmlns:mc="http://schemas.openxmlformats.org/markup-compatibility/2006">
              <mc:Choice xmlns:v="urn:schemas-microsoft-com:vml" Requires="v">
                <p:oleObj name="Visio" r:id="rId3" imgW="14370966" imgH="6651977" progId="Visio.Drawing.15">
                  <p:embed/>
                </p:oleObj>
              </mc:Choice>
              <mc:Fallback>
                <p:oleObj name="Visio" r:id="rId3" imgW="14370966" imgH="665197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5581" y="1493628"/>
                        <a:ext cx="7315188" cy="3383274"/>
                      </a:xfrm>
                      <a:prstGeom prst="rect">
                        <a:avLst/>
                      </a:prstGeom>
                      <a:noFill/>
                    </p:spPr>
                  </p:pic>
                </p:oleObj>
              </mc:Fallback>
            </mc:AlternateContent>
          </a:graphicData>
        </a:graphic>
      </p:graphicFrame>
      <p:graphicFrame>
        <p:nvGraphicFramePr>
          <p:cNvPr id="16" name="表格 15">
            <a:extLst>
              <a:ext uri="{FF2B5EF4-FFF2-40B4-BE49-F238E27FC236}">
                <a16:creationId xmlns:a16="http://schemas.microsoft.com/office/drawing/2014/main" id="{21EB6EBD-BE26-CA01-692C-0BCC0A09A76F}"/>
              </a:ext>
            </a:extLst>
          </p:cNvPr>
          <p:cNvGraphicFramePr>
            <a:graphicFrameLocks noGrp="1"/>
          </p:cNvGraphicFramePr>
          <p:nvPr>
            <p:extLst>
              <p:ext uri="{D42A27DB-BD31-4B8C-83A1-F6EECF244321}">
                <p14:modId xmlns:p14="http://schemas.microsoft.com/office/powerpoint/2010/main" val="2169431836"/>
              </p:ext>
            </p:extLst>
          </p:nvPr>
        </p:nvGraphicFramePr>
        <p:xfrm>
          <a:off x="8545843" y="646279"/>
          <a:ext cx="3620648" cy="6025903"/>
        </p:xfrm>
        <a:graphic>
          <a:graphicData uri="http://schemas.openxmlformats.org/drawingml/2006/table">
            <a:tbl>
              <a:tblPr firstRow="1" firstCol="1" bandRow="1">
                <a:tableStyleId>{5C22544A-7EE6-4342-B048-85BDC9FD1C3A}</a:tableStyleId>
              </a:tblPr>
              <a:tblGrid>
                <a:gridCol w="791309">
                  <a:extLst>
                    <a:ext uri="{9D8B030D-6E8A-4147-A177-3AD203B41FA5}">
                      <a16:colId xmlns:a16="http://schemas.microsoft.com/office/drawing/2014/main" val="914191291"/>
                    </a:ext>
                  </a:extLst>
                </a:gridCol>
                <a:gridCol w="854765">
                  <a:extLst>
                    <a:ext uri="{9D8B030D-6E8A-4147-A177-3AD203B41FA5}">
                      <a16:colId xmlns:a16="http://schemas.microsoft.com/office/drawing/2014/main" val="3905823053"/>
                    </a:ext>
                  </a:extLst>
                </a:gridCol>
                <a:gridCol w="890646">
                  <a:extLst>
                    <a:ext uri="{9D8B030D-6E8A-4147-A177-3AD203B41FA5}">
                      <a16:colId xmlns:a16="http://schemas.microsoft.com/office/drawing/2014/main" val="659738461"/>
                    </a:ext>
                  </a:extLst>
                </a:gridCol>
                <a:gridCol w="1083928">
                  <a:extLst>
                    <a:ext uri="{9D8B030D-6E8A-4147-A177-3AD203B41FA5}">
                      <a16:colId xmlns:a16="http://schemas.microsoft.com/office/drawing/2014/main" val="2015713535"/>
                    </a:ext>
                  </a:extLst>
                </a:gridCol>
              </a:tblGrid>
              <a:tr h="377190">
                <a:tc>
                  <a:txBody>
                    <a:bodyPr/>
                    <a:lstStyle/>
                    <a:p>
                      <a:pPr indent="127000" algn="ctr">
                        <a:lnSpc>
                          <a:spcPct val="150000"/>
                        </a:lnSpc>
                      </a:pP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tc>
                  <a:txBody>
                    <a:bodyPr/>
                    <a:lstStyle/>
                    <a:p>
                      <a:pPr indent="0" algn="ctr">
                        <a:lnSpc>
                          <a:spcPct val="150000"/>
                        </a:lnSpc>
                      </a:pPr>
                      <a:r>
                        <a:rPr lang="zh-CN" sz="1200" kern="100" dirty="0">
                          <a:effectLst/>
                        </a:rPr>
                        <a:t>工作模式</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tc>
                  <a:txBody>
                    <a:bodyPr/>
                    <a:lstStyle/>
                    <a:p>
                      <a:pPr indent="0" algn="ctr">
                        <a:lnSpc>
                          <a:spcPct val="150000"/>
                        </a:lnSpc>
                      </a:pPr>
                      <a:r>
                        <a:rPr lang="zh-CN" sz="1200" kern="100" dirty="0">
                          <a:effectLst/>
                        </a:rPr>
                        <a:t>状态标签</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tc>
                  <a:txBody>
                    <a:bodyPr/>
                    <a:lstStyle/>
                    <a:p>
                      <a:pPr indent="0" algn="ctr">
                        <a:lnSpc>
                          <a:spcPct val="150000"/>
                        </a:lnSpc>
                      </a:pPr>
                      <a:r>
                        <a:rPr lang="zh-CN" sz="1200" kern="100" dirty="0">
                          <a:effectLst/>
                        </a:rPr>
                        <a:t>工作表现</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extLst>
                  <a:ext uri="{0D108BD9-81ED-4DB2-BD59-A6C34878D82A}">
                    <a16:rowId xmlns:a16="http://schemas.microsoft.com/office/drawing/2014/main" val="258546995"/>
                  </a:ext>
                </a:extLst>
              </a:tr>
              <a:tr h="288290">
                <a:tc>
                  <a:txBody>
                    <a:bodyPr/>
                    <a:lstStyle/>
                    <a:p>
                      <a:pPr indent="0" algn="ctr" fontAlgn="ctr">
                        <a:lnSpc>
                          <a:spcPct val="150000"/>
                        </a:lnSpc>
                        <a:spcBef>
                          <a:spcPts val="600"/>
                        </a:spcBef>
                        <a:spcAft>
                          <a:spcPts val="600"/>
                        </a:spcAft>
                      </a:pPr>
                      <a:r>
                        <a:rPr lang="zh-CN" sz="1400" kern="100" dirty="0">
                          <a:effectLst/>
                        </a:rPr>
                        <a:t>方向舵</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tc>
                  <a:txBody>
                    <a:bodyPr/>
                    <a:lstStyle/>
                    <a:p>
                      <a:pPr indent="0" algn="ctr">
                        <a:lnSpc>
                          <a:spcPct val="150000"/>
                        </a:lnSpc>
                        <a:spcBef>
                          <a:spcPts val="600"/>
                        </a:spcBef>
                        <a:spcAft>
                          <a:spcPts val="600"/>
                        </a:spcAft>
                      </a:pPr>
                      <a:r>
                        <a:rPr lang="zh-CN" sz="1200" kern="100" dirty="0">
                          <a:effectLst/>
                        </a:rPr>
                        <a:t>无故障</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spcAft>
                          <a:spcPts val="600"/>
                        </a:spcAft>
                      </a:pPr>
                      <a:r>
                        <a:rPr lang="en-US" sz="1200" kern="100" dirty="0">
                          <a:effectLst/>
                        </a:rPr>
                        <a:t>F00</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spcAft>
                          <a:spcPts val="600"/>
                        </a:spcAft>
                      </a:pPr>
                      <a:r>
                        <a:rPr lang="zh-CN" sz="1200" kern="100">
                          <a:effectLst/>
                        </a:rPr>
                        <a:t>正常状态</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392460181"/>
                  </a:ext>
                </a:extLst>
              </a:tr>
              <a:tr h="0">
                <a:tc rowSpan="4">
                  <a:txBody>
                    <a:bodyPr/>
                    <a:lstStyle/>
                    <a:p>
                      <a:pPr indent="0" algn="ctr" fontAlgn="ctr">
                        <a:lnSpc>
                          <a:spcPct val="150000"/>
                        </a:lnSpc>
                      </a:pPr>
                      <a:r>
                        <a:rPr lang="zh-CN" sz="1400" kern="100" dirty="0">
                          <a:effectLst/>
                        </a:rPr>
                        <a:t>无刷直流电机</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tc>
                  <a:txBody>
                    <a:bodyPr/>
                    <a:lstStyle/>
                    <a:p>
                      <a:pPr indent="0" algn="ctr">
                        <a:lnSpc>
                          <a:spcPct val="150000"/>
                        </a:lnSpc>
                        <a:spcBef>
                          <a:spcPts val="600"/>
                        </a:spcBef>
                      </a:pPr>
                      <a:r>
                        <a:rPr lang="zh-CN" sz="1200" kern="100">
                          <a:effectLst/>
                        </a:rPr>
                        <a:t>电枢电阻短路</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pPr>
                      <a:r>
                        <a:rPr lang="en-US" sz="1200" kern="100" dirty="0">
                          <a:effectLst/>
                        </a:rPr>
                        <a:t>F01</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pPr>
                      <a:r>
                        <a:rPr lang="zh-CN" sz="1200" kern="100" dirty="0">
                          <a:effectLst/>
                        </a:rPr>
                        <a:t>舵面停转</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252365759"/>
                  </a:ext>
                </a:extLst>
              </a:tr>
              <a:tr h="0">
                <a:tc vMerge="1">
                  <a:txBody>
                    <a:bodyPr/>
                    <a:lstStyle/>
                    <a:p>
                      <a:endParaRPr lang="zh-CN" altLang="en-US"/>
                    </a:p>
                  </a:txBody>
                  <a:tcPr/>
                </a:tc>
                <a:tc>
                  <a:txBody>
                    <a:bodyPr/>
                    <a:lstStyle/>
                    <a:p>
                      <a:pPr indent="0" algn="ctr">
                        <a:lnSpc>
                          <a:spcPct val="150000"/>
                        </a:lnSpc>
                      </a:pPr>
                      <a:r>
                        <a:rPr lang="zh-CN" sz="1200" kern="100" dirty="0">
                          <a:effectLst/>
                        </a:rPr>
                        <a:t>电枢电阻断路</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F02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zh-CN" sz="1200" kern="100" dirty="0">
                          <a:effectLst/>
                        </a:rPr>
                        <a:t>舵面停转</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379503116"/>
                  </a:ext>
                </a:extLst>
              </a:tr>
              <a:tr h="0">
                <a:tc vMerge="1">
                  <a:txBody>
                    <a:bodyPr/>
                    <a:lstStyle/>
                    <a:p>
                      <a:endParaRPr lang="zh-CN" altLang="en-US"/>
                    </a:p>
                  </a:txBody>
                  <a:tcPr/>
                </a:tc>
                <a:tc>
                  <a:txBody>
                    <a:bodyPr/>
                    <a:lstStyle/>
                    <a:p>
                      <a:pPr indent="0" algn="ctr">
                        <a:lnSpc>
                          <a:spcPct val="150000"/>
                        </a:lnSpc>
                      </a:pPr>
                      <a:r>
                        <a:rPr lang="zh-CN" sz="1200" kern="100" dirty="0">
                          <a:effectLst/>
                        </a:rPr>
                        <a:t>转轴卡死</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F03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zh-CN" sz="1200" kern="100">
                          <a:effectLst/>
                        </a:rPr>
                        <a:t>舵面停转</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4336495"/>
                  </a:ext>
                </a:extLst>
              </a:tr>
              <a:tr h="125095">
                <a:tc vMerge="1">
                  <a:txBody>
                    <a:bodyPr/>
                    <a:lstStyle/>
                    <a:p>
                      <a:endParaRPr lang="zh-CN" altLang="en-US"/>
                    </a:p>
                  </a:txBody>
                  <a:tcPr/>
                </a:tc>
                <a:tc>
                  <a:txBody>
                    <a:bodyPr/>
                    <a:lstStyle/>
                    <a:p>
                      <a:pPr indent="0" algn="ctr">
                        <a:lnSpc>
                          <a:spcPct val="150000"/>
                        </a:lnSpc>
                        <a:spcAft>
                          <a:spcPts val="600"/>
                        </a:spcAft>
                      </a:pPr>
                      <a:r>
                        <a:rPr lang="zh-CN" sz="1200" kern="100" dirty="0">
                          <a:effectLst/>
                        </a:rPr>
                        <a:t>转轴摩擦增大</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600"/>
                        </a:spcAft>
                      </a:pPr>
                      <a:r>
                        <a:rPr lang="en-US" sz="1200" kern="100">
                          <a:effectLst/>
                        </a:rPr>
                        <a:t>F04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600"/>
                        </a:spcAft>
                      </a:pPr>
                      <a:r>
                        <a:rPr lang="zh-CN" sz="1200" kern="100" dirty="0">
                          <a:effectLst/>
                        </a:rPr>
                        <a:t>舵面转速下降</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19943339"/>
                  </a:ext>
                </a:extLst>
              </a:tr>
              <a:tr h="0">
                <a:tc rowSpan="3">
                  <a:txBody>
                    <a:bodyPr/>
                    <a:lstStyle/>
                    <a:p>
                      <a:pPr indent="0" algn="ctr" fontAlgn="ctr">
                        <a:lnSpc>
                          <a:spcPct val="150000"/>
                        </a:lnSpc>
                        <a:spcBef>
                          <a:spcPts val="600"/>
                        </a:spcBef>
                      </a:pPr>
                      <a:r>
                        <a:rPr lang="zh-CN" sz="1400" kern="100" dirty="0">
                          <a:effectLst/>
                        </a:rPr>
                        <a:t>舵机控制器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tc>
                  <a:txBody>
                    <a:bodyPr/>
                    <a:lstStyle/>
                    <a:p>
                      <a:pPr indent="0" algn="ctr">
                        <a:lnSpc>
                          <a:spcPct val="150000"/>
                        </a:lnSpc>
                        <a:spcBef>
                          <a:spcPts val="600"/>
                        </a:spcBef>
                      </a:pPr>
                      <a:r>
                        <a:rPr lang="zh-CN" sz="1200" kern="100" dirty="0">
                          <a:effectLst/>
                        </a:rPr>
                        <a:t>放大器恒增益</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pPr>
                      <a:r>
                        <a:rPr lang="en-US" sz="1200" kern="100" dirty="0">
                          <a:effectLst/>
                        </a:rPr>
                        <a:t>F05</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pPr>
                      <a:r>
                        <a:rPr lang="zh-CN" sz="1200" kern="100" dirty="0">
                          <a:effectLst/>
                        </a:rPr>
                        <a:t>舵面抖动</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16766552"/>
                  </a:ext>
                </a:extLst>
              </a:tr>
              <a:tr h="0">
                <a:tc vMerge="1">
                  <a:txBody>
                    <a:bodyPr/>
                    <a:lstStyle/>
                    <a:p>
                      <a:endParaRPr lang="zh-CN" altLang="en-US"/>
                    </a:p>
                  </a:txBody>
                  <a:tcPr/>
                </a:tc>
                <a:tc>
                  <a:txBody>
                    <a:bodyPr/>
                    <a:lstStyle/>
                    <a:p>
                      <a:pPr indent="0" algn="ctr">
                        <a:lnSpc>
                          <a:spcPct val="150000"/>
                        </a:lnSpc>
                      </a:pPr>
                      <a:r>
                        <a:rPr lang="zh-CN" sz="1200" kern="100" dirty="0">
                          <a:effectLst/>
                        </a:rPr>
                        <a:t>放大器固定偏差</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F06</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zh-CN" sz="1200" kern="100" dirty="0">
                          <a:effectLst/>
                        </a:rPr>
                        <a:t>舵面偏移</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98327489"/>
                  </a:ext>
                </a:extLst>
              </a:tr>
              <a:tr h="0">
                <a:tc vMerge="1">
                  <a:txBody>
                    <a:bodyPr/>
                    <a:lstStyle/>
                    <a:p>
                      <a:endParaRPr lang="zh-CN" altLang="en-US"/>
                    </a:p>
                  </a:txBody>
                  <a:tcPr/>
                </a:tc>
                <a:tc>
                  <a:txBody>
                    <a:bodyPr/>
                    <a:lstStyle/>
                    <a:p>
                      <a:pPr indent="0" algn="ctr">
                        <a:lnSpc>
                          <a:spcPct val="150000"/>
                        </a:lnSpc>
                        <a:spcAft>
                          <a:spcPts val="600"/>
                        </a:spcAft>
                      </a:pPr>
                      <a:r>
                        <a:rPr lang="zh-CN" sz="1200" kern="100" dirty="0">
                          <a:effectLst/>
                        </a:rPr>
                        <a:t>放大器输出丢失</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600"/>
                        </a:spcAft>
                      </a:pPr>
                      <a:r>
                        <a:rPr lang="en-US" sz="1200" kern="100">
                          <a:effectLst/>
                        </a:rPr>
                        <a:t>F07</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600"/>
                        </a:spcAft>
                      </a:pPr>
                      <a:r>
                        <a:rPr lang="zh-CN" sz="1200" kern="100" dirty="0">
                          <a:effectLst/>
                        </a:rPr>
                        <a:t>舵面停转</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412010409"/>
                  </a:ext>
                </a:extLst>
              </a:tr>
              <a:tr h="0">
                <a:tc rowSpan="3">
                  <a:txBody>
                    <a:bodyPr/>
                    <a:lstStyle/>
                    <a:p>
                      <a:pPr indent="0" algn="ctr" fontAlgn="ctr">
                        <a:lnSpc>
                          <a:spcPct val="150000"/>
                        </a:lnSpc>
                        <a:spcBef>
                          <a:spcPts val="600"/>
                        </a:spcBef>
                      </a:pPr>
                      <a:r>
                        <a:rPr lang="zh-CN" sz="1400" kern="100" dirty="0">
                          <a:effectLst/>
                        </a:rPr>
                        <a:t>角度传感器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tc>
                  <a:txBody>
                    <a:bodyPr/>
                    <a:lstStyle/>
                    <a:p>
                      <a:pPr indent="0" algn="ctr">
                        <a:lnSpc>
                          <a:spcPct val="150000"/>
                        </a:lnSpc>
                        <a:spcBef>
                          <a:spcPts val="600"/>
                        </a:spcBef>
                      </a:pPr>
                      <a:r>
                        <a:rPr lang="zh-CN" sz="1200" kern="100" dirty="0">
                          <a:effectLst/>
                        </a:rPr>
                        <a:t>恒增益</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pPr>
                      <a:r>
                        <a:rPr lang="en-US" sz="1200" kern="100">
                          <a:effectLst/>
                        </a:rPr>
                        <a:t>F08</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pPr>
                      <a:r>
                        <a:rPr lang="zh-CN" sz="1200" kern="100" dirty="0">
                          <a:effectLst/>
                        </a:rPr>
                        <a:t>舵角过</a:t>
                      </a:r>
                      <a:r>
                        <a:rPr lang="zh-CN" altLang="en-US" sz="1200" kern="100" dirty="0">
                          <a:effectLst/>
                        </a:rPr>
                        <a:t>度</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758815153"/>
                  </a:ext>
                </a:extLst>
              </a:tr>
              <a:tr h="0">
                <a:tc vMerge="1">
                  <a:txBody>
                    <a:bodyPr/>
                    <a:lstStyle/>
                    <a:p>
                      <a:endParaRPr lang="zh-CN" altLang="en-US"/>
                    </a:p>
                  </a:txBody>
                  <a:tcPr/>
                </a:tc>
                <a:tc>
                  <a:txBody>
                    <a:bodyPr/>
                    <a:lstStyle/>
                    <a:p>
                      <a:pPr indent="0" algn="ctr">
                        <a:lnSpc>
                          <a:spcPct val="150000"/>
                        </a:lnSpc>
                      </a:pPr>
                      <a:r>
                        <a:rPr lang="zh-CN" sz="1200" kern="100" dirty="0">
                          <a:effectLst/>
                        </a:rPr>
                        <a:t>固定偏差</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F09</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zh-CN" sz="1200" kern="100">
                          <a:effectLst/>
                        </a:rPr>
                        <a:t>舵角偏移</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3679539050"/>
                  </a:ext>
                </a:extLst>
              </a:tr>
              <a:tr h="215265">
                <a:tc vMerge="1">
                  <a:txBody>
                    <a:bodyPr/>
                    <a:lstStyle/>
                    <a:p>
                      <a:endParaRPr lang="zh-CN" altLang="en-US"/>
                    </a:p>
                  </a:txBody>
                  <a:tcPr/>
                </a:tc>
                <a:tc>
                  <a:txBody>
                    <a:bodyPr/>
                    <a:lstStyle/>
                    <a:p>
                      <a:pPr indent="0" algn="ctr">
                        <a:lnSpc>
                          <a:spcPct val="150000"/>
                        </a:lnSpc>
                        <a:spcAft>
                          <a:spcPts val="600"/>
                        </a:spcAft>
                      </a:pPr>
                      <a:r>
                        <a:rPr lang="zh-CN" sz="1200" kern="100" dirty="0">
                          <a:effectLst/>
                        </a:rPr>
                        <a:t>输出丢失</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600"/>
                        </a:spcAft>
                      </a:pPr>
                      <a:r>
                        <a:rPr lang="en-US" sz="1200" kern="100">
                          <a:effectLst/>
                        </a:rPr>
                        <a:t>F10</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600"/>
                        </a:spcAft>
                      </a:pPr>
                      <a:r>
                        <a:rPr lang="zh-CN" sz="1200" kern="100" dirty="0">
                          <a:effectLst/>
                        </a:rPr>
                        <a:t>舵面顿挫</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647162653"/>
                  </a:ext>
                </a:extLst>
              </a:tr>
              <a:tr h="0">
                <a:tc rowSpan="3">
                  <a:txBody>
                    <a:bodyPr/>
                    <a:lstStyle/>
                    <a:p>
                      <a:pPr indent="0" algn="ctr" fontAlgn="ctr">
                        <a:lnSpc>
                          <a:spcPct val="150000"/>
                        </a:lnSpc>
                        <a:spcBef>
                          <a:spcPts val="600"/>
                        </a:spcBef>
                      </a:pPr>
                      <a:r>
                        <a:rPr lang="zh-CN" sz="1400" kern="100" dirty="0">
                          <a:effectLst/>
                        </a:rPr>
                        <a:t>角速度传感器</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tc>
                  <a:txBody>
                    <a:bodyPr/>
                    <a:lstStyle/>
                    <a:p>
                      <a:pPr indent="0" algn="ctr">
                        <a:lnSpc>
                          <a:spcPct val="150000"/>
                        </a:lnSpc>
                        <a:spcBef>
                          <a:spcPts val="600"/>
                        </a:spcBef>
                      </a:pPr>
                      <a:r>
                        <a:rPr lang="zh-CN" sz="1200" kern="100">
                          <a:effectLst/>
                        </a:rPr>
                        <a:t>恒增益</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pPr>
                      <a:r>
                        <a:rPr lang="en-US" sz="1200" kern="100">
                          <a:effectLst/>
                        </a:rPr>
                        <a:t>F11</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pPr>
                      <a:r>
                        <a:rPr lang="zh-CN" sz="1200" kern="100">
                          <a:effectLst/>
                        </a:rPr>
                        <a:t>测量信号异常</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057277864"/>
                  </a:ext>
                </a:extLst>
              </a:tr>
              <a:tr h="0">
                <a:tc vMerge="1">
                  <a:txBody>
                    <a:bodyPr/>
                    <a:lstStyle/>
                    <a:p>
                      <a:endParaRPr lang="zh-CN" altLang="en-US"/>
                    </a:p>
                  </a:txBody>
                  <a:tcPr/>
                </a:tc>
                <a:tc>
                  <a:txBody>
                    <a:bodyPr/>
                    <a:lstStyle/>
                    <a:p>
                      <a:pPr indent="0" algn="ctr">
                        <a:lnSpc>
                          <a:spcPct val="150000"/>
                        </a:lnSpc>
                      </a:pPr>
                      <a:r>
                        <a:rPr lang="zh-CN" sz="1200" kern="100" dirty="0">
                          <a:effectLst/>
                        </a:rPr>
                        <a:t>固定偏差</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en-US" sz="1200" kern="100">
                          <a:effectLst/>
                        </a:rPr>
                        <a:t>F12</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pPr>
                      <a:r>
                        <a:rPr lang="zh-CN" sz="1200" kern="100" dirty="0">
                          <a:effectLst/>
                        </a:rPr>
                        <a:t>测量信号异常</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4157361712"/>
                  </a:ext>
                </a:extLst>
              </a:tr>
              <a:tr h="0">
                <a:tc vMerge="1">
                  <a:txBody>
                    <a:bodyPr/>
                    <a:lstStyle/>
                    <a:p>
                      <a:endParaRPr lang="zh-CN" altLang="en-US"/>
                    </a:p>
                  </a:txBody>
                  <a:tcPr/>
                </a:tc>
                <a:tc>
                  <a:txBody>
                    <a:bodyPr/>
                    <a:lstStyle/>
                    <a:p>
                      <a:pPr indent="0" algn="ctr">
                        <a:lnSpc>
                          <a:spcPct val="150000"/>
                        </a:lnSpc>
                        <a:spcAft>
                          <a:spcPts val="600"/>
                        </a:spcAft>
                      </a:pPr>
                      <a:r>
                        <a:rPr lang="zh-CN" sz="1200" kern="100">
                          <a:effectLst/>
                        </a:rPr>
                        <a:t>输出丢失</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600"/>
                        </a:spcAft>
                      </a:pPr>
                      <a:r>
                        <a:rPr lang="en-US" sz="1200" kern="100">
                          <a:effectLst/>
                        </a:rPr>
                        <a:t>F13</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Aft>
                          <a:spcPts val="600"/>
                        </a:spcAft>
                      </a:pPr>
                      <a:r>
                        <a:rPr lang="zh-CN" sz="1200" kern="100" dirty="0">
                          <a:effectLst/>
                        </a:rPr>
                        <a:t>测量信号异常</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2966609535"/>
                  </a:ext>
                </a:extLst>
              </a:tr>
              <a:tr h="0">
                <a:tc>
                  <a:txBody>
                    <a:bodyPr/>
                    <a:lstStyle/>
                    <a:p>
                      <a:pPr indent="0" algn="ctr" fontAlgn="ctr">
                        <a:lnSpc>
                          <a:spcPct val="150000"/>
                        </a:lnSpc>
                        <a:spcBef>
                          <a:spcPts val="600"/>
                        </a:spcBef>
                        <a:spcAft>
                          <a:spcPts val="600"/>
                        </a:spcAft>
                      </a:pPr>
                      <a:r>
                        <a:rPr lang="zh-CN" sz="1400" kern="100" dirty="0">
                          <a:effectLst/>
                        </a:rPr>
                        <a:t>减速箱</a:t>
                      </a:r>
                      <a:endParaRPr lang="zh-CN" sz="18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solidFill>
                      <a:srgbClr val="1C50A2"/>
                    </a:solidFill>
                  </a:tcPr>
                </a:tc>
                <a:tc>
                  <a:txBody>
                    <a:bodyPr/>
                    <a:lstStyle/>
                    <a:p>
                      <a:pPr indent="0" algn="ctr">
                        <a:lnSpc>
                          <a:spcPct val="150000"/>
                        </a:lnSpc>
                        <a:spcBef>
                          <a:spcPts val="600"/>
                        </a:spcBef>
                        <a:spcAft>
                          <a:spcPts val="600"/>
                        </a:spcAft>
                      </a:pPr>
                      <a:r>
                        <a:rPr lang="zh-CN" sz="1200" kern="100" dirty="0">
                          <a:effectLst/>
                        </a:rPr>
                        <a:t>齿轮传动比下降</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spcAft>
                          <a:spcPts val="600"/>
                        </a:spcAft>
                      </a:pPr>
                      <a:r>
                        <a:rPr lang="en-US" sz="1200" kern="100">
                          <a:effectLst/>
                        </a:rPr>
                        <a:t>F14</a:t>
                      </a:r>
                      <a:endParaRPr lang="zh-CN" sz="16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tc>
                  <a:txBody>
                    <a:bodyPr/>
                    <a:lstStyle/>
                    <a:p>
                      <a:pPr indent="0" algn="ctr">
                        <a:lnSpc>
                          <a:spcPct val="150000"/>
                        </a:lnSpc>
                        <a:spcBef>
                          <a:spcPts val="600"/>
                        </a:spcBef>
                        <a:spcAft>
                          <a:spcPts val="600"/>
                        </a:spcAft>
                      </a:pPr>
                      <a:r>
                        <a:rPr lang="zh-CN" sz="1200" kern="100" dirty="0">
                          <a:effectLst/>
                        </a:rPr>
                        <a:t>舵角偏移</a:t>
                      </a:r>
                      <a:endParaRPr lang="zh-CN" sz="16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852131461"/>
                  </a:ext>
                </a:extLst>
              </a:tr>
            </a:tbl>
          </a:graphicData>
        </a:graphic>
      </p:graphicFrame>
      <p:sp>
        <p:nvSpPr>
          <p:cNvPr id="17" name="箭头: V 形 16">
            <a:extLst>
              <a:ext uri="{FF2B5EF4-FFF2-40B4-BE49-F238E27FC236}">
                <a16:creationId xmlns:a16="http://schemas.microsoft.com/office/drawing/2014/main" id="{E75F5564-2B9C-6FAA-5D4A-0CAD0AC69B59}"/>
              </a:ext>
            </a:extLst>
          </p:cNvPr>
          <p:cNvSpPr/>
          <p:nvPr/>
        </p:nvSpPr>
        <p:spPr>
          <a:xfrm>
            <a:off x="7861660" y="3270777"/>
            <a:ext cx="646044" cy="655982"/>
          </a:xfrm>
          <a:prstGeom prst="chevron">
            <a:avLst/>
          </a:prstGeom>
          <a:solidFill>
            <a:srgbClr val="1C50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18" name="文本框 17">
            <a:extLst>
              <a:ext uri="{FF2B5EF4-FFF2-40B4-BE49-F238E27FC236}">
                <a16:creationId xmlns:a16="http://schemas.microsoft.com/office/drawing/2014/main" id="{BE4F33CC-BFAE-EA67-F345-08789B6CDDD8}"/>
              </a:ext>
            </a:extLst>
          </p:cNvPr>
          <p:cNvSpPr txBox="1"/>
          <p:nvPr/>
        </p:nvSpPr>
        <p:spPr>
          <a:xfrm>
            <a:off x="1110980" y="5273569"/>
            <a:ext cx="8033652"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effectLst/>
                <a:latin typeface="+mn-ea"/>
                <a:cs typeface="Times New Roman" panose="02020603050405020304" pitchFamily="18" charset="0"/>
              </a:rPr>
              <a:t>所选</a:t>
            </a:r>
            <a:r>
              <a:rPr lang="en-US" altLang="zh-CN" kern="100" dirty="0">
                <a:latin typeface="+mn-ea"/>
                <a:cs typeface="Times New Roman" panose="02020603050405020304" pitchFamily="18" charset="0"/>
              </a:rPr>
              <a:t>14</a:t>
            </a:r>
            <a:r>
              <a:rPr lang="zh-CN" altLang="en-US" kern="100" dirty="0">
                <a:latin typeface="+mn-ea"/>
                <a:cs typeface="Times New Roman" panose="02020603050405020304" pitchFamily="18" charset="0"/>
              </a:rPr>
              <a:t>种</a:t>
            </a:r>
            <a:r>
              <a:rPr lang="zh-CN" altLang="zh-CN" sz="1800" kern="100" dirty="0">
                <a:effectLst/>
                <a:latin typeface="+mn-ea"/>
                <a:cs typeface="Times New Roman" panose="02020603050405020304" pitchFamily="18" charset="0"/>
              </a:rPr>
              <a:t>故障模式均为</a:t>
            </a:r>
            <a:r>
              <a:rPr lang="zh-CN" altLang="zh-CN" sz="1800" b="1" kern="100" dirty="0">
                <a:effectLst/>
                <a:latin typeface="+mn-ea"/>
                <a:cs typeface="Times New Roman" panose="02020603050405020304" pitchFamily="18" charset="0"/>
              </a:rPr>
              <a:t>渐变故障</a:t>
            </a:r>
            <a:r>
              <a:rPr lang="zh-CN" altLang="zh-CN" sz="1800" kern="100" dirty="0">
                <a:effectLst/>
                <a:latin typeface="+mn-ea"/>
                <a:cs typeface="Times New Roman" panose="02020603050405020304" pitchFamily="18" charset="0"/>
              </a:rPr>
              <a:t>，符合故障诊断需求</a:t>
            </a:r>
            <a:endParaRPr lang="en-US" altLang="zh-CN" sz="18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所选</a:t>
            </a:r>
            <a:r>
              <a:rPr lang="zh-CN" altLang="zh-CN" sz="1800" kern="100" dirty="0">
                <a:effectLst/>
                <a:latin typeface="+mn-ea"/>
                <a:cs typeface="Times New Roman" panose="02020603050405020304" pitchFamily="18" charset="0"/>
              </a:rPr>
              <a:t>故障模式均可通过</a:t>
            </a:r>
            <a:r>
              <a:rPr lang="zh-CN" altLang="zh-CN" sz="1800" b="1" kern="100" dirty="0">
                <a:effectLst/>
                <a:latin typeface="+mn-ea"/>
                <a:cs typeface="Times New Roman" panose="02020603050405020304" pitchFamily="18" charset="0"/>
              </a:rPr>
              <a:t>故障参数注入</a:t>
            </a:r>
            <a:r>
              <a:rPr lang="zh-CN" altLang="en-US" sz="1800" kern="100" dirty="0">
                <a:effectLst/>
                <a:latin typeface="+mn-ea"/>
                <a:cs typeface="Times New Roman" panose="02020603050405020304" pitchFamily="18" charset="0"/>
              </a:rPr>
              <a:t>在</a:t>
            </a:r>
            <a:r>
              <a:rPr lang="zh-CN" altLang="zh-CN" sz="1800" kern="100" dirty="0">
                <a:effectLst/>
                <a:latin typeface="+mn-ea"/>
                <a:cs typeface="Times New Roman" panose="02020603050405020304" pitchFamily="18" charset="0"/>
              </a:rPr>
              <a:t>仿真模型中实现</a:t>
            </a:r>
            <a:endParaRPr lang="zh-CN" altLang="en-US" dirty="0">
              <a:latin typeface="+mn-ea"/>
            </a:endParaRPr>
          </a:p>
        </p:txBody>
      </p:sp>
      <p:sp>
        <p:nvSpPr>
          <p:cNvPr id="29" name="矩形: 圆角 28">
            <a:extLst>
              <a:ext uri="{FF2B5EF4-FFF2-40B4-BE49-F238E27FC236}">
                <a16:creationId xmlns:a16="http://schemas.microsoft.com/office/drawing/2014/main" id="{128DCF47-AD3E-54C7-D376-61EE197B0BB1}"/>
              </a:ext>
            </a:extLst>
          </p:cNvPr>
          <p:cNvSpPr/>
          <p:nvPr/>
        </p:nvSpPr>
        <p:spPr>
          <a:xfrm>
            <a:off x="704753" y="5133524"/>
            <a:ext cx="6778486" cy="1154498"/>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箭头: V 形 30">
            <a:extLst>
              <a:ext uri="{FF2B5EF4-FFF2-40B4-BE49-F238E27FC236}">
                <a16:creationId xmlns:a16="http://schemas.microsoft.com/office/drawing/2014/main" id="{5612D347-E329-45D9-3AD9-3B95F647ABF0}"/>
              </a:ext>
            </a:extLst>
          </p:cNvPr>
          <p:cNvSpPr/>
          <p:nvPr/>
        </p:nvSpPr>
        <p:spPr>
          <a:xfrm rot="10800000">
            <a:off x="7760805" y="5382781"/>
            <a:ext cx="646044" cy="655982"/>
          </a:xfrm>
          <a:prstGeom prst="chevron">
            <a:avLst/>
          </a:prstGeom>
          <a:solidFill>
            <a:srgbClr val="1C50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37" name="标题 1">
            <a:extLst>
              <a:ext uri="{FF2B5EF4-FFF2-40B4-BE49-F238E27FC236}">
                <a16:creationId xmlns:a16="http://schemas.microsoft.com/office/drawing/2014/main" id="{0DF9B98C-350B-6410-D48C-1792627E8143}"/>
              </a:ext>
            </a:extLst>
          </p:cNvPr>
          <p:cNvSpPr>
            <a:spLocks noGrp="1"/>
          </p:cNvSpPr>
          <p:nvPr>
            <p:ph type="title"/>
          </p:nvPr>
        </p:nvSpPr>
        <p:spPr>
          <a:xfrm>
            <a:off x="591440" y="523131"/>
            <a:ext cx="4456934" cy="464939"/>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endParaRPr lang="zh-CN" altLang="en-US" sz="3400" b="1" dirty="0"/>
          </a:p>
        </p:txBody>
      </p:sp>
      <p:sp>
        <p:nvSpPr>
          <p:cNvPr id="3" name="文本框 2">
            <a:extLst>
              <a:ext uri="{FF2B5EF4-FFF2-40B4-BE49-F238E27FC236}">
                <a16:creationId xmlns:a16="http://schemas.microsoft.com/office/drawing/2014/main" id="{9963451F-589B-6577-71F7-B1A58E0D65A2}"/>
              </a:ext>
            </a:extLst>
          </p:cNvPr>
          <p:cNvSpPr txBox="1"/>
          <p:nvPr/>
        </p:nvSpPr>
        <p:spPr>
          <a:xfrm>
            <a:off x="241300" y="6456739"/>
            <a:ext cx="8033652" cy="430887"/>
          </a:xfrm>
          <a:prstGeom prst="rect">
            <a:avLst/>
          </a:prstGeom>
          <a:noFill/>
        </p:spPr>
        <p:txBody>
          <a:bodyPr wrap="square">
            <a:spAutoFit/>
          </a:bodyPr>
          <a:lstStyle/>
          <a:p>
            <a:r>
              <a:rPr lang="en-US" altLang="zh-CN" sz="1100" kern="10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[1] CUI, XIAOLONG, MA, JIMING, ZENG, SHENGKUI. The fault modeling methodology of actuator system based on Modelica[C]. //2011 9th International Conference on Reliability, Maintainability and Safety. [v.1].:IEEE, 2011:997-1002.</a:t>
            </a:r>
            <a:endParaRPr lang="zh-CN" altLang="zh-CN" sz="1100" kern="10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281D675A-9ED6-41C9-D8E7-11E65D8B1164}"/>
              </a:ext>
            </a:extLst>
          </p:cNvPr>
          <p:cNvPicPr>
            <a:picLocks noChangeAspect="1"/>
          </p:cNvPicPr>
          <p:nvPr/>
        </p:nvPicPr>
        <p:blipFill>
          <a:blip r:embed="rId5"/>
          <a:stretch>
            <a:fillRect/>
          </a:stretch>
        </p:blipFill>
        <p:spPr>
          <a:xfrm>
            <a:off x="48567" y="528616"/>
            <a:ext cx="504734" cy="782622"/>
          </a:xfrm>
          <a:prstGeom prst="rect">
            <a:avLst/>
          </a:prstGeom>
        </p:spPr>
      </p:pic>
    </p:spTree>
    <p:extLst>
      <p:ext uri="{BB962C8B-B14F-4D97-AF65-F5344CB8AC3E}">
        <p14:creationId xmlns:p14="http://schemas.microsoft.com/office/powerpoint/2010/main" val="29288000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CC9A719A-80E1-47CB-03A6-99E7AC2EC7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70767" y="1180948"/>
            <a:ext cx="4043914" cy="4304014"/>
          </a:xfrm>
          <a:prstGeom prst="rect">
            <a:avLst/>
          </a:prstGeom>
        </p:spPr>
      </p:pic>
      <p:sp>
        <p:nvSpPr>
          <p:cNvPr id="41" name="内容占位符 4">
            <a:extLst>
              <a:ext uri="{FF2B5EF4-FFF2-40B4-BE49-F238E27FC236}">
                <a16:creationId xmlns:a16="http://schemas.microsoft.com/office/drawing/2014/main" id="{FD700BD7-DA3A-1461-2067-90724F04AE00}"/>
              </a:ext>
            </a:extLst>
          </p:cNvPr>
          <p:cNvSpPr>
            <a:spLocks noGrp="1"/>
          </p:cNvSpPr>
          <p:nvPr>
            <p:ph idx="1"/>
          </p:nvPr>
        </p:nvSpPr>
        <p:spPr>
          <a:xfrm>
            <a:off x="1030314" y="1119450"/>
            <a:ext cx="6273046" cy="520248"/>
          </a:xfrm>
        </p:spPr>
        <p:txBody>
          <a:bodyPr>
            <a:noAutofit/>
          </a:bodyPr>
          <a:lstStyle/>
          <a:p>
            <a:pPr marL="0" indent="0">
              <a:lnSpc>
                <a:spcPct val="130000"/>
              </a:lnSpc>
              <a:buNone/>
            </a:pPr>
            <a:r>
              <a:rPr lang="en-US" altLang="zh-CN" sz="2400" b="1" dirty="0">
                <a:latin typeface="+mj-ea"/>
                <a:ea typeface="+mj-ea"/>
                <a:cs typeface="Times New Roman" panose="02020603050405020304" pitchFamily="18" charset="0"/>
              </a:rPr>
              <a:t>4-1-2</a:t>
            </a:r>
            <a:r>
              <a:rPr lang="en-US" altLang="zh-CN" sz="2400" b="1" dirty="0">
                <a:effectLst/>
                <a:latin typeface="+mj-ea"/>
                <a:ea typeface="+mj-ea"/>
                <a:cs typeface="Times New Roman" panose="02020603050405020304" pitchFamily="18" charset="0"/>
              </a:rPr>
              <a:t>  </a:t>
            </a:r>
            <a:r>
              <a:rPr lang="zh-CN" altLang="en-US" sz="2400" b="1" dirty="0">
                <a:effectLst/>
                <a:latin typeface="+mj-ea"/>
                <a:ea typeface="+mj-ea"/>
                <a:cs typeface="Times New Roman" panose="02020603050405020304" pitchFamily="18" charset="0"/>
              </a:rPr>
              <a:t>故障建模</a:t>
            </a:r>
            <a:endParaRPr lang="zh-CN" altLang="en-US" sz="2400" b="1" dirty="0">
              <a:latin typeface="+mj-ea"/>
              <a:ea typeface="+mj-ea"/>
              <a:cs typeface="微软雅黑" panose="020B0503020204020204" charset="-122"/>
              <a:sym typeface="+mn-ea"/>
            </a:endParaRP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grpSp>
        <p:nvGrpSpPr>
          <p:cNvPr id="19" name="组合 18">
            <a:extLst>
              <a:ext uri="{FF2B5EF4-FFF2-40B4-BE49-F238E27FC236}">
                <a16:creationId xmlns:a16="http://schemas.microsoft.com/office/drawing/2014/main" id="{F4241725-11C3-6C9D-CCD5-C6B2015D51A3}"/>
              </a:ext>
            </a:extLst>
          </p:cNvPr>
          <p:cNvGrpSpPr/>
          <p:nvPr/>
        </p:nvGrpSpPr>
        <p:grpSpPr>
          <a:xfrm>
            <a:off x="6762697" y="672353"/>
            <a:ext cx="5073399" cy="5959941"/>
            <a:chOff x="1334304" y="545032"/>
            <a:chExt cx="5073399" cy="5959941"/>
          </a:xfrm>
        </p:grpSpPr>
        <p:sp>
          <p:nvSpPr>
            <p:cNvPr id="20" name="Rectangle 2">
              <a:extLst>
                <a:ext uri="{FF2B5EF4-FFF2-40B4-BE49-F238E27FC236}">
                  <a16:creationId xmlns:a16="http://schemas.microsoft.com/office/drawing/2014/main" id="{FD793269-1C02-BD74-BFB3-DADF49D44428}"/>
                </a:ext>
              </a:extLst>
            </p:cNvPr>
            <p:cNvSpPr>
              <a:spLocks noChangeArrowheads="1"/>
            </p:cNvSpPr>
            <p:nvPr/>
          </p:nvSpPr>
          <p:spPr bwMode="auto">
            <a:xfrm>
              <a:off x="1807559" y="654578"/>
              <a:ext cx="438091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2200" b="1" kern="100" dirty="0">
                  <a:effectLst/>
                  <a:latin typeface="+mn-ea"/>
                </a:rPr>
                <a:t>Step 2</a:t>
              </a:r>
              <a:r>
                <a:rPr lang="zh-CN" altLang="en-US" sz="2200" b="1" kern="100" dirty="0">
                  <a:effectLst/>
                  <a:latin typeface="+mn-ea"/>
                </a:rPr>
                <a:t>：</a:t>
              </a:r>
              <a:r>
                <a:rPr lang="en-US" altLang="zh-CN" sz="2200" b="1" kern="100" dirty="0">
                  <a:effectLst/>
                  <a:latin typeface="+mn-ea"/>
                </a:rPr>
                <a:t> </a:t>
              </a:r>
              <a:r>
                <a:rPr lang="zh-CN" altLang="en-US" sz="2200" b="1" kern="100" dirty="0">
                  <a:effectLst/>
                  <a:latin typeface="+mn-ea"/>
                  <a:cs typeface="Times New Roman" panose="02020603050405020304" pitchFamily="18" charset="0"/>
                </a:rPr>
                <a:t>模型库架构设计</a:t>
              </a:r>
              <a:endParaRPr lang="zh-CN" altLang="en-US" sz="2200" dirty="0">
                <a:solidFill>
                  <a:srgbClr val="FF0000"/>
                </a:solidFill>
                <a:latin typeface="+mn-ea"/>
              </a:endParaRPr>
            </a:p>
          </p:txBody>
        </p:sp>
        <p:sp>
          <p:nvSpPr>
            <p:cNvPr id="22" name="矩形: 圆角 21">
              <a:extLst>
                <a:ext uri="{FF2B5EF4-FFF2-40B4-BE49-F238E27FC236}">
                  <a16:creationId xmlns:a16="http://schemas.microsoft.com/office/drawing/2014/main" id="{50B36DCE-3856-A7EC-D4ED-D2423DFE07E6}"/>
                </a:ext>
              </a:extLst>
            </p:cNvPr>
            <p:cNvSpPr/>
            <p:nvPr/>
          </p:nvSpPr>
          <p:spPr>
            <a:xfrm>
              <a:off x="1334304" y="545032"/>
              <a:ext cx="5073399" cy="5959941"/>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a:extLst>
              <a:ext uri="{FF2B5EF4-FFF2-40B4-BE49-F238E27FC236}">
                <a16:creationId xmlns:a16="http://schemas.microsoft.com/office/drawing/2014/main" id="{73487D5E-A26F-C463-3950-69E365D0885C}"/>
              </a:ext>
            </a:extLst>
          </p:cNvPr>
          <p:cNvGrpSpPr/>
          <p:nvPr/>
        </p:nvGrpSpPr>
        <p:grpSpPr>
          <a:xfrm>
            <a:off x="7335499" y="5306329"/>
            <a:ext cx="4079182" cy="1152591"/>
            <a:chOff x="7077856" y="4962580"/>
            <a:chExt cx="4079182" cy="1152591"/>
          </a:xfrm>
        </p:grpSpPr>
        <p:sp>
          <p:nvSpPr>
            <p:cNvPr id="25" name="文本框 24">
              <a:extLst>
                <a:ext uri="{FF2B5EF4-FFF2-40B4-BE49-F238E27FC236}">
                  <a16:creationId xmlns:a16="http://schemas.microsoft.com/office/drawing/2014/main" id="{DB7CA4DB-91DE-FE15-8FB9-75F634AD105F}"/>
                </a:ext>
              </a:extLst>
            </p:cNvPr>
            <p:cNvSpPr txBox="1"/>
            <p:nvPr/>
          </p:nvSpPr>
          <p:spPr>
            <a:xfrm>
              <a:off x="7077856" y="5224686"/>
              <a:ext cx="172462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电子接口</a:t>
              </a:r>
            </a:p>
          </p:txBody>
        </p:sp>
        <p:sp>
          <p:nvSpPr>
            <p:cNvPr id="28" name="文本框 27">
              <a:extLst>
                <a:ext uri="{FF2B5EF4-FFF2-40B4-BE49-F238E27FC236}">
                  <a16:creationId xmlns:a16="http://schemas.microsoft.com/office/drawing/2014/main" id="{D270D11E-33F1-FD35-F451-13E516A1FC1F}"/>
                </a:ext>
              </a:extLst>
            </p:cNvPr>
            <p:cNvSpPr txBox="1"/>
            <p:nvPr/>
          </p:nvSpPr>
          <p:spPr>
            <a:xfrm>
              <a:off x="7077856" y="5745839"/>
              <a:ext cx="172462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控制接口</a:t>
              </a:r>
            </a:p>
          </p:txBody>
        </p:sp>
        <p:sp>
          <p:nvSpPr>
            <p:cNvPr id="29" name="文本框 28">
              <a:extLst>
                <a:ext uri="{FF2B5EF4-FFF2-40B4-BE49-F238E27FC236}">
                  <a16:creationId xmlns:a16="http://schemas.microsoft.com/office/drawing/2014/main" id="{EA18199A-4E1B-FEAF-C93B-723024436060}"/>
                </a:ext>
              </a:extLst>
            </p:cNvPr>
            <p:cNvSpPr txBox="1"/>
            <p:nvPr/>
          </p:nvSpPr>
          <p:spPr>
            <a:xfrm>
              <a:off x="8896998" y="5744717"/>
              <a:ext cx="172462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热接口</a:t>
              </a:r>
            </a:p>
          </p:txBody>
        </p:sp>
        <p:grpSp>
          <p:nvGrpSpPr>
            <p:cNvPr id="35" name="组合 34">
              <a:extLst>
                <a:ext uri="{FF2B5EF4-FFF2-40B4-BE49-F238E27FC236}">
                  <a16:creationId xmlns:a16="http://schemas.microsoft.com/office/drawing/2014/main" id="{24268B9D-76AB-29EF-5FDC-A4478523D92E}"/>
                </a:ext>
              </a:extLst>
            </p:cNvPr>
            <p:cNvGrpSpPr/>
            <p:nvPr/>
          </p:nvGrpSpPr>
          <p:grpSpPr>
            <a:xfrm>
              <a:off x="8896998" y="4962580"/>
              <a:ext cx="2260040" cy="782137"/>
              <a:chOff x="8896998" y="4962580"/>
              <a:chExt cx="2260040" cy="782137"/>
            </a:xfrm>
          </p:grpSpPr>
          <p:sp>
            <p:nvSpPr>
              <p:cNvPr id="27" name="文本框 26">
                <a:extLst>
                  <a:ext uri="{FF2B5EF4-FFF2-40B4-BE49-F238E27FC236}">
                    <a16:creationId xmlns:a16="http://schemas.microsoft.com/office/drawing/2014/main" id="{734906B0-7585-09FD-793B-4510B073E3B3}"/>
                  </a:ext>
                </a:extLst>
              </p:cNvPr>
              <p:cNvSpPr txBox="1"/>
              <p:nvPr/>
            </p:nvSpPr>
            <p:spPr>
              <a:xfrm>
                <a:off x="8896998" y="5223564"/>
                <a:ext cx="1724628"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机械接口</a:t>
                </a:r>
              </a:p>
            </p:txBody>
          </p:sp>
          <p:sp>
            <p:nvSpPr>
              <p:cNvPr id="33" name="文本框 32">
                <a:extLst>
                  <a:ext uri="{FF2B5EF4-FFF2-40B4-BE49-F238E27FC236}">
                    <a16:creationId xmlns:a16="http://schemas.microsoft.com/office/drawing/2014/main" id="{3A58430C-CC69-DDAE-3A0C-40AA26346F0B}"/>
                  </a:ext>
                </a:extLst>
              </p:cNvPr>
              <p:cNvSpPr txBox="1"/>
              <p:nvPr/>
            </p:nvSpPr>
            <p:spPr>
              <a:xfrm>
                <a:off x="10516520" y="4962580"/>
                <a:ext cx="640518" cy="782137"/>
              </a:xfrm>
              <a:prstGeom prst="rect">
                <a:avLst/>
              </a:prstGeom>
              <a:noFill/>
              <a:ln>
                <a:noFill/>
              </a:ln>
            </p:spPr>
            <p:txBody>
              <a:bodyPr wrap="square" rtlCol="0">
                <a:spAutoFit/>
              </a:bodyPr>
              <a:lstStyle/>
              <a:p>
                <a:pPr>
                  <a:lnSpc>
                    <a:spcPct val="130000"/>
                  </a:lnSpc>
                </a:pPr>
                <a:r>
                  <a:rPr lang="zh-CN" altLang="en-US" dirty="0"/>
                  <a:t>平动</a:t>
                </a:r>
                <a:endParaRPr lang="en-US" altLang="zh-CN" dirty="0"/>
              </a:p>
              <a:p>
                <a:pPr>
                  <a:lnSpc>
                    <a:spcPct val="130000"/>
                  </a:lnSpc>
                </a:pPr>
                <a:r>
                  <a:rPr lang="zh-CN" altLang="en-US" dirty="0"/>
                  <a:t>转动</a:t>
                </a:r>
              </a:p>
            </p:txBody>
          </p:sp>
        </p:grpSp>
        <p:sp>
          <p:nvSpPr>
            <p:cNvPr id="34" name="左大括号 33">
              <a:extLst>
                <a:ext uri="{FF2B5EF4-FFF2-40B4-BE49-F238E27FC236}">
                  <a16:creationId xmlns:a16="http://schemas.microsoft.com/office/drawing/2014/main" id="{BBDDCC62-0A26-1949-6257-A9E8F9730718}"/>
                </a:ext>
              </a:extLst>
            </p:cNvPr>
            <p:cNvSpPr/>
            <p:nvPr/>
          </p:nvSpPr>
          <p:spPr>
            <a:xfrm>
              <a:off x="10236138" y="5170562"/>
              <a:ext cx="260153" cy="422334"/>
            </a:xfrm>
            <a:prstGeom prst="leftBrace">
              <a:avLst/>
            </a:prstGeom>
            <a:ln w="12700">
              <a:solidFill>
                <a:srgbClr val="0070C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grpSp>
      <p:grpSp>
        <p:nvGrpSpPr>
          <p:cNvPr id="48" name="组合 47">
            <a:extLst>
              <a:ext uri="{FF2B5EF4-FFF2-40B4-BE49-F238E27FC236}">
                <a16:creationId xmlns:a16="http://schemas.microsoft.com/office/drawing/2014/main" id="{8B5ADA02-190B-EDEB-22ED-D314B3D94B62}"/>
              </a:ext>
            </a:extLst>
          </p:cNvPr>
          <p:cNvGrpSpPr/>
          <p:nvPr/>
        </p:nvGrpSpPr>
        <p:grpSpPr>
          <a:xfrm>
            <a:off x="969484" y="1954924"/>
            <a:ext cx="5257801" cy="4677370"/>
            <a:chOff x="575133" y="1954924"/>
            <a:chExt cx="5257801" cy="4677370"/>
          </a:xfrm>
        </p:grpSpPr>
        <p:grpSp>
          <p:nvGrpSpPr>
            <p:cNvPr id="17" name="组合 16">
              <a:extLst>
                <a:ext uri="{FF2B5EF4-FFF2-40B4-BE49-F238E27FC236}">
                  <a16:creationId xmlns:a16="http://schemas.microsoft.com/office/drawing/2014/main" id="{EF38C466-F75E-4994-CE34-37BF32CD4DF4}"/>
                </a:ext>
              </a:extLst>
            </p:cNvPr>
            <p:cNvGrpSpPr/>
            <p:nvPr/>
          </p:nvGrpSpPr>
          <p:grpSpPr>
            <a:xfrm>
              <a:off x="575133" y="1954924"/>
              <a:ext cx="5257801" cy="4677370"/>
              <a:chOff x="930673" y="1827603"/>
              <a:chExt cx="5257801" cy="4677370"/>
            </a:xfrm>
          </p:grpSpPr>
          <p:pic>
            <p:nvPicPr>
              <p:cNvPr id="6" name="图片 5" descr="表格&#10;&#10;描述已自动生成">
                <a:extLst>
                  <a:ext uri="{FF2B5EF4-FFF2-40B4-BE49-F238E27FC236}">
                    <a16:creationId xmlns:a16="http://schemas.microsoft.com/office/drawing/2014/main" id="{71EF3BBD-BCED-7792-7601-5E9DDEEAA40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4058" y="2836307"/>
                <a:ext cx="4291029" cy="3567844"/>
              </a:xfrm>
              <a:prstGeom prst="rect">
                <a:avLst/>
              </a:prstGeom>
            </p:spPr>
          </p:pic>
          <p:sp>
            <p:nvSpPr>
              <p:cNvPr id="4" name="Rectangle 2">
                <a:extLst>
                  <a:ext uri="{FF2B5EF4-FFF2-40B4-BE49-F238E27FC236}">
                    <a16:creationId xmlns:a16="http://schemas.microsoft.com/office/drawing/2014/main" id="{9AACD8AF-A705-2C38-0670-83A69E6630C8}"/>
                  </a:ext>
                </a:extLst>
              </p:cNvPr>
              <p:cNvSpPr>
                <a:spLocks noChangeArrowheads="1"/>
              </p:cNvSpPr>
              <p:nvPr/>
            </p:nvSpPr>
            <p:spPr bwMode="auto">
              <a:xfrm>
                <a:off x="1671135" y="1903816"/>
                <a:ext cx="438091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2200" b="1" kern="100" dirty="0">
                    <a:effectLst/>
                    <a:latin typeface="+mn-ea"/>
                  </a:rPr>
                  <a:t>Step 1</a:t>
                </a:r>
                <a:r>
                  <a:rPr lang="zh-CN" altLang="en-US" sz="2200" b="1" kern="100" dirty="0">
                    <a:effectLst/>
                    <a:latin typeface="+mn-ea"/>
                  </a:rPr>
                  <a:t>：</a:t>
                </a:r>
                <a:r>
                  <a:rPr lang="en-US" altLang="zh-CN" sz="2200" b="1" kern="100" dirty="0">
                    <a:effectLst/>
                    <a:latin typeface="+mn-ea"/>
                  </a:rPr>
                  <a:t> </a:t>
                </a:r>
                <a:r>
                  <a:rPr lang="zh-CN" altLang="zh-CN" sz="2200" b="1" kern="100" dirty="0">
                    <a:effectLst/>
                    <a:latin typeface="+mn-ea"/>
                    <a:cs typeface="Times New Roman" panose="02020603050405020304" pitchFamily="18" charset="0"/>
                  </a:rPr>
                  <a:t>系统自顶向下分解</a:t>
                </a:r>
                <a:endParaRPr lang="zh-CN" altLang="en-US" sz="2200" dirty="0">
                  <a:latin typeface="+mn-ea"/>
                </a:endParaRPr>
              </a:p>
            </p:txBody>
          </p:sp>
          <p:sp>
            <p:nvSpPr>
              <p:cNvPr id="16" name="矩形: 圆角 15">
                <a:extLst>
                  <a:ext uri="{FF2B5EF4-FFF2-40B4-BE49-F238E27FC236}">
                    <a16:creationId xmlns:a16="http://schemas.microsoft.com/office/drawing/2014/main" id="{B6845545-0CFB-FFD6-B076-72B824010DDA}"/>
                  </a:ext>
                </a:extLst>
              </p:cNvPr>
              <p:cNvSpPr/>
              <p:nvPr/>
            </p:nvSpPr>
            <p:spPr>
              <a:xfrm>
                <a:off x="930673" y="1827603"/>
                <a:ext cx="5257801" cy="4677370"/>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7" name="组合 46">
              <a:extLst>
                <a:ext uri="{FF2B5EF4-FFF2-40B4-BE49-F238E27FC236}">
                  <a16:creationId xmlns:a16="http://schemas.microsoft.com/office/drawing/2014/main" id="{FCE49E93-64B2-DDDA-8707-66EB83227282}"/>
                </a:ext>
              </a:extLst>
            </p:cNvPr>
            <p:cNvGrpSpPr/>
            <p:nvPr/>
          </p:nvGrpSpPr>
          <p:grpSpPr>
            <a:xfrm>
              <a:off x="900466" y="2499791"/>
              <a:ext cx="4217775" cy="371241"/>
              <a:chOff x="900466" y="2499791"/>
              <a:chExt cx="4217775" cy="371241"/>
            </a:xfrm>
          </p:grpSpPr>
          <p:sp>
            <p:nvSpPr>
              <p:cNvPr id="37" name="文本框 36">
                <a:extLst>
                  <a:ext uri="{FF2B5EF4-FFF2-40B4-BE49-F238E27FC236}">
                    <a16:creationId xmlns:a16="http://schemas.microsoft.com/office/drawing/2014/main" id="{4999AB19-B394-AA2E-913C-C663D185C9E4}"/>
                  </a:ext>
                </a:extLst>
              </p:cNvPr>
              <p:cNvSpPr txBox="1"/>
              <p:nvPr/>
            </p:nvSpPr>
            <p:spPr>
              <a:xfrm>
                <a:off x="900466" y="2501700"/>
                <a:ext cx="1217366" cy="369332"/>
              </a:xfrm>
              <a:prstGeom prst="rect">
                <a:avLst/>
              </a:prstGeom>
              <a:noFill/>
            </p:spPr>
            <p:txBody>
              <a:bodyPr wrap="square" rtlCol="0">
                <a:spAutoFit/>
              </a:bodyPr>
              <a:lstStyle/>
              <a:p>
                <a:r>
                  <a:rPr lang="zh-CN" altLang="en-US" b="1" dirty="0">
                    <a:solidFill>
                      <a:srgbClr val="0070C0"/>
                    </a:solidFill>
                  </a:rPr>
                  <a:t>总系统</a:t>
                </a:r>
              </a:p>
            </p:txBody>
          </p:sp>
          <p:sp>
            <p:nvSpPr>
              <p:cNvPr id="38" name="文本框 37">
                <a:extLst>
                  <a:ext uri="{FF2B5EF4-FFF2-40B4-BE49-F238E27FC236}">
                    <a16:creationId xmlns:a16="http://schemas.microsoft.com/office/drawing/2014/main" id="{1E715266-5662-1F84-FE70-284591313C50}"/>
                  </a:ext>
                </a:extLst>
              </p:cNvPr>
              <p:cNvSpPr txBox="1"/>
              <p:nvPr/>
            </p:nvSpPr>
            <p:spPr>
              <a:xfrm>
                <a:off x="2117832" y="2501700"/>
                <a:ext cx="1217366" cy="369332"/>
              </a:xfrm>
              <a:prstGeom prst="rect">
                <a:avLst/>
              </a:prstGeom>
              <a:noFill/>
            </p:spPr>
            <p:txBody>
              <a:bodyPr wrap="square" rtlCol="0">
                <a:spAutoFit/>
              </a:bodyPr>
              <a:lstStyle/>
              <a:p>
                <a:r>
                  <a:rPr lang="zh-CN" altLang="en-US" b="1" dirty="0">
                    <a:solidFill>
                      <a:srgbClr val="0070C0"/>
                    </a:solidFill>
                  </a:rPr>
                  <a:t>子系统</a:t>
                </a:r>
              </a:p>
            </p:txBody>
          </p:sp>
          <p:sp>
            <p:nvSpPr>
              <p:cNvPr id="39" name="文本框 38">
                <a:extLst>
                  <a:ext uri="{FF2B5EF4-FFF2-40B4-BE49-F238E27FC236}">
                    <a16:creationId xmlns:a16="http://schemas.microsoft.com/office/drawing/2014/main" id="{D6005AA9-0399-7A86-39AC-6117B492C949}"/>
                  </a:ext>
                </a:extLst>
              </p:cNvPr>
              <p:cNvSpPr txBox="1"/>
              <p:nvPr/>
            </p:nvSpPr>
            <p:spPr>
              <a:xfrm>
                <a:off x="4427552" y="2499791"/>
                <a:ext cx="690689" cy="369332"/>
              </a:xfrm>
              <a:prstGeom prst="rect">
                <a:avLst/>
              </a:prstGeom>
              <a:noFill/>
            </p:spPr>
            <p:txBody>
              <a:bodyPr wrap="square" rtlCol="0">
                <a:spAutoFit/>
              </a:bodyPr>
              <a:lstStyle/>
              <a:p>
                <a:r>
                  <a:rPr lang="zh-CN" altLang="en-US" b="1" dirty="0">
                    <a:solidFill>
                      <a:srgbClr val="0070C0"/>
                    </a:solidFill>
                  </a:rPr>
                  <a:t>元件</a:t>
                </a:r>
              </a:p>
            </p:txBody>
          </p:sp>
          <p:sp>
            <p:nvSpPr>
              <p:cNvPr id="40" name="文本框 39">
                <a:extLst>
                  <a:ext uri="{FF2B5EF4-FFF2-40B4-BE49-F238E27FC236}">
                    <a16:creationId xmlns:a16="http://schemas.microsoft.com/office/drawing/2014/main" id="{8CF05949-D34B-6F31-F88C-41ED5AF8A26D}"/>
                  </a:ext>
                </a:extLst>
              </p:cNvPr>
              <p:cNvSpPr txBox="1"/>
              <p:nvPr/>
            </p:nvSpPr>
            <p:spPr>
              <a:xfrm>
                <a:off x="3412856" y="2499791"/>
                <a:ext cx="690689" cy="369332"/>
              </a:xfrm>
              <a:prstGeom prst="rect">
                <a:avLst/>
              </a:prstGeom>
              <a:noFill/>
            </p:spPr>
            <p:txBody>
              <a:bodyPr wrap="square" rtlCol="0">
                <a:spAutoFit/>
              </a:bodyPr>
              <a:lstStyle/>
              <a:p>
                <a:r>
                  <a:rPr lang="zh-CN" altLang="en-US" b="1" dirty="0">
                    <a:solidFill>
                      <a:srgbClr val="0070C0"/>
                    </a:solidFill>
                  </a:rPr>
                  <a:t>组件</a:t>
                </a:r>
              </a:p>
            </p:txBody>
          </p:sp>
          <p:sp>
            <p:nvSpPr>
              <p:cNvPr id="43" name="箭头: 右 42">
                <a:extLst>
                  <a:ext uri="{FF2B5EF4-FFF2-40B4-BE49-F238E27FC236}">
                    <a16:creationId xmlns:a16="http://schemas.microsoft.com/office/drawing/2014/main" id="{F88DAED8-FD9C-6D94-959F-B58621789825}"/>
                  </a:ext>
                </a:extLst>
              </p:cNvPr>
              <p:cNvSpPr/>
              <p:nvPr/>
            </p:nvSpPr>
            <p:spPr>
              <a:xfrm>
                <a:off x="1813832" y="2613288"/>
                <a:ext cx="273520" cy="138055"/>
              </a:xfrm>
              <a:prstGeom prst="rightArrow">
                <a:avLst/>
              </a:prstGeom>
              <a:noFill/>
              <a:ln>
                <a:solidFill>
                  <a:srgbClr val="1C5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endParaRPr>
              </a:p>
            </p:txBody>
          </p:sp>
          <p:sp>
            <p:nvSpPr>
              <p:cNvPr id="44" name="箭头: 右 43">
                <a:extLst>
                  <a:ext uri="{FF2B5EF4-FFF2-40B4-BE49-F238E27FC236}">
                    <a16:creationId xmlns:a16="http://schemas.microsoft.com/office/drawing/2014/main" id="{DDB23FAB-366D-6786-E7EB-9C51F704AE21}"/>
                  </a:ext>
                </a:extLst>
              </p:cNvPr>
              <p:cNvSpPr/>
              <p:nvPr/>
            </p:nvSpPr>
            <p:spPr>
              <a:xfrm>
                <a:off x="3047596" y="2609637"/>
                <a:ext cx="273520" cy="138055"/>
              </a:xfrm>
              <a:prstGeom prst="rightArrow">
                <a:avLst/>
              </a:prstGeom>
              <a:noFill/>
              <a:ln>
                <a:solidFill>
                  <a:srgbClr val="1C5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endParaRPr>
              </a:p>
            </p:txBody>
          </p:sp>
          <p:sp>
            <p:nvSpPr>
              <p:cNvPr id="46" name="箭头: 右 45">
                <a:extLst>
                  <a:ext uri="{FF2B5EF4-FFF2-40B4-BE49-F238E27FC236}">
                    <a16:creationId xmlns:a16="http://schemas.microsoft.com/office/drawing/2014/main" id="{062E68E9-7194-EBDC-06F1-BB6C5C7E6812}"/>
                  </a:ext>
                </a:extLst>
              </p:cNvPr>
              <p:cNvSpPr/>
              <p:nvPr/>
            </p:nvSpPr>
            <p:spPr>
              <a:xfrm>
                <a:off x="4093091" y="2613689"/>
                <a:ext cx="273520" cy="138055"/>
              </a:xfrm>
              <a:prstGeom prst="rightArrow">
                <a:avLst/>
              </a:prstGeom>
              <a:noFill/>
              <a:ln>
                <a:solidFill>
                  <a:srgbClr val="1C50A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a:solidFill>
                    <a:srgbClr val="0070C0"/>
                  </a:solidFill>
                </a:endParaRPr>
              </a:p>
            </p:txBody>
          </p:sp>
        </p:grpSp>
      </p:grpSp>
      <p:grpSp>
        <p:nvGrpSpPr>
          <p:cNvPr id="15" name="组合 14">
            <a:extLst>
              <a:ext uri="{FF2B5EF4-FFF2-40B4-BE49-F238E27FC236}">
                <a16:creationId xmlns:a16="http://schemas.microsoft.com/office/drawing/2014/main" id="{0B987679-AA99-8B86-573D-FBE0811F9174}"/>
              </a:ext>
            </a:extLst>
          </p:cNvPr>
          <p:cNvGrpSpPr/>
          <p:nvPr/>
        </p:nvGrpSpPr>
        <p:grpSpPr>
          <a:xfrm>
            <a:off x="-402429" y="-7062"/>
            <a:ext cx="12870385" cy="446052"/>
            <a:chOff x="-402429" y="-7062"/>
            <a:chExt cx="12870385" cy="446052"/>
          </a:xfrm>
        </p:grpSpPr>
        <p:sp>
          <p:nvSpPr>
            <p:cNvPr id="18" name="箭头: V 形 17">
              <a:extLst>
                <a:ext uri="{FF2B5EF4-FFF2-40B4-BE49-F238E27FC236}">
                  <a16:creationId xmlns:a16="http://schemas.microsoft.com/office/drawing/2014/main" id="{FBB2FAFD-2606-843D-1533-4341628404C6}"/>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1" name="箭头: V 形 20">
              <a:extLst>
                <a:ext uri="{FF2B5EF4-FFF2-40B4-BE49-F238E27FC236}">
                  <a16:creationId xmlns:a16="http://schemas.microsoft.com/office/drawing/2014/main" id="{AA4C84FB-463F-F503-1277-F1F44A8AB71C}"/>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3" name="箭头: V 形 22">
              <a:extLst>
                <a:ext uri="{FF2B5EF4-FFF2-40B4-BE49-F238E27FC236}">
                  <a16:creationId xmlns:a16="http://schemas.microsoft.com/office/drawing/2014/main" id="{2E7E9DE5-3378-2573-F7D1-BE4E2065EC48}"/>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4" name="箭头: V 形 23">
              <a:extLst>
                <a:ext uri="{FF2B5EF4-FFF2-40B4-BE49-F238E27FC236}">
                  <a16:creationId xmlns:a16="http://schemas.microsoft.com/office/drawing/2014/main" id="{23A814EB-6DB1-EDDC-B94D-B672AB983220}"/>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6" name="箭头: V 形 25">
              <a:extLst>
                <a:ext uri="{FF2B5EF4-FFF2-40B4-BE49-F238E27FC236}">
                  <a16:creationId xmlns:a16="http://schemas.microsoft.com/office/drawing/2014/main" id="{35CFF968-AFC8-893B-27CF-5A404651DFA8}"/>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30" name="文本框 29">
            <a:extLst>
              <a:ext uri="{FF2B5EF4-FFF2-40B4-BE49-F238E27FC236}">
                <a16:creationId xmlns:a16="http://schemas.microsoft.com/office/drawing/2014/main" id="{58264969-19C0-24F2-8B41-CCD99C3EBC69}"/>
              </a:ext>
            </a:extLst>
          </p:cNvPr>
          <p:cNvSpPr txBox="1"/>
          <p:nvPr/>
        </p:nvSpPr>
        <p:spPr>
          <a:xfrm>
            <a:off x="8160780" y="1150735"/>
            <a:ext cx="2501934" cy="338554"/>
          </a:xfrm>
          <a:prstGeom prst="rect">
            <a:avLst/>
          </a:prstGeom>
          <a:solidFill>
            <a:schemeClr val="bg1"/>
          </a:solidFill>
        </p:spPr>
        <p:txBody>
          <a:bodyPr wrap="square" rtlCol="0">
            <a:spAutoFit/>
          </a:bodyPr>
          <a:lstStyle/>
          <a:p>
            <a:r>
              <a:rPr lang="zh-CN" altLang="en-US" sz="1600" b="1" dirty="0"/>
              <a:t> 　方向舵系统模型库</a:t>
            </a:r>
          </a:p>
        </p:txBody>
      </p:sp>
      <p:sp>
        <p:nvSpPr>
          <p:cNvPr id="31" name="标题 1">
            <a:extLst>
              <a:ext uri="{FF2B5EF4-FFF2-40B4-BE49-F238E27FC236}">
                <a16:creationId xmlns:a16="http://schemas.microsoft.com/office/drawing/2014/main" id="{0EB35971-DF4A-D8FC-F6BA-FEAEB624F15F}"/>
              </a:ext>
            </a:extLst>
          </p:cNvPr>
          <p:cNvSpPr>
            <a:spLocks noGrp="1"/>
          </p:cNvSpPr>
          <p:nvPr>
            <p:ph type="title"/>
          </p:nvPr>
        </p:nvSpPr>
        <p:spPr>
          <a:xfrm>
            <a:off x="688116" y="555432"/>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pic>
        <p:nvPicPr>
          <p:cNvPr id="2" name="图片 1">
            <a:extLst>
              <a:ext uri="{FF2B5EF4-FFF2-40B4-BE49-F238E27FC236}">
                <a16:creationId xmlns:a16="http://schemas.microsoft.com/office/drawing/2014/main" id="{FC1867C3-4CBE-4ADF-B37D-F103D50342E4}"/>
              </a:ext>
            </a:extLst>
          </p:cNvPr>
          <p:cNvPicPr>
            <a:picLocks noChangeAspect="1"/>
          </p:cNvPicPr>
          <p:nvPr/>
        </p:nvPicPr>
        <p:blipFill>
          <a:blip r:embed="rId5"/>
          <a:stretch>
            <a:fillRect/>
          </a:stretch>
        </p:blipFill>
        <p:spPr>
          <a:xfrm>
            <a:off x="48567" y="528616"/>
            <a:ext cx="504734" cy="782622"/>
          </a:xfrm>
          <a:prstGeom prst="rect">
            <a:avLst/>
          </a:prstGeom>
        </p:spPr>
      </p:pic>
    </p:spTree>
    <p:extLst>
      <p:ext uri="{BB962C8B-B14F-4D97-AF65-F5344CB8AC3E}">
        <p14:creationId xmlns:p14="http://schemas.microsoft.com/office/powerpoint/2010/main" val="2284276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EF38C466-F75E-4994-CE34-37BF32CD4DF4}"/>
              </a:ext>
            </a:extLst>
          </p:cNvPr>
          <p:cNvGrpSpPr/>
          <p:nvPr/>
        </p:nvGrpSpPr>
        <p:grpSpPr>
          <a:xfrm>
            <a:off x="655320" y="1821181"/>
            <a:ext cx="10820400" cy="4914902"/>
            <a:chOff x="1175671" y="1697548"/>
            <a:chExt cx="10563842" cy="4691059"/>
          </a:xfrm>
        </p:grpSpPr>
        <p:sp>
          <p:nvSpPr>
            <p:cNvPr id="16" name="矩形: 圆角 15">
              <a:extLst>
                <a:ext uri="{FF2B5EF4-FFF2-40B4-BE49-F238E27FC236}">
                  <a16:creationId xmlns:a16="http://schemas.microsoft.com/office/drawing/2014/main" id="{B6845545-0CFB-FFD6-B076-72B824010DDA}"/>
                </a:ext>
              </a:extLst>
            </p:cNvPr>
            <p:cNvSpPr/>
            <p:nvPr/>
          </p:nvSpPr>
          <p:spPr>
            <a:xfrm>
              <a:off x="1175671" y="1697548"/>
              <a:ext cx="10563842" cy="4691059"/>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Rectangle 2">
              <a:extLst>
                <a:ext uri="{FF2B5EF4-FFF2-40B4-BE49-F238E27FC236}">
                  <a16:creationId xmlns:a16="http://schemas.microsoft.com/office/drawing/2014/main" id="{9AACD8AF-A705-2C38-0670-83A69E6630C8}"/>
                </a:ext>
              </a:extLst>
            </p:cNvPr>
            <p:cNvSpPr>
              <a:spLocks noChangeArrowheads="1"/>
            </p:cNvSpPr>
            <p:nvPr/>
          </p:nvSpPr>
          <p:spPr bwMode="auto">
            <a:xfrm>
              <a:off x="1565754" y="1774854"/>
              <a:ext cx="5976656" cy="4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2200" b="1" kern="100" dirty="0">
                  <a:effectLst/>
                  <a:latin typeface="+mn-ea"/>
                </a:rPr>
                <a:t>Step 3</a:t>
              </a:r>
              <a:r>
                <a:rPr lang="zh-CN" altLang="en-US" sz="2200" b="1" kern="100" dirty="0">
                  <a:effectLst/>
                  <a:latin typeface="+mn-ea"/>
                </a:rPr>
                <a:t>：模型自底向上建模</a:t>
              </a:r>
              <a:endParaRPr lang="zh-CN" altLang="en-US" sz="2200" dirty="0">
                <a:latin typeface="+mn-ea"/>
              </a:endParaRPr>
            </a:p>
          </p:txBody>
        </p:sp>
      </p:grpSp>
      <p:sp>
        <p:nvSpPr>
          <p:cNvPr id="56" name="矩形 55">
            <a:extLst>
              <a:ext uri="{FF2B5EF4-FFF2-40B4-BE49-F238E27FC236}">
                <a16:creationId xmlns:a16="http://schemas.microsoft.com/office/drawing/2014/main" id="{9B82BA68-0C9A-5FCC-B02A-C0C6F19EB965}"/>
              </a:ext>
            </a:extLst>
          </p:cNvPr>
          <p:cNvSpPr/>
          <p:nvPr/>
        </p:nvSpPr>
        <p:spPr>
          <a:xfrm>
            <a:off x="3892165" y="4142740"/>
            <a:ext cx="95450" cy="451541"/>
          </a:xfrm>
          <a:prstGeom prst="rect">
            <a:avLst/>
          </a:prstGeom>
          <a:solidFill>
            <a:srgbClr val="FFFFF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5" name="组合 14">
            <a:extLst>
              <a:ext uri="{FF2B5EF4-FFF2-40B4-BE49-F238E27FC236}">
                <a16:creationId xmlns:a16="http://schemas.microsoft.com/office/drawing/2014/main" id="{50981634-724F-6E7E-556B-E477B5D7E933}"/>
              </a:ext>
            </a:extLst>
          </p:cNvPr>
          <p:cNvGrpSpPr/>
          <p:nvPr/>
        </p:nvGrpSpPr>
        <p:grpSpPr>
          <a:xfrm>
            <a:off x="1392636" y="2161892"/>
            <a:ext cx="9406727" cy="4303818"/>
            <a:chOff x="2148040" y="2222476"/>
            <a:chExt cx="9406727" cy="4303818"/>
          </a:xfrm>
        </p:grpSpPr>
        <p:pic>
          <p:nvPicPr>
            <p:cNvPr id="5" name="图片 4" descr="图示&#10;&#10;描述已自动生成">
              <a:extLst>
                <a:ext uri="{FF2B5EF4-FFF2-40B4-BE49-F238E27FC236}">
                  <a16:creationId xmlns:a16="http://schemas.microsoft.com/office/drawing/2014/main" id="{F0ABF9A6-5FD9-A09F-EC6E-F4F8ED43A1A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974"/>
            <a:stretch/>
          </p:blipFill>
          <p:spPr>
            <a:xfrm>
              <a:off x="4160008" y="2222476"/>
              <a:ext cx="7394759" cy="3788789"/>
            </a:xfrm>
            <a:prstGeom prst="rect">
              <a:avLst/>
            </a:prstGeom>
            <a:ln>
              <a:noFill/>
            </a:ln>
          </p:spPr>
        </p:pic>
        <p:pic>
          <p:nvPicPr>
            <p:cNvPr id="3" name="图片 2" descr="图示&#10;&#10;描述已自动生成">
              <a:extLst>
                <a:ext uri="{FF2B5EF4-FFF2-40B4-BE49-F238E27FC236}">
                  <a16:creationId xmlns:a16="http://schemas.microsoft.com/office/drawing/2014/main" id="{B06F06AB-D765-D34D-C91F-A0B7DC32A63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48040" y="4296376"/>
              <a:ext cx="3723180" cy="2229918"/>
            </a:xfrm>
            <a:prstGeom prst="rect">
              <a:avLst/>
            </a:prstGeom>
            <a:ln>
              <a:noFill/>
            </a:ln>
          </p:spPr>
        </p:pic>
      </p:grpSp>
      <p:sp>
        <p:nvSpPr>
          <p:cNvPr id="18" name="矩形: 圆角 17">
            <a:extLst>
              <a:ext uri="{FF2B5EF4-FFF2-40B4-BE49-F238E27FC236}">
                <a16:creationId xmlns:a16="http://schemas.microsoft.com/office/drawing/2014/main" id="{D2E7836F-5C93-D394-9F2A-B1C42A00A722}"/>
              </a:ext>
            </a:extLst>
          </p:cNvPr>
          <p:cNvSpPr/>
          <p:nvPr/>
        </p:nvSpPr>
        <p:spPr>
          <a:xfrm>
            <a:off x="1234440" y="3622876"/>
            <a:ext cx="4160520" cy="2981125"/>
          </a:xfrm>
          <a:prstGeom prst="roundRect">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BE71A93-D2BC-C7F4-E584-2FB3A8C92DFF}"/>
              </a:ext>
            </a:extLst>
          </p:cNvPr>
          <p:cNvSpPr txBox="1"/>
          <p:nvPr/>
        </p:nvSpPr>
        <p:spPr>
          <a:xfrm>
            <a:off x="1526897" y="3673491"/>
            <a:ext cx="4380176" cy="369332"/>
          </a:xfrm>
          <a:prstGeom prst="rect">
            <a:avLst/>
          </a:prstGeom>
          <a:noFill/>
        </p:spPr>
        <p:txBody>
          <a:bodyPr wrap="square" rtlCol="0">
            <a:spAutoFit/>
          </a:bodyPr>
          <a:lstStyle/>
          <a:p>
            <a:r>
              <a:rPr lang="zh-CN" altLang="en-US" b="1" dirty="0"/>
              <a:t>③ 基于元件搭建电机组件模型</a:t>
            </a:r>
          </a:p>
        </p:txBody>
      </p:sp>
      <p:sp>
        <p:nvSpPr>
          <p:cNvPr id="13" name="文本框 12">
            <a:extLst>
              <a:ext uri="{FF2B5EF4-FFF2-40B4-BE49-F238E27FC236}">
                <a16:creationId xmlns:a16="http://schemas.microsoft.com/office/drawing/2014/main" id="{B67C567B-DA68-B579-AB3C-5DD5054CA13F}"/>
              </a:ext>
            </a:extLst>
          </p:cNvPr>
          <p:cNvSpPr txBox="1"/>
          <p:nvPr/>
        </p:nvSpPr>
        <p:spPr>
          <a:xfrm>
            <a:off x="4519064" y="2386123"/>
            <a:ext cx="4160520" cy="369332"/>
          </a:xfrm>
          <a:prstGeom prst="rect">
            <a:avLst/>
          </a:prstGeom>
          <a:noFill/>
        </p:spPr>
        <p:txBody>
          <a:bodyPr wrap="square" rtlCol="0">
            <a:spAutoFit/>
          </a:bodyPr>
          <a:lstStyle/>
          <a:p>
            <a:r>
              <a:rPr lang="zh-CN" altLang="en-US" b="1" dirty="0"/>
              <a:t>④ 基于组件连接形成子系统模型</a:t>
            </a:r>
          </a:p>
        </p:txBody>
      </p:sp>
      <p:grpSp>
        <p:nvGrpSpPr>
          <p:cNvPr id="14" name="组合 13">
            <a:extLst>
              <a:ext uri="{FF2B5EF4-FFF2-40B4-BE49-F238E27FC236}">
                <a16:creationId xmlns:a16="http://schemas.microsoft.com/office/drawing/2014/main" id="{1945EA8A-6A1C-E482-C0DD-A3ABCD4B4D2A}"/>
              </a:ext>
            </a:extLst>
          </p:cNvPr>
          <p:cNvGrpSpPr/>
          <p:nvPr/>
        </p:nvGrpSpPr>
        <p:grpSpPr>
          <a:xfrm>
            <a:off x="-344630" y="3308"/>
            <a:ext cx="12870385" cy="446052"/>
            <a:chOff x="-402429" y="-7062"/>
            <a:chExt cx="12870385" cy="446052"/>
          </a:xfrm>
        </p:grpSpPr>
        <p:sp>
          <p:nvSpPr>
            <p:cNvPr id="19" name="箭头: V 形 18">
              <a:extLst>
                <a:ext uri="{FF2B5EF4-FFF2-40B4-BE49-F238E27FC236}">
                  <a16:creationId xmlns:a16="http://schemas.microsoft.com/office/drawing/2014/main" id="{C5F97670-5D0E-93A9-5A7A-746BD91FBE6E}"/>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0" name="箭头: V 形 19">
              <a:extLst>
                <a:ext uri="{FF2B5EF4-FFF2-40B4-BE49-F238E27FC236}">
                  <a16:creationId xmlns:a16="http://schemas.microsoft.com/office/drawing/2014/main" id="{007728A4-7DFC-4694-F142-7325AA639981}"/>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1" name="箭头: V 形 20">
              <a:extLst>
                <a:ext uri="{FF2B5EF4-FFF2-40B4-BE49-F238E27FC236}">
                  <a16:creationId xmlns:a16="http://schemas.microsoft.com/office/drawing/2014/main" id="{9EF409B3-B635-D4F6-70AD-365A64F60014}"/>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2" name="箭头: V 形 21">
              <a:extLst>
                <a:ext uri="{FF2B5EF4-FFF2-40B4-BE49-F238E27FC236}">
                  <a16:creationId xmlns:a16="http://schemas.microsoft.com/office/drawing/2014/main" id="{E6DF6F4C-40EF-AE9C-63C0-5CC1CF868F82}"/>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3" name="箭头: V 形 22">
              <a:extLst>
                <a:ext uri="{FF2B5EF4-FFF2-40B4-BE49-F238E27FC236}">
                  <a16:creationId xmlns:a16="http://schemas.microsoft.com/office/drawing/2014/main" id="{FE63704D-9C02-664C-4BFD-2EA0A2736185}"/>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8" name="标题 1">
            <a:extLst>
              <a:ext uri="{FF2B5EF4-FFF2-40B4-BE49-F238E27FC236}">
                <a16:creationId xmlns:a16="http://schemas.microsoft.com/office/drawing/2014/main" id="{980BDB5B-4009-C4CE-DC2D-E5E76270D479}"/>
              </a:ext>
            </a:extLst>
          </p:cNvPr>
          <p:cNvSpPr>
            <a:spLocks noGrp="1"/>
          </p:cNvSpPr>
          <p:nvPr>
            <p:ph type="title"/>
          </p:nvPr>
        </p:nvSpPr>
        <p:spPr>
          <a:xfrm>
            <a:off x="655320" y="569946"/>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sp>
        <p:nvSpPr>
          <p:cNvPr id="2" name="文本框 1">
            <a:extLst>
              <a:ext uri="{FF2B5EF4-FFF2-40B4-BE49-F238E27FC236}">
                <a16:creationId xmlns:a16="http://schemas.microsoft.com/office/drawing/2014/main" id="{7416B8A6-B198-6846-2D8A-D563016A68F8}"/>
              </a:ext>
            </a:extLst>
          </p:cNvPr>
          <p:cNvSpPr txBox="1"/>
          <p:nvPr/>
        </p:nvSpPr>
        <p:spPr>
          <a:xfrm>
            <a:off x="982262" y="2492906"/>
            <a:ext cx="2734723" cy="369332"/>
          </a:xfrm>
          <a:prstGeom prst="rect">
            <a:avLst/>
          </a:prstGeom>
          <a:noFill/>
        </p:spPr>
        <p:txBody>
          <a:bodyPr wrap="square" rtlCol="0">
            <a:spAutoFit/>
          </a:bodyPr>
          <a:lstStyle/>
          <a:p>
            <a:r>
              <a:rPr lang="zh-CN" altLang="en-US" b="1" dirty="0"/>
              <a:t>① 原理分析及条件假设</a:t>
            </a:r>
          </a:p>
        </p:txBody>
      </p:sp>
      <p:sp>
        <p:nvSpPr>
          <p:cNvPr id="7" name="文本框 6">
            <a:extLst>
              <a:ext uri="{FF2B5EF4-FFF2-40B4-BE49-F238E27FC236}">
                <a16:creationId xmlns:a16="http://schemas.microsoft.com/office/drawing/2014/main" id="{E677DCF8-343B-5CF9-DC4E-957F0D92920D}"/>
              </a:ext>
            </a:extLst>
          </p:cNvPr>
          <p:cNvSpPr txBox="1"/>
          <p:nvPr/>
        </p:nvSpPr>
        <p:spPr>
          <a:xfrm>
            <a:off x="982262" y="2923083"/>
            <a:ext cx="1916414" cy="369332"/>
          </a:xfrm>
          <a:prstGeom prst="rect">
            <a:avLst/>
          </a:prstGeom>
          <a:noFill/>
        </p:spPr>
        <p:txBody>
          <a:bodyPr wrap="square" rtlCol="0">
            <a:spAutoFit/>
          </a:bodyPr>
          <a:lstStyle/>
          <a:p>
            <a:r>
              <a:rPr lang="zh-CN" altLang="en-US" b="1" dirty="0"/>
              <a:t>② 建立数学模型</a:t>
            </a:r>
          </a:p>
        </p:txBody>
      </p:sp>
      <p:pic>
        <p:nvPicPr>
          <p:cNvPr id="8" name="图片 7">
            <a:extLst>
              <a:ext uri="{FF2B5EF4-FFF2-40B4-BE49-F238E27FC236}">
                <a16:creationId xmlns:a16="http://schemas.microsoft.com/office/drawing/2014/main" id="{9ECDD54C-17DF-8E39-946F-C5ADED7B6E6E}"/>
              </a:ext>
            </a:extLst>
          </p:cNvPr>
          <p:cNvPicPr>
            <a:picLocks noChangeAspect="1"/>
          </p:cNvPicPr>
          <p:nvPr/>
        </p:nvPicPr>
        <p:blipFill>
          <a:blip r:embed="rId5"/>
          <a:stretch>
            <a:fillRect/>
          </a:stretch>
        </p:blipFill>
        <p:spPr>
          <a:xfrm>
            <a:off x="48567" y="528616"/>
            <a:ext cx="504734" cy="782622"/>
          </a:xfrm>
          <a:prstGeom prst="rect">
            <a:avLst/>
          </a:prstGeom>
        </p:spPr>
      </p:pic>
      <p:sp>
        <p:nvSpPr>
          <p:cNvPr id="9" name="内容占位符 4">
            <a:extLst>
              <a:ext uri="{FF2B5EF4-FFF2-40B4-BE49-F238E27FC236}">
                <a16:creationId xmlns:a16="http://schemas.microsoft.com/office/drawing/2014/main" id="{DC55632C-2939-EDE3-3BED-5B18DAD77849}"/>
              </a:ext>
            </a:extLst>
          </p:cNvPr>
          <p:cNvSpPr>
            <a:spLocks noGrp="1"/>
          </p:cNvSpPr>
          <p:nvPr>
            <p:ph idx="1"/>
          </p:nvPr>
        </p:nvSpPr>
        <p:spPr>
          <a:xfrm>
            <a:off x="1030314" y="1119450"/>
            <a:ext cx="6273046" cy="520248"/>
          </a:xfrm>
        </p:spPr>
        <p:txBody>
          <a:bodyPr>
            <a:noAutofit/>
          </a:bodyPr>
          <a:lstStyle/>
          <a:p>
            <a:pPr marL="0" indent="0">
              <a:lnSpc>
                <a:spcPct val="130000"/>
              </a:lnSpc>
              <a:buNone/>
            </a:pPr>
            <a:r>
              <a:rPr lang="en-US" altLang="zh-CN" sz="2400" b="1" dirty="0">
                <a:latin typeface="+mj-ea"/>
                <a:ea typeface="+mj-ea"/>
                <a:cs typeface="Times New Roman" panose="02020603050405020304" pitchFamily="18" charset="0"/>
              </a:rPr>
              <a:t>4-1-2</a:t>
            </a:r>
            <a:r>
              <a:rPr lang="en-US" altLang="zh-CN" sz="2400" b="1" dirty="0">
                <a:effectLst/>
                <a:latin typeface="+mj-ea"/>
                <a:ea typeface="+mj-ea"/>
                <a:cs typeface="Times New Roman" panose="02020603050405020304" pitchFamily="18" charset="0"/>
              </a:rPr>
              <a:t>  </a:t>
            </a:r>
            <a:r>
              <a:rPr lang="zh-CN" altLang="en-US" sz="2400" b="1" dirty="0">
                <a:effectLst/>
                <a:latin typeface="+mj-ea"/>
                <a:ea typeface="+mj-ea"/>
                <a:cs typeface="Times New Roman" panose="02020603050405020304" pitchFamily="18" charset="0"/>
              </a:rPr>
              <a:t>故障建模</a:t>
            </a:r>
            <a:endParaRPr lang="zh-CN" altLang="en-US" sz="2400" b="1" dirty="0">
              <a:latin typeface="+mj-ea"/>
              <a:ea typeface="+mj-ea"/>
              <a:cs typeface="微软雅黑" panose="020B0503020204020204" charset="-122"/>
              <a:sym typeface="+mn-ea"/>
            </a:endParaRP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Tree>
    <p:extLst>
      <p:ext uri="{BB962C8B-B14F-4D97-AF65-F5344CB8AC3E}">
        <p14:creationId xmlns:p14="http://schemas.microsoft.com/office/powerpoint/2010/main" val="30594486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E85C0C3F-5C22-5F53-DB01-EF558EBFC648}"/>
              </a:ext>
            </a:extLst>
          </p:cNvPr>
          <p:cNvPicPr>
            <a:picLocks noChangeAspect="1"/>
          </p:cNvPicPr>
          <p:nvPr/>
        </p:nvPicPr>
        <p:blipFill>
          <a:blip r:embed="rId3"/>
          <a:stretch>
            <a:fillRect/>
          </a:stretch>
        </p:blipFill>
        <p:spPr>
          <a:xfrm>
            <a:off x="7390464" y="2303204"/>
            <a:ext cx="4235185" cy="4130612"/>
          </a:xfrm>
          <a:prstGeom prst="rect">
            <a:avLst/>
          </a:prstGeom>
        </p:spPr>
      </p:pic>
      <p:grpSp>
        <p:nvGrpSpPr>
          <p:cNvPr id="17" name="组合 16">
            <a:extLst>
              <a:ext uri="{FF2B5EF4-FFF2-40B4-BE49-F238E27FC236}">
                <a16:creationId xmlns:a16="http://schemas.microsoft.com/office/drawing/2014/main" id="{EF38C466-F75E-4994-CE34-37BF32CD4DF4}"/>
              </a:ext>
            </a:extLst>
          </p:cNvPr>
          <p:cNvGrpSpPr/>
          <p:nvPr/>
        </p:nvGrpSpPr>
        <p:grpSpPr>
          <a:xfrm>
            <a:off x="255494" y="1816865"/>
            <a:ext cx="11524129" cy="4691006"/>
            <a:chOff x="785325" y="1693428"/>
            <a:chExt cx="11250885" cy="4731541"/>
          </a:xfrm>
        </p:grpSpPr>
        <p:sp>
          <p:nvSpPr>
            <p:cNvPr id="4" name="Rectangle 2">
              <a:extLst>
                <a:ext uri="{FF2B5EF4-FFF2-40B4-BE49-F238E27FC236}">
                  <a16:creationId xmlns:a16="http://schemas.microsoft.com/office/drawing/2014/main" id="{9AACD8AF-A705-2C38-0670-83A69E6630C8}"/>
                </a:ext>
              </a:extLst>
            </p:cNvPr>
            <p:cNvSpPr>
              <a:spLocks noChangeArrowheads="1"/>
            </p:cNvSpPr>
            <p:nvPr/>
          </p:nvSpPr>
          <p:spPr bwMode="auto">
            <a:xfrm>
              <a:off x="1624142" y="1789225"/>
              <a:ext cx="5976656" cy="4346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2200" b="1" kern="100" dirty="0">
                  <a:effectLst/>
                  <a:latin typeface="+mn-ea"/>
                </a:rPr>
                <a:t>Step 4</a:t>
              </a:r>
              <a:r>
                <a:rPr lang="zh-CN" altLang="en-US" sz="2200" b="1" kern="100" dirty="0">
                  <a:effectLst/>
                  <a:latin typeface="+mn-ea"/>
                </a:rPr>
                <a:t>：故障及不确定性参数注入</a:t>
              </a:r>
              <a:endParaRPr lang="zh-CN" altLang="en-US" sz="2200" dirty="0">
                <a:latin typeface="+mn-ea"/>
              </a:endParaRPr>
            </a:p>
          </p:txBody>
        </p:sp>
        <p:sp>
          <p:nvSpPr>
            <p:cNvPr id="16" name="矩形: 圆角 15">
              <a:extLst>
                <a:ext uri="{FF2B5EF4-FFF2-40B4-BE49-F238E27FC236}">
                  <a16:creationId xmlns:a16="http://schemas.microsoft.com/office/drawing/2014/main" id="{B6845545-0CFB-FFD6-B076-72B824010DDA}"/>
                </a:ext>
              </a:extLst>
            </p:cNvPr>
            <p:cNvSpPr/>
            <p:nvPr/>
          </p:nvSpPr>
          <p:spPr>
            <a:xfrm>
              <a:off x="785325" y="1693428"/>
              <a:ext cx="11250885" cy="4731541"/>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ectangle 2">
            <a:extLst>
              <a:ext uri="{FF2B5EF4-FFF2-40B4-BE49-F238E27FC236}">
                <a16:creationId xmlns:a16="http://schemas.microsoft.com/office/drawing/2014/main" id="{75EA9A94-4B46-8A57-4561-8BBF5A593F31}"/>
              </a:ext>
            </a:extLst>
          </p:cNvPr>
          <p:cNvSpPr>
            <a:spLocks noChangeArrowheads="1"/>
          </p:cNvSpPr>
          <p:nvPr/>
        </p:nvSpPr>
        <p:spPr bwMode="auto">
          <a:xfrm>
            <a:off x="255493" y="3429000"/>
            <a:ext cx="7398529"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000" b="1" kern="100" dirty="0">
                <a:effectLst/>
                <a:latin typeface="微软雅黑 Light" panose="020B0502040204020203" pitchFamily="34" charset="-122"/>
                <a:ea typeface="微软雅黑 Light" panose="020B0502040204020203" pitchFamily="34" charset="-122"/>
              </a:rPr>
              <a:t>① </a:t>
            </a:r>
            <a:r>
              <a:rPr lang="zh-CN" altLang="en-US" sz="2000" b="1" kern="100" dirty="0">
                <a:effectLst/>
                <a:latin typeface="+mn-ea"/>
              </a:rPr>
              <a:t>元件故障参数注入</a:t>
            </a:r>
            <a:r>
              <a:rPr lang="en-US" altLang="zh-CN" sz="1400" b="1" kern="100" dirty="0">
                <a:latin typeface="+mn-ea"/>
              </a:rPr>
              <a:t>[1]</a:t>
            </a:r>
            <a:r>
              <a:rPr lang="zh-CN" altLang="en-US" sz="1600" b="1" kern="100" dirty="0">
                <a:effectLst/>
                <a:latin typeface="+mn-ea"/>
              </a:rPr>
              <a:t>（舵机控制器、电机、传感器、减速箱）</a:t>
            </a:r>
            <a:endParaRPr lang="zh-CN" altLang="en-US" sz="2000" dirty="0">
              <a:latin typeface="+mn-ea"/>
            </a:endParaRPr>
          </a:p>
        </p:txBody>
      </p:sp>
      <p:grpSp>
        <p:nvGrpSpPr>
          <p:cNvPr id="22" name="组合 21">
            <a:extLst>
              <a:ext uri="{FF2B5EF4-FFF2-40B4-BE49-F238E27FC236}">
                <a16:creationId xmlns:a16="http://schemas.microsoft.com/office/drawing/2014/main" id="{2F73299C-3F52-AD83-8549-B63647F5088C}"/>
              </a:ext>
            </a:extLst>
          </p:cNvPr>
          <p:cNvGrpSpPr/>
          <p:nvPr/>
        </p:nvGrpSpPr>
        <p:grpSpPr>
          <a:xfrm>
            <a:off x="809353" y="2370710"/>
            <a:ext cx="8899423" cy="922438"/>
            <a:chOff x="809353" y="2430800"/>
            <a:chExt cx="8899423" cy="922438"/>
          </a:xfrm>
        </p:grpSpPr>
        <p:sp>
          <p:nvSpPr>
            <p:cNvPr id="5" name="文本框 4">
              <a:extLst>
                <a:ext uri="{FF2B5EF4-FFF2-40B4-BE49-F238E27FC236}">
                  <a16:creationId xmlns:a16="http://schemas.microsoft.com/office/drawing/2014/main" id="{72D65456-EF34-2B18-7360-C05DBAFE498D}"/>
                </a:ext>
              </a:extLst>
            </p:cNvPr>
            <p:cNvSpPr txBox="1"/>
            <p:nvPr/>
          </p:nvSpPr>
          <p:spPr>
            <a:xfrm>
              <a:off x="809353" y="2430800"/>
              <a:ext cx="8899423" cy="874407"/>
            </a:xfrm>
            <a:prstGeom prst="rect">
              <a:avLst/>
            </a:prstGeom>
            <a:noFill/>
          </p:spPr>
          <p:txBody>
            <a:bodyPr wrap="square" rtlCol="0">
              <a:spAutoFit/>
            </a:bodyPr>
            <a:lstStyle/>
            <a:p>
              <a:pPr indent="304800" algn="just">
                <a:lnSpc>
                  <a:spcPct val="150000"/>
                </a:lnSpc>
              </a:pPr>
              <a:r>
                <a:rPr lang="zh-CN" altLang="zh-CN" sz="1800" kern="100" dirty="0">
                  <a:effectLst/>
                  <a:latin typeface="+mn-ea"/>
                  <a:cs typeface="Times New Roman" panose="02020603050405020304" pitchFamily="18" charset="0"/>
                </a:rPr>
                <a:t>考虑</a:t>
              </a:r>
              <a:r>
                <a:rPr lang="zh-CN" altLang="zh-CN" sz="1800" b="1" kern="100" dirty="0">
                  <a:effectLst/>
                  <a:latin typeface="+mn-ea"/>
                  <a:cs typeface="Times New Roman" panose="02020603050405020304" pitchFamily="18" charset="0"/>
                </a:rPr>
                <a:t>环境或内部参数</a:t>
              </a:r>
              <a:r>
                <a:rPr lang="zh-CN" altLang="zh-CN" sz="1800" kern="100" dirty="0">
                  <a:effectLst/>
                  <a:latin typeface="+mn-ea"/>
                  <a:cs typeface="Times New Roman" panose="02020603050405020304" pitchFamily="18" charset="0"/>
                </a:rPr>
                <a:t>引起的</a:t>
              </a:r>
              <a:r>
                <a:rPr lang="zh-CN" altLang="zh-CN" sz="1800" b="1" kern="100" dirty="0">
                  <a:effectLst/>
                  <a:latin typeface="+mn-ea"/>
                  <a:cs typeface="Times New Roman" panose="02020603050405020304" pitchFamily="18" charset="0"/>
                </a:rPr>
                <a:t>部件失效模式</a:t>
              </a:r>
              <a:r>
                <a:rPr lang="zh-CN" altLang="zh-CN" sz="1800" kern="100" dirty="0">
                  <a:effectLst/>
                  <a:latin typeface="+mn-ea"/>
                  <a:cs typeface="Times New Roman" panose="02020603050405020304" pitchFamily="18" charset="0"/>
                </a:rPr>
                <a:t>和</a:t>
              </a:r>
              <a:r>
                <a:rPr lang="zh-CN" altLang="zh-CN" sz="1800" b="1" kern="100" dirty="0">
                  <a:effectLst/>
                  <a:latin typeface="+mn-ea"/>
                  <a:cs typeface="Times New Roman" panose="02020603050405020304" pitchFamily="18" charset="0"/>
                </a:rPr>
                <a:t>不确定性</a:t>
              </a:r>
              <a:r>
                <a:rPr lang="zh-CN" altLang="en-US" sz="1800" b="1" kern="100" dirty="0">
                  <a:effectLst/>
                  <a:latin typeface="+mn-ea"/>
                  <a:cs typeface="Times New Roman" panose="02020603050405020304" pitchFamily="18" charset="0"/>
                </a:rPr>
                <a:t>，</a:t>
              </a:r>
              <a:endParaRPr lang="en-US" altLang="zh-CN" sz="1800" b="1" kern="100" dirty="0">
                <a:effectLst/>
                <a:latin typeface="+mn-ea"/>
                <a:cs typeface="Times New Roman" panose="02020603050405020304" pitchFamily="18" charset="0"/>
              </a:endParaRPr>
            </a:p>
            <a:p>
              <a:pPr indent="304800" algn="just">
                <a:lnSpc>
                  <a:spcPct val="150000"/>
                </a:lnSpc>
              </a:pPr>
              <a:r>
                <a:rPr lang="zh-CN" altLang="zh-CN" sz="1800" kern="100" dirty="0">
                  <a:effectLst/>
                  <a:latin typeface="+mn-ea"/>
                  <a:cs typeface="Times New Roman" panose="02020603050405020304" pitchFamily="18" charset="0"/>
                </a:rPr>
                <a:t>在元件</a:t>
              </a:r>
              <a:r>
                <a:rPr lang="zh-CN" altLang="en-US" sz="1800" kern="100" dirty="0">
                  <a:effectLst/>
                  <a:latin typeface="+mn-ea"/>
                  <a:cs typeface="Times New Roman" panose="02020603050405020304" pitchFamily="18" charset="0"/>
                </a:rPr>
                <a:t>模型</a:t>
              </a:r>
              <a:r>
                <a:rPr lang="zh-CN" altLang="zh-CN" sz="1800" kern="100" dirty="0">
                  <a:effectLst/>
                  <a:latin typeface="+mn-ea"/>
                  <a:cs typeface="Times New Roman" panose="02020603050405020304" pitchFamily="18" charset="0"/>
                </a:rPr>
                <a:t>库基础上，增加对</a:t>
              </a:r>
              <a:r>
                <a:rPr lang="zh-CN" altLang="zh-CN" sz="1800" b="1" kern="100" dirty="0">
                  <a:solidFill>
                    <a:srgbClr val="0070C0"/>
                  </a:solidFill>
                  <a:effectLst/>
                  <a:latin typeface="+mn-ea"/>
                  <a:cs typeface="Times New Roman" panose="02020603050405020304" pitchFamily="18" charset="0"/>
                </a:rPr>
                <a:t>元件失效模式</a:t>
              </a:r>
              <a:r>
                <a:rPr lang="zh-CN" altLang="zh-CN" sz="1800" kern="100" dirty="0">
                  <a:effectLst/>
                  <a:latin typeface="+mn-ea"/>
                  <a:cs typeface="Times New Roman" panose="02020603050405020304" pitchFamily="18" charset="0"/>
                </a:rPr>
                <a:t>、</a:t>
              </a:r>
              <a:r>
                <a:rPr lang="zh-CN" altLang="zh-CN" sz="1800" b="1" kern="100" dirty="0">
                  <a:solidFill>
                    <a:srgbClr val="0070C0"/>
                  </a:solidFill>
                  <a:effectLst/>
                  <a:latin typeface="+mn-ea"/>
                  <a:cs typeface="Times New Roman" panose="02020603050405020304" pitchFamily="18" charset="0"/>
                </a:rPr>
                <a:t>参数不确定性</a:t>
              </a:r>
              <a:r>
                <a:rPr lang="zh-CN" altLang="zh-CN" sz="1800" kern="100" dirty="0">
                  <a:effectLst/>
                  <a:latin typeface="+mn-ea"/>
                  <a:cs typeface="Times New Roman" panose="02020603050405020304" pitchFamily="18" charset="0"/>
                </a:rPr>
                <a:t>的</a:t>
              </a:r>
              <a:r>
                <a:rPr lang="zh-CN" altLang="en-US" sz="1800" kern="100" dirty="0">
                  <a:effectLst/>
                  <a:latin typeface="+mn-ea"/>
                  <a:cs typeface="Times New Roman" panose="02020603050405020304" pitchFamily="18" charset="0"/>
                </a:rPr>
                <a:t>行为</a:t>
              </a:r>
              <a:r>
                <a:rPr lang="zh-CN" altLang="zh-CN" sz="1800" kern="100" dirty="0">
                  <a:effectLst/>
                  <a:latin typeface="+mn-ea"/>
                  <a:cs typeface="Times New Roman" panose="02020603050405020304" pitchFamily="18" charset="0"/>
                </a:rPr>
                <a:t>描述</a:t>
              </a:r>
              <a:r>
                <a:rPr lang="zh-CN" altLang="en-US" sz="1800" kern="100" dirty="0">
                  <a:effectLst/>
                  <a:latin typeface="+mn-ea"/>
                  <a:cs typeface="Times New Roman" panose="02020603050405020304" pitchFamily="18" charset="0"/>
                </a:rPr>
                <a:t>。</a:t>
              </a:r>
              <a:endParaRPr lang="zh-CN" altLang="zh-CN" sz="1800" kern="100" dirty="0">
                <a:effectLst/>
                <a:latin typeface="+mn-ea"/>
              </a:endParaRPr>
            </a:p>
          </p:txBody>
        </p:sp>
        <p:sp>
          <p:nvSpPr>
            <p:cNvPr id="15" name="矩形: 圆角 14">
              <a:extLst>
                <a:ext uri="{FF2B5EF4-FFF2-40B4-BE49-F238E27FC236}">
                  <a16:creationId xmlns:a16="http://schemas.microsoft.com/office/drawing/2014/main" id="{57E6BDDA-A8AE-D1E3-FEFD-7A47E01FE2DE}"/>
                </a:ext>
              </a:extLst>
            </p:cNvPr>
            <p:cNvSpPr/>
            <p:nvPr/>
          </p:nvSpPr>
          <p:spPr>
            <a:xfrm>
              <a:off x="930673" y="2472946"/>
              <a:ext cx="7648551" cy="880292"/>
            </a:xfrm>
            <a:prstGeom prst="roundRect">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E7ED4D6E-C65B-0CC3-80FE-EBDEC28CD824}"/>
              </a:ext>
            </a:extLst>
          </p:cNvPr>
          <p:cNvSpPr txBox="1"/>
          <p:nvPr/>
        </p:nvSpPr>
        <p:spPr>
          <a:xfrm>
            <a:off x="873259" y="3787819"/>
            <a:ext cx="7455945" cy="369332"/>
          </a:xfrm>
          <a:prstGeom prst="rect">
            <a:avLst/>
          </a:prstGeom>
          <a:noFill/>
        </p:spPr>
        <p:txBody>
          <a:bodyPr wrap="square" rtlCol="0">
            <a:spAutoFit/>
          </a:bodyPr>
          <a:lstStyle/>
          <a:p>
            <a:r>
              <a:rPr lang="zh-CN" altLang="en-US" dirty="0">
                <a:latin typeface="+mn-ea"/>
              </a:rPr>
              <a:t>通过分析故障树，选取典型的</a:t>
            </a:r>
            <a:r>
              <a:rPr lang="zh-CN" altLang="en-US" b="1" dirty="0">
                <a:latin typeface="+mn-ea"/>
              </a:rPr>
              <a:t>电机不转</a:t>
            </a:r>
            <a:r>
              <a:rPr lang="zh-CN" altLang="en-US" dirty="0">
                <a:latin typeface="+mn-ea"/>
              </a:rPr>
              <a:t>和</a:t>
            </a:r>
            <a:r>
              <a:rPr lang="zh-CN" altLang="en-US" b="1" dirty="0">
                <a:latin typeface="+mn-ea"/>
              </a:rPr>
              <a:t>性能下降</a:t>
            </a:r>
            <a:r>
              <a:rPr lang="zh-CN" altLang="en-US" dirty="0">
                <a:latin typeface="+mn-ea"/>
              </a:rPr>
              <a:t>作为</a:t>
            </a:r>
            <a:r>
              <a:rPr lang="zh-CN" altLang="en-US" b="1" dirty="0">
                <a:solidFill>
                  <a:srgbClr val="0070C0"/>
                </a:solidFill>
                <a:latin typeface="+mn-ea"/>
              </a:rPr>
              <a:t>电机</a:t>
            </a:r>
            <a:r>
              <a:rPr lang="zh-CN" altLang="en-US" dirty="0">
                <a:latin typeface="+mn-ea"/>
              </a:rPr>
              <a:t>故障模式。</a:t>
            </a:r>
          </a:p>
        </p:txBody>
      </p:sp>
      <p:sp>
        <p:nvSpPr>
          <p:cNvPr id="19" name="矩形 18">
            <a:extLst>
              <a:ext uri="{FF2B5EF4-FFF2-40B4-BE49-F238E27FC236}">
                <a16:creationId xmlns:a16="http://schemas.microsoft.com/office/drawing/2014/main" id="{A1746D7B-07F8-0C21-8190-775DED58456A}"/>
              </a:ext>
            </a:extLst>
          </p:cNvPr>
          <p:cNvSpPr/>
          <p:nvPr/>
        </p:nvSpPr>
        <p:spPr>
          <a:xfrm>
            <a:off x="8905700" y="3268001"/>
            <a:ext cx="880063" cy="4799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A8F15CD7-C77D-DFBE-E1A5-0E82F1C1DE33}"/>
              </a:ext>
            </a:extLst>
          </p:cNvPr>
          <p:cNvSpPr/>
          <p:nvPr/>
        </p:nvSpPr>
        <p:spPr>
          <a:xfrm>
            <a:off x="10417570" y="3268001"/>
            <a:ext cx="880063" cy="479988"/>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4" name="图片 23">
            <a:extLst>
              <a:ext uri="{FF2B5EF4-FFF2-40B4-BE49-F238E27FC236}">
                <a16:creationId xmlns:a16="http://schemas.microsoft.com/office/drawing/2014/main" id="{32D19E27-1066-A40B-431B-73C515BAEE93}"/>
              </a:ext>
            </a:extLst>
          </p:cNvPr>
          <p:cNvPicPr>
            <a:picLocks noChangeAspect="1"/>
          </p:cNvPicPr>
          <p:nvPr/>
        </p:nvPicPr>
        <p:blipFill>
          <a:blip r:embed="rId4"/>
          <a:stretch>
            <a:fillRect/>
          </a:stretch>
        </p:blipFill>
        <p:spPr>
          <a:xfrm>
            <a:off x="407131" y="5014512"/>
            <a:ext cx="955032" cy="958915"/>
          </a:xfrm>
          <a:prstGeom prst="rect">
            <a:avLst/>
          </a:prstGeom>
        </p:spPr>
      </p:pic>
      <p:sp>
        <p:nvSpPr>
          <p:cNvPr id="25" name="箭头: V 形 24">
            <a:extLst>
              <a:ext uri="{FF2B5EF4-FFF2-40B4-BE49-F238E27FC236}">
                <a16:creationId xmlns:a16="http://schemas.microsoft.com/office/drawing/2014/main" id="{AA06D9CC-006A-E16F-B1C1-3991E7EDE511}"/>
              </a:ext>
            </a:extLst>
          </p:cNvPr>
          <p:cNvSpPr/>
          <p:nvPr/>
        </p:nvSpPr>
        <p:spPr>
          <a:xfrm flipH="1">
            <a:off x="1454514" y="5466898"/>
            <a:ext cx="314960" cy="198315"/>
          </a:xfrm>
          <a:prstGeom prst="chevron">
            <a:avLst>
              <a:gd name="adj" fmla="val 70492"/>
            </a:avLst>
          </a:prstGeom>
          <a:solidFill>
            <a:srgbClr val="0070C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箭头: V 形 25">
            <a:extLst>
              <a:ext uri="{FF2B5EF4-FFF2-40B4-BE49-F238E27FC236}">
                <a16:creationId xmlns:a16="http://schemas.microsoft.com/office/drawing/2014/main" id="{9B04CF07-F5D2-32CE-DFD4-3E7D3C9FF042}"/>
              </a:ext>
            </a:extLst>
          </p:cNvPr>
          <p:cNvSpPr/>
          <p:nvPr/>
        </p:nvSpPr>
        <p:spPr>
          <a:xfrm flipH="1">
            <a:off x="7315202" y="5435867"/>
            <a:ext cx="314960" cy="198315"/>
          </a:xfrm>
          <a:prstGeom prst="chevron">
            <a:avLst>
              <a:gd name="adj" fmla="val 70492"/>
            </a:avLst>
          </a:prstGeom>
          <a:solidFill>
            <a:srgbClr val="0070C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3" name="图片 2">
            <a:extLst>
              <a:ext uri="{FF2B5EF4-FFF2-40B4-BE49-F238E27FC236}">
                <a16:creationId xmlns:a16="http://schemas.microsoft.com/office/drawing/2014/main" id="{BBFA12B8-053C-EB33-CC77-88E1EBB8EC85}"/>
              </a:ext>
            </a:extLst>
          </p:cNvPr>
          <p:cNvPicPr>
            <a:picLocks noChangeAspect="1"/>
          </p:cNvPicPr>
          <p:nvPr/>
        </p:nvPicPr>
        <p:blipFill>
          <a:blip r:embed="rId5"/>
          <a:stretch>
            <a:fillRect/>
          </a:stretch>
        </p:blipFill>
        <p:spPr>
          <a:xfrm>
            <a:off x="2279526" y="4234329"/>
            <a:ext cx="4518259" cy="2218907"/>
          </a:xfrm>
          <a:prstGeom prst="rect">
            <a:avLst/>
          </a:prstGeom>
        </p:spPr>
      </p:pic>
      <p:sp>
        <p:nvSpPr>
          <p:cNvPr id="6" name="矩形 5">
            <a:extLst>
              <a:ext uri="{FF2B5EF4-FFF2-40B4-BE49-F238E27FC236}">
                <a16:creationId xmlns:a16="http://schemas.microsoft.com/office/drawing/2014/main" id="{F453C527-25B5-F8BD-7DAE-0ACF7FE1B799}"/>
              </a:ext>
            </a:extLst>
          </p:cNvPr>
          <p:cNvSpPr/>
          <p:nvPr/>
        </p:nvSpPr>
        <p:spPr>
          <a:xfrm>
            <a:off x="10287001" y="5914496"/>
            <a:ext cx="480059" cy="47998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a:extLst>
              <a:ext uri="{FF2B5EF4-FFF2-40B4-BE49-F238E27FC236}">
                <a16:creationId xmlns:a16="http://schemas.microsoft.com/office/drawing/2014/main" id="{4DD50E1C-A81F-D6B1-2FC0-F4A482A184C7}"/>
              </a:ext>
            </a:extLst>
          </p:cNvPr>
          <p:cNvSpPr/>
          <p:nvPr/>
        </p:nvSpPr>
        <p:spPr>
          <a:xfrm>
            <a:off x="10159646" y="4234329"/>
            <a:ext cx="1466003" cy="479988"/>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569A0369-1364-3B60-2C9B-2FB810EF8787}"/>
              </a:ext>
            </a:extLst>
          </p:cNvPr>
          <p:cNvSpPr/>
          <p:nvPr/>
        </p:nvSpPr>
        <p:spPr>
          <a:xfrm>
            <a:off x="7867844" y="5072203"/>
            <a:ext cx="818956" cy="462822"/>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E3673130-FC21-5C57-9103-76652379DB86}"/>
              </a:ext>
            </a:extLst>
          </p:cNvPr>
          <p:cNvSpPr txBox="1"/>
          <p:nvPr/>
        </p:nvSpPr>
        <p:spPr>
          <a:xfrm>
            <a:off x="53987" y="6494357"/>
            <a:ext cx="12138013" cy="430887"/>
          </a:xfrm>
          <a:prstGeom prst="rect">
            <a:avLst/>
          </a:prstGeom>
          <a:noFill/>
        </p:spPr>
        <p:txBody>
          <a:bodyPr wrap="square">
            <a:spAutoFit/>
          </a:bodyPr>
          <a:lstStyle/>
          <a:p>
            <a:r>
              <a:rPr lang="en-US" altLang="zh-CN" sz="1100" kern="10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[1] CUI, XIAOLONG, MA, JIMING, ZENG, SHENGKUI. The fault modeling methodology of actuator system based on </a:t>
            </a:r>
            <a:r>
              <a:rPr lang="en-US" altLang="zh-CN" sz="1100" kern="100" dirty="0" err="1">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Modelica</a:t>
            </a:r>
            <a:r>
              <a:rPr lang="en-US" altLang="zh-CN" sz="1100" kern="10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[C]. //2011 9th International Conference on Reliability, Maintainability and Safety. [v.1].:IEEE, 2011:997-1002.</a:t>
            </a:r>
            <a:endParaRPr lang="zh-CN" altLang="zh-CN" sz="1100" kern="10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endParaRPr>
          </a:p>
        </p:txBody>
      </p:sp>
      <p:grpSp>
        <p:nvGrpSpPr>
          <p:cNvPr id="27" name="组合 26">
            <a:extLst>
              <a:ext uri="{FF2B5EF4-FFF2-40B4-BE49-F238E27FC236}">
                <a16:creationId xmlns:a16="http://schemas.microsoft.com/office/drawing/2014/main" id="{52375FBB-0C27-C91C-405F-9E8B106075AB}"/>
              </a:ext>
            </a:extLst>
          </p:cNvPr>
          <p:cNvGrpSpPr/>
          <p:nvPr/>
        </p:nvGrpSpPr>
        <p:grpSpPr>
          <a:xfrm>
            <a:off x="-344630" y="3308"/>
            <a:ext cx="12870385" cy="446052"/>
            <a:chOff x="-402429" y="-7062"/>
            <a:chExt cx="12870385" cy="446052"/>
          </a:xfrm>
        </p:grpSpPr>
        <p:sp>
          <p:nvSpPr>
            <p:cNvPr id="29" name="箭头: V 形 28">
              <a:extLst>
                <a:ext uri="{FF2B5EF4-FFF2-40B4-BE49-F238E27FC236}">
                  <a16:creationId xmlns:a16="http://schemas.microsoft.com/office/drawing/2014/main" id="{1DD63162-4619-E7A4-038E-72AE27DF1D26}"/>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0" name="箭头: V 形 29">
              <a:extLst>
                <a:ext uri="{FF2B5EF4-FFF2-40B4-BE49-F238E27FC236}">
                  <a16:creationId xmlns:a16="http://schemas.microsoft.com/office/drawing/2014/main" id="{38B74FF5-49B6-C422-D783-D3828F87DC2E}"/>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1" name="箭头: V 形 30">
              <a:extLst>
                <a:ext uri="{FF2B5EF4-FFF2-40B4-BE49-F238E27FC236}">
                  <a16:creationId xmlns:a16="http://schemas.microsoft.com/office/drawing/2014/main" id="{62224E10-4694-7020-4E8D-D16A1FAEC8B6}"/>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32" name="箭头: V 形 31">
              <a:extLst>
                <a:ext uri="{FF2B5EF4-FFF2-40B4-BE49-F238E27FC236}">
                  <a16:creationId xmlns:a16="http://schemas.microsoft.com/office/drawing/2014/main" id="{38A9F6B6-C237-D2C2-D594-45BAB60F64EF}"/>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33" name="箭头: V 形 32">
              <a:extLst>
                <a:ext uri="{FF2B5EF4-FFF2-40B4-BE49-F238E27FC236}">
                  <a16:creationId xmlns:a16="http://schemas.microsoft.com/office/drawing/2014/main" id="{3A4D6739-C52F-0DA8-D77D-5CBB66E68970}"/>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38" name="标题 1">
            <a:extLst>
              <a:ext uri="{FF2B5EF4-FFF2-40B4-BE49-F238E27FC236}">
                <a16:creationId xmlns:a16="http://schemas.microsoft.com/office/drawing/2014/main" id="{9761F8D1-8F0D-D6B4-0487-4E16CA85BEDA}"/>
              </a:ext>
            </a:extLst>
          </p:cNvPr>
          <p:cNvSpPr>
            <a:spLocks noGrp="1"/>
          </p:cNvSpPr>
          <p:nvPr>
            <p:ph type="title"/>
          </p:nvPr>
        </p:nvSpPr>
        <p:spPr>
          <a:xfrm>
            <a:off x="629899" y="544292"/>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sp>
        <p:nvSpPr>
          <p:cNvPr id="2" name="内容占位符 4">
            <a:extLst>
              <a:ext uri="{FF2B5EF4-FFF2-40B4-BE49-F238E27FC236}">
                <a16:creationId xmlns:a16="http://schemas.microsoft.com/office/drawing/2014/main" id="{0C32BA25-0B85-169C-8946-DE379C1D9514}"/>
              </a:ext>
            </a:extLst>
          </p:cNvPr>
          <p:cNvSpPr>
            <a:spLocks noGrp="1"/>
          </p:cNvSpPr>
          <p:nvPr>
            <p:ph idx="1"/>
          </p:nvPr>
        </p:nvSpPr>
        <p:spPr>
          <a:xfrm>
            <a:off x="1030314" y="1119450"/>
            <a:ext cx="6273046" cy="520248"/>
          </a:xfrm>
        </p:spPr>
        <p:txBody>
          <a:bodyPr>
            <a:noAutofit/>
          </a:bodyPr>
          <a:lstStyle/>
          <a:p>
            <a:pPr marL="0" indent="0">
              <a:lnSpc>
                <a:spcPct val="130000"/>
              </a:lnSpc>
              <a:buNone/>
            </a:pPr>
            <a:r>
              <a:rPr lang="en-US" altLang="zh-CN" sz="2400" b="1" dirty="0">
                <a:latin typeface="+mj-ea"/>
                <a:ea typeface="+mj-ea"/>
                <a:cs typeface="Times New Roman" panose="02020603050405020304" pitchFamily="18" charset="0"/>
              </a:rPr>
              <a:t>4-1-2</a:t>
            </a:r>
            <a:r>
              <a:rPr lang="en-US" altLang="zh-CN" sz="2400" b="1" dirty="0">
                <a:effectLst/>
                <a:latin typeface="+mj-ea"/>
                <a:ea typeface="+mj-ea"/>
                <a:cs typeface="Times New Roman" panose="02020603050405020304" pitchFamily="18" charset="0"/>
              </a:rPr>
              <a:t>  </a:t>
            </a:r>
            <a:r>
              <a:rPr lang="zh-CN" altLang="en-US" sz="2400" b="1" dirty="0">
                <a:effectLst/>
                <a:latin typeface="+mj-ea"/>
                <a:ea typeface="+mj-ea"/>
                <a:cs typeface="Times New Roman" panose="02020603050405020304" pitchFamily="18" charset="0"/>
              </a:rPr>
              <a:t>故障建模</a:t>
            </a:r>
            <a:endParaRPr lang="zh-CN" altLang="en-US" sz="2400" b="1" dirty="0">
              <a:latin typeface="+mj-ea"/>
              <a:ea typeface="+mj-ea"/>
              <a:cs typeface="微软雅黑" panose="020B0503020204020204" charset="-122"/>
              <a:sym typeface="+mn-ea"/>
            </a:endParaRP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7" name="图片 6">
            <a:extLst>
              <a:ext uri="{FF2B5EF4-FFF2-40B4-BE49-F238E27FC236}">
                <a16:creationId xmlns:a16="http://schemas.microsoft.com/office/drawing/2014/main" id="{FC4014F8-8367-99EE-EBDE-803CE8568C04}"/>
              </a:ext>
            </a:extLst>
          </p:cNvPr>
          <p:cNvPicPr>
            <a:picLocks noChangeAspect="1"/>
          </p:cNvPicPr>
          <p:nvPr/>
        </p:nvPicPr>
        <p:blipFill>
          <a:blip r:embed="rId6"/>
          <a:stretch>
            <a:fillRect/>
          </a:stretch>
        </p:blipFill>
        <p:spPr>
          <a:xfrm>
            <a:off x="48567" y="528616"/>
            <a:ext cx="504734" cy="782622"/>
          </a:xfrm>
          <a:prstGeom prst="rect">
            <a:avLst/>
          </a:prstGeom>
        </p:spPr>
      </p:pic>
    </p:spTree>
    <p:extLst>
      <p:ext uri="{BB962C8B-B14F-4D97-AF65-F5344CB8AC3E}">
        <p14:creationId xmlns:p14="http://schemas.microsoft.com/office/powerpoint/2010/main" val="3467326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160208" y="838200"/>
            <a:ext cx="1527480" cy="1527480"/>
            <a:chOff x="1602769" y="143838"/>
            <a:chExt cx="1331936" cy="1331936"/>
          </a:xfrm>
        </p:grpSpPr>
        <p:sp>
          <p:nvSpPr>
            <p:cNvPr id="37" name="椭圆 36"/>
            <p:cNvSpPr/>
            <p:nvPr/>
          </p:nvSpPr>
          <p:spPr>
            <a:xfrm>
              <a:off x="1602769" y="143838"/>
              <a:ext cx="1331936" cy="1331936"/>
            </a:xfrm>
            <a:prstGeom prst="ellipse">
              <a:avLst/>
            </a:prstGeom>
            <a:solidFill>
              <a:srgbClr val="1C50A2"/>
            </a:solidFill>
            <a:ln w="1651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38" name="TextBox 145"/>
            <p:cNvSpPr txBox="1"/>
            <p:nvPr/>
          </p:nvSpPr>
          <p:spPr>
            <a:xfrm>
              <a:off x="1727996" y="465437"/>
              <a:ext cx="1189310" cy="584775"/>
            </a:xfrm>
            <a:prstGeom prst="rect">
              <a:avLst/>
            </a:prstGeom>
            <a:noFill/>
          </p:spPr>
          <p:txBody>
            <a:bodyPr wrap="square"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目录</a:t>
              </a:r>
            </a:p>
          </p:txBody>
        </p:sp>
        <p:sp>
          <p:nvSpPr>
            <p:cNvPr id="39" name="TextBox 146"/>
            <p:cNvSpPr txBox="1"/>
            <p:nvPr/>
          </p:nvSpPr>
          <p:spPr>
            <a:xfrm>
              <a:off x="1638153" y="937949"/>
              <a:ext cx="1263808" cy="303973"/>
            </a:xfrm>
            <a:prstGeom prst="rect">
              <a:avLst/>
            </a:prstGeom>
            <a:noFill/>
          </p:spPr>
          <p:txBody>
            <a:bodyPr wrap="square"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kumimoji="0" lang="en-US" altLang="zh-CN"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CONTENTS</a:t>
              </a:r>
              <a:endParaRPr kumimoji="0" lang="zh-CN" altLang="en-US" sz="11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4" name="Freeform 5"/>
          <p:cNvSpPr/>
          <p:nvPr/>
        </p:nvSpPr>
        <p:spPr bwMode="auto">
          <a:xfrm>
            <a:off x="0" y="3231393"/>
            <a:ext cx="12182603" cy="1446240"/>
          </a:xfrm>
          <a:custGeom>
            <a:avLst/>
            <a:gdLst>
              <a:gd name="T0" fmla="*/ 0 w 2601"/>
              <a:gd name="T1" fmla="*/ 139 h 306"/>
              <a:gd name="T2" fmla="*/ 647 w 2601"/>
              <a:gd name="T3" fmla="*/ 304 h 306"/>
              <a:gd name="T4" fmla="*/ 1863 w 2601"/>
              <a:gd name="T5" fmla="*/ 11 h 306"/>
              <a:gd name="T6" fmla="*/ 2601 w 2601"/>
              <a:gd name="T7" fmla="*/ 259 h 306"/>
            </a:gdLst>
            <a:ahLst/>
            <a:cxnLst>
              <a:cxn ang="0">
                <a:pos x="T0" y="T1"/>
              </a:cxn>
              <a:cxn ang="0">
                <a:pos x="T2" y="T3"/>
              </a:cxn>
              <a:cxn ang="0">
                <a:pos x="T4" y="T5"/>
              </a:cxn>
              <a:cxn ang="0">
                <a:pos x="T6" y="T7"/>
              </a:cxn>
            </a:cxnLst>
            <a:rect l="0" t="0" r="r" b="b"/>
            <a:pathLst>
              <a:path w="2601" h="306">
                <a:moveTo>
                  <a:pt x="0" y="139"/>
                </a:moveTo>
                <a:cubicBezTo>
                  <a:pt x="0" y="139"/>
                  <a:pt x="179" y="301"/>
                  <a:pt x="647" y="304"/>
                </a:cubicBezTo>
                <a:cubicBezTo>
                  <a:pt x="1090" y="306"/>
                  <a:pt x="1474" y="0"/>
                  <a:pt x="1863" y="11"/>
                </a:cubicBezTo>
                <a:cubicBezTo>
                  <a:pt x="2253" y="21"/>
                  <a:pt x="2601" y="259"/>
                  <a:pt x="2601" y="259"/>
                </a:cubicBezTo>
              </a:path>
            </a:pathLst>
          </a:custGeom>
          <a:noFill/>
          <a:ln w="22225" cap="flat">
            <a:solidFill>
              <a:srgbClr val="1C50A2"/>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5" name="矩形 4"/>
          <p:cNvSpPr>
            <a:spLocks noChangeArrowheads="1"/>
          </p:cNvSpPr>
          <p:nvPr/>
        </p:nvSpPr>
        <p:spPr bwMode="auto">
          <a:xfrm>
            <a:off x="322288" y="5149224"/>
            <a:ext cx="2483028"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defTabSz="342900">
              <a:spcBef>
                <a:spcPct val="0"/>
              </a:spcBef>
              <a:buNone/>
              <a:defRPr/>
            </a:pPr>
            <a:r>
              <a:rPr lang="en-US" altLang="zh-CN" sz="2000" b="1" dirty="0">
                <a:solidFill>
                  <a:srgbClr val="1C50A2"/>
                </a:solidFill>
                <a:sym typeface="微软雅黑" panose="020B0503020204020204" pitchFamily="34" charset="-122"/>
              </a:rPr>
              <a:t>01 </a:t>
            </a:r>
            <a:r>
              <a:rPr lang="zh-CN" altLang="en-US" sz="2000" b="1" dirty="0">
                <a:solidFill>
                  <a:srgbClr val="1C50A2"/>
                </a:solidFill>
                <a:sym typeface="微软雅黑" panose="020B0503020204020204" pitchFamily="34" charset="-122"/>
              </a:rPr>
              <a:t>课题来源及意义</a:t>
            </a:r>
            <a:endParaRPr kumimoji="0" lang="zh-CN" altLang="en-US" sz="2000" b="1" i="0" u="none" strike="noStrike" kern="1200" cap="none" spc="0" normalizeH="0" baseline="0" noProof="0" dirty="0">
              <a:ln>
                <a:noFill/>
              </a:ln>
              <a:solidFill>
                <a:srgbClr val="1C50A2"/>
              </a:solidFill>
              <a:effectLst/>
              <a:uLnTx/>
              <a:uFillTx/>
              <a:sym typeface="微软雅黑" panose="020B0503020204020204" pitchFamily="34" charset="-122"/>
            </a:endParaRPr>
          </a:p>
        </p:txBody>
      </p:sp>
      <p:sp>
        <p:nvSpPr>
          <p:cNvPr id="6" name="矩形 5"/>
          <p:cNvSpPr>
            <a:spLocks noChangeArrowheads="1"/>
          </p:cNvSpPr>
          <p:nvPr/>
        </p:nvSpPr>
        <p:spPr bwMode="auto">
          <a:xfrm>
            <a:off x="6818243" y="2316475"/>
            <a:ext cx="2425147"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gn="ctr" defTabSz="342900">
              <a:spcBef>
                <a:spcPct val="0"/>
              </a:spcBef>
              <a:buNone/>
              <a:defRPr/>
            </a:pPr>
            <a:r>
              <a:rPr lang="en-US" altLang="zh-CN" sz="2000" b="1" dirty="0">
                <a:solidFill>
                  <a:srgbClr val="1C50A2"/>
                </a:solidFill>
                <a:sym typeface="微软雅黑" panose="020B0503020204020204" pitchFamily="34" charset="-122"/>
              </a:rPr>
              <a:t>04 </a:t>
            </a:r>
            <a:r>
              <a:rPr lang="zh-CN" altLang="en-US" sz="2000" b="1" dirty="0">
                <a:solidFill>
                  <a:srgbClr val="1C50A2"/>
                </a:solidFill>
                <a:sym typeface="微软雅黑" panose="020B0503020204020204" pitchFamily="34" charset="-122"/>
              </a:rPr>
              <a:t>研究过程及成果</a:t>
            </a:r>
          </a:p>
        </p:txBody>
      </p:sp>
      <p:sp>
        <p:nvSpPr>
          <p:cNvPr id="7" name="矩形 6"/>
          <p:cNvSpPr>
            <a:spLocks noChangeArrowheads="1"/>
          </p:cNvSpPr>
          <p:nvPr/>
        </p:nvSpPr>
        <p:spPr bwMode="auto">
          <a:xfrm>
            <a:off x="2613352" y="3191111"/>
            <a:ext cx="2117603"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r>
              <a:rPr lang="en-US" altLang="zh-CN" sz="2000" b="1" dirty="0">
                <a:solidFill>
                  <a:srgbClr val="1C50A2"/>
                </a:solidFill>
                <a:sym typeface="微软雅黑" panose="020B0503020204020204" pitchFamily="34" charset="-122"/>
              </a:rPr>
              <a:t>02 </a:t>
            </a:r>
            <a:r>
              <a:rPr lang="zh-CN" altLang="en-US" sz="2000" b="1" dirty="0">
                <a:solidFill>
                  <a:srgbClr val="1C50A2"/>
                </a:solidFill>
                <a:sym typeface="微软雅黑" panose="020B0503020204020204" pitchFamily="34" charset="-122"/>
              </a:rPr>
              <a:t>研究现状综述</a:t>
            </a:r>
            <a:endParaRPr kumimoji="0" lang="zh-CN" altLang="en-US" sz="2000" b="1" i="0" u="none" strike="noStrike" kern="1200" cap="none" spc="0" normalizeH="0" baseline="0" noProof="0" dirty="0">
              <a:ln>
                <a:noFill/>
              </a:ln>
              <a:solidFill>
                <a:srgbClr val="1C50A2"/>
              </a:solidFill>
              <a:effectLst/>
              <a:uLnTx/>
              <a:uFillTx/>
              <a:sym typeface="微软雅黑" panose="020B0503020204020204" pitchFamily="34" charset="-122"/>
            </a:endParaRPr>
          </a:p>
        </p:txBody>
      </p:sp>
      <p:sp>
        <p:nvSpPr>
          <p:cNvPr id="8" name="矩形 7"/>
          <p:cNvSpPr>
            <a:spLocks noChangeArrowheads="1"/>
          </p:cNvSpPr>
          <p:nvPr/>
        </p:nvSpPr>
        <p:spPr bwMode="auto">
          <a:xfrm>
            <a:off x="4498579" y="4690834"/>
            <a:ext cx="2864300"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gn="ctr" defTabSz="342900">
              <a:spcBef>
                <a:spcPct val="0"/>
              </a:spcBef>
              <a:buNone/>
              <a:defRPr/>
            </a:pPr>
            <a:r>
              <a:rPr lang="en-US" altLang="zh-CN" sz="2000" b="1" dirty="0">
                <a:solidFill>
                  <a:srgbClr val="1C50A2"/>
                </a:solidFill>
                <a:sym typeface="微软雅黑" panose="020B0503020204020204" pitchFamily="34" charset="-122"/>
              </a:rPr>
              <a:t>03 </a:t>
            </a:r>
            <a:r>
              <a:rPr lang="zh-CN" altLang="en-US" sz="2000" b="1" dirty="0">
                <a:solidFill>
                  <a:srgbClr val="1C50A2"/>
                </a:solidFill>
                <a:sym typeface="微软雅黑" panose="020B0503020204020204" pitchFamily="34" charset="-122"/>
              </a:rPr>
              <a:t>研究内容及技术路线</a:t>
            </a:r>
          </a:p>
        </p:txBody>
      </p:sp>
      <p:grpSp>
        <p:nvGrpSpPr>
          <p:cNvPr id="9" name="组合 8"/>
          <p:cNvGrpSpPr/>
          <p:nvPr/>
        </p:nvGrpSpPr>
        <p:grpSpPr>
          <a:xfrm>
            <a:off x="1084045" y="3889775"/>
            <a:ext cx="999420" cy="1001113"/>
            <a:chOff x="3437020" y="1033173"/>
            <a:chExt cx="863676" cy="865577"/>
          </a:xfrm>
        </p:grpSpPr>
        <p:sp>
          <p:nvSpPr>
            <p:cNvPr id="35" name="椭圆 34"/>
            <p:cNvSpPr>
              <a:spLocks noChangeArrowheads="1"/>
            </p:cNvSpPr>
            <p:nvPr/>
          </p:nvSpPr>
          <p:spPr bwMode="auto">
            <a:xfrm>
              <a:off x="3437020" y="1033173"/>
              <a:ext cx="863676" cy="865577"/>
            </a:xfrm>
            <a:prstGeom prst="ellipse">
              <a:avLst/>
            </a:prstGeom>
            <a:solidFill>
              <a:srgbClr val="1C50A2"/>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6" name="图片 35"/>
            <p:cNvPicPr>
              <a:picLocks noChangeAspect="1"/>
            </p:cNvPicPr>
            <p:nvPr/>
          </p:nvPicPr>
          <p:blipFill>
            <a:blip r:embed="rId3" cstate="screen">
              <a:biLevel thresh="25000"/>
              <a:extLst>
                <a:ext uri="{28A0092B-C50C-407E-A947-70E740481C1C}">
                  <a14:useLocalDpi xmlns:a14="http://schemas.microsoft.com/office/drawing/2010/main"/>
                </a:ext>
              </a:extLst>
            </a:blip>
            <a:stretch>
              <a:fillRect/>
            </a:stretch>
          </p:blipFill>
          <p:spPr>
            <a:xfrm>
              <a:off x="3677061" y="1269490"/>
              <a:ext cx="383594" cy="392941"/>
            </a:xfrm>
            <a:prstGeom prst="rect">
              <a:avLst/>
            </a:prstGeom>
          </p:spPr>
        </p:pic>
      </p:grpSp>
      <p:sp>
        <p:nvSpPr>
          <p:cNvPr id="10" name="矩形 9"/>
          <p:cNvSpPr>
            <a:spLocks noChangeArrowheads="1"/>
          </p:cNvSpPr>
          <p:nvPr/>
        </p:nvSpPr>
        <p:spPr bwMode="auto">
          <a:xfrm>
            <a:off x="9012912" y="4418558"/>
            <a:ext cx="2650452" cy="400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lvl="0" algn="ctr" defTabSz="342900">
              <a:spcBef>
                <a:spcPct val="0"/>
              </a:spcBef>
              <a:buNone/>
              <a:defRPr/>
            </a:pPr>
            <a:r>
              <a:rPr lang="en-US" altLang="zh-CN" sz="2000" b="1" dirty="0">
                <a:solidFill>
                  <a:srgbClr val="1C50A2"/>
                </a:solidFill>
                <a:sym typeface="微软雅黑" panose="020B0503020204020204" pitchFamily="34" charset="-122"/>
              </a:rPr>
              <a:t>05 </a:t>
            </a:r>
            <a:r>
              <a:rPr lang="zh-CN" altLang="en-US" sz="2000" b="1" dirty="0">
                <a:solidFill>
                  <a:srgbClr val="1C50A2"/>
                </a:solidFill>
                <a:sym typeface="微软雅黑" panose="020B0503020204020204" pitchFamily="34" charset="-122"/>
              </a:rPr>
              <a:t>总结与展望</a:t>
            </a:r>
          </a:p>
        </p:txBody>
      </p:sp>
      <p:grpSp>
        <p:nvGrpSpPr>
          <p:cNvPr id="11" name="组合 10"/>
          <p:cNvGrpSpPr/>
          <p:nvPr/>
        </p:nvGrpSpPr>
        <p:grpSpPr>
          <a:xfrm>
            <a:off x="3236057" y="4057332"/>
            <a:ext cx="999420" cy="1001113"/>
            <a:chOff x="3437020" y="2074814"/>
            <a:chExt cx="863676" cy="865577"/>
          </a:xfrm>
          <a:solidFill>
            <a:srgbClr val="1C50A2"/>
          </a:solidFill>
        </p:grpSpPr>
        <p:sp>
          <p:nvSpPr>
            <p:cNvPr id="33" name="椭圆 32"/>
            <p:cNvSpPr>
              <a:spLocks noChangeArrowheads="1"/>
            </p:cNvSpPr>
            <p:nvPr/>
          </p:nvSpPr>
          <p:spPr bwMode="auto">
            <a:xfrm>
              <a:off x="3437020" y="2074814"/>
              <a:ext cx="863676" cy="865577"/>
            </a:xfrm>
            <a:prstGeom prst="ellipse">
              <a:avLst/>
            </a:prstGeom>
            <a:grp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pic>
          <p:nvPicPr>
            <p:cNvPr id="34" name="图片 33"/>
            <p:cNvPicPr>
              <a:picLocks noChangeAspect="1"/>
            </p:cNvPicPr>
            <p:nvPr/>
          </p:nvPicPr>
          <p:blipFill>
            <a:blip r:embed="rId4" cstate="screen">
              <a:biLevel thresh="25000"/>
              <a:extLst>
                <a:ext uri="{28A0092B-C50C-407E-A947-70E740481C1C}">
                  <a14:useLocalDpi xmlns:a14="http://schemas.microsoft.com/office/drawing/2010/main"/>
                </a:ext>
              </a:extLst>
            </a:blip>
            <a:stretch>
              <a:fillRect/>
            </a:stretch>
          </p:blipFill>
          <p:spPr>
            <a:xfrm>
              <a:off x="3709913" y="2331429"/>
              <a:ext cx="343966" cy="352346"/>
            </a:xfrm>
            <a:prstGeom prst="rect">
              <a:avLst/>
            </a:prstGeom>
            <a:grpFill/>
          </p:spPr>
        </p:pic>
      </p:grpSp>
      <p:sp>
        <p:nvSpPr>
          <p:cNvPr id="26" name="椭圆 25"/>
          <p:cNvSpPr>
            <a:spLocks noChangeArrowheads="1"/>
          </p:cNvSpPr>
          <p:nvPr/>
        </p:nvSpPr>
        <p:spPr bwMode="auto">
          <a:xfrm>
            <a:off x="5311058" y="3352405"/>
            <a:ext cx="999419" cy="999419"/>
          </a:xfrm>
          <a:prstGeom prst="ellipse">
            <a:avLst/>
          </a:prstGeom>
          <a:solidFill>
            <a:srgbClr val="1C50A2"/>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27" name="组合 26"/>
          <p:cNvGrpSpPr/>
          <p:nvPr/>
        </p:nvGrpSpPr>
        <p:grpSpPr>
          <a:xfrm>
            <a:off x="5579440" y="3629021"/>
            <a:ext cx="418411" cy="428311"/>
            <a:chOff x="9901116" y="2870043"/>
            <a:chExt cx="1094968" cy="1121283"/>
          </a:xfrm>
        </p:grpSpPr>
        <p:sp>
          <p:nvSpPr>
            <p:cNvPr id="28" name="Freeform 5"/>
            <p:cNvSpPr/>
            <p:nvPr/>
          </p:nvSpPr>
          <p:spPr bwMode="auto">
            <a:xfrm>
              <a:off x="10585466" y="2870043"/>
              <a:ext cx="234963" cy="800499"/>
            </a:xfrm>
            <a:custGeom>
              <a:avLst/>
              <a:gdLst>
                <a:gd name="T0" fmla="*/ 2 w 43"/>
                <a:gd name="T1" fmla="*/ 115 h 115"/>
                <a:gd name="T2" fmla="*/ 3 w 43"/>
                <a:gd name="T3" fmla="*/ 115 h 115"/>
                <a:gd name="T4" fmla="*/ 3 w 43"/>
                <a:gd name="T5" fmla="*/ 115 h 115"/>
                <a:gd name="T6" fmla="*/ 3 w 43"/>
                <a:gd name="T7" fmla="*/ 115 h 115"/>
                <a:gd name="T8" fmla="*/ 4 w 43"/>
                <a:gd name="T9" fmla="*/ 115 h 115"/>
                <a:gd name="T10" fmla="*/ 4 w 43"/>
                <a:gd name="T11" fmla="*/ 115 h 115"/>
                <a:gd name="T12" fmla="*/ 5 w 43"/>
                <a:gd name="T13" fmla="*/ 114 h 115"/>
                <a:gd name="T14" fmla="*/ 22 w 43"/>
                <a:gd name="T15" fmla="*/ 98 h 115"/>
                <a:gd name="T16" fmla="*/ 38 w 43"/>
                <a:gd name="T17" fmla="*/ 114 h 115"/>
                <a:gd name="T18" fmla="*/ 39 w 43"/>
                <a:gd name="T19" fmla="*/ 115 h 115"/>
                <a:gd name="T20" fmla="*/ 39 w 43"/>
                <a:gd name="T21" fmla="*/ 115 h 115"/>
                <a:gd name="T22" fmla="*/ 40 w 43"/>
                <a:gd name="T23" fmla="*/ 115 h 115"/>
                <a:gd name="T24" fmla="*/ 40 w 43"/>
                <a:gd name="T25" fmla="*/ 115 h 115"/>
                <a:gd name="T26" fmla="*/ 40 w 43"/>
                <a:gd name="T27" fmla="*/ 115 h 115"/>
                <a:gd name="T28" fmla="*/ 41 w 43"/>
                <a:gd name="T29" fmla="*/ 115 h 115"/>
                <a:gd name="T30" fmla="*/ 42 w 43"/>
                <a:gd name="T31" fmla="*/ 114 h 115"/>
                <a:gd name="T32" fmla="*/ 43 w 43"/>
                <a:gd name="T33" fmla="*/ 112 h 115"/>
                <a:gd name="T34" fmla="*/ 43 w 43"/>
                <a:gd name="T35" fmla="*/ 27 h 115"/>
                <a:gd name="T36" fmla="*/ 43 w 43"/>
                <a:gd name="T37" fmla="*/ 13 h 115"/>
                <a:gd name="T38" fmla="*/ 43 w 43"/>
                <a:gd name="T39" fmla="*/ 3 h 115"/>
                <a:gd name="T40" fmla="*/ 42 w 43"/>
                <a:gd name="T41" fmla="*/ 1 h 115"/>
                <a:gd name="T42" fmla="*/ 40 w 43"/>
                <a:gd name="T43" fmla="*/ 0 h 115"/>
                <a:gd name="T44" fmla="*/ 3 w 43"/>
                <a:gd name="T45" fmla="*/ 0 h 115"/>
                <a:gd name="T46" fmla="*/ 3 w 43"/>
                <a:gd name="T47" fmla="*/ 0 h 115"/>
                <a:gd name="T48" fmla="*/ 2 w 43"/>
                <a:gd name="T49" fmla="*/ 1 h 115"/>
                <a:gd name="T50" fmla="*/ 2 w 43"/>
                <a:gd name="T51" fmla="*/ 1 h 115"/>
                <a:gd name="T52" fmla="*/ 0 w 43"/>
                <a:gd name="T53" fmla="*/ 3 h 115"/>
                <a:gd name="T54" fmla="*/ 0 w 43"/>
                <a:gd name="T55" fmla="*/ 13 h 115"/>
                <a:gd name="T56" fmla="*/ 0 w 43"/>
                <a:gd name="T57" fmla="*/ 27 h 115"/>
                <a:gd name="T58" fmla="*/ 0 w 43"/>
                <a:gd name="T59" fmla="*/ 112 h 115"/>
                <a:gd name="T60" fmla="*/ 2 w 43"/>
                <a:gd name="T61" fmla="*/ 115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3" h="115">
                  <a:moveTo>
                    <a:pt x="2" y="115"/>
                  </a:moveTo>
                  <a:cubicBezTo>
                    <a:pt x="2" y="115"/>
                    <a:pt x="2" y="115"/>
                    <a:pt x="3" y="115"/>
                  </a:cubicBezTo>
                  <a:cubicBezTo>
                    <a:pt x="3" y="115"/>
                    <a:pt x="3" y="115"/>
                    <a:pt x="3" y="115"/>
                  </a:cubicBezTo>
                  <a:cubicBezTo>
                    <a:pt x="3" y="115"/>
                    <a:pt x="3" y="115"/>
                    <a:pt x="3" y="115"/>
                  </a:cubicBezTo>
                  <a:cubicBezTo>
                    <a:pt x="3" y="115"/>
                    <a:pt x="4" y="115"/>
                    <a:pt x="4" y="115"/>
                  </a:cubicBezTo>
                  <a:cubicBezTo>
                    <a:pt x="4" y="115"/>
                    <a:pt x="4" y="115"/>
                    <a:pt x="4" y="115"/>
                  </a:cubicBezTo>
                  <a:cubicBezTo>
                    <a:pt x="4" y="115"/>
                    <a:pt x="5" y="114"/>
                    <a:pt x="5" y="114"/>
                  </a:cubicBezTo>
                  <a:cubicBezTo>
                    <a:pt x="22" y="98"/>
                    <a:pt x="22" y="98"/>
                    <a:pt x="22" y="98"/>
                  </a:cubicBezTo>
                  <a:cubicBezTo>
                    <a:pt x="38" y="114"/>
                    <a:pt x="38" y="114"/>
                    <a:pt x="38" y="114"/>
                  </a:cubicBezTo>
                  <a:cubicBezTo>
                    <a:pt x="38" y="114"/>
                    <a:pt x="39" y="115"/>
                    <a:pt x="39" y="115"/>
                  </a:cubicBezTo>
                  <a:cubicBezTo>
                    <a:pt x="39" y="115"/>
                    <a:pt x="39" y="115"/>
                    <a:pt x="39" y="115"/>
                  </a:cubicBezTo>
                  <a:cubicBezTo>
                    <a:pt x="40" y="115"/>
                    <a:pt x="40" y="115"/>
                    <a:pt x="40" y="115"/>
                  </a:cubicBezTo>
                  <a:cubicBezTo>
                    <a:pt x="40" y="115"/>
                    <a:pt x="40" y="115"/>
                    <a:pt x="40" y="115"/>
                  </a:cubicBezTo>
                  <a:cubicBezTo>
                    <a:pt x="40" y="115"/>
                    <a:pt x="40" y="115"/>
                    <a:pt x="40" y="115"/>
                  </a:cubicBezTo>
                  <a:cubicBezTo>
                    <a:pt x="41" y="115"/>
                    <a:pt x="41" y="115"/>
                    <a:pt x="41" y="115"/>
                  </a:cubicBezTo>
                  <a:cubicBezTo>
                    <a:pt x="42" y="115"/>
                    <a:pt x="42" y="114"/>
                    <a:pt x="42" y="114"/>
                  </a:cubicBezTo>
                  <a:cubicBezTo>
                    <a:pt x="43" y="114"/>
                    <a:pt x="43" y="113"/>
                    <a:pt x="43" y="112"/>
                  </a:cubicBezTo>
                  <a:cubicBezTo>
                    <a:pt x="43" y="27"/>
                    <a:pt x="43" y="27"/>
                    <a:pt x="43" y="27"/>
                  </a:cubicBezTo>
                  <a:cubicBezTo>
                    <a:pt x="43" y="13"/>
                    <a:pt x="43" y="13"/>
                    <a:pt x="43" y="13"/>
                  </a:cubicBezTo>
                  <a:cubicBezTo>
                    <a:pt x="43" y="3"/>
                    <a:pt x="43" y="3"/>
                    <a:pt x="43" y="3"/>
                  </a:cubicBezTo>
                  <a:cubicBezTo>
                    <a:pt x="43" y="3"/>
                    <a:pt x="43" y="2"/>
                    <a:pt x="42" y="1"/>
                  </a:cubicBezTo>
                  <a:cubicBezTo>
                    <a:pt x="42" y="1"/>
                    <a:pt x="41" y="0"/>
                    <a:pt x="40" y="0"/>
                  </a:cubicBezTo>
                  <a:cubicBezTo>
                    <a:pt x="3" y="0"/>
                    <a:pt x="3" y="0"/>
                    <a:pt x="3" y="0"/>
                  </a:cubicBezTo>
                  <a:cubicBezTo>
                    <a:pt x="3" y="0"/>
                    <a:pt x="3" y="0"/>
                    <a:pt x="3" y="0"/>
                  </a:cubicBezTo>
                  <a:cubicBezTo>
                    <a:pt x="3" y="0"/>
                    <a:pt x="2" y="0"/>
                    <a:pt x="2" y="1"/>
                  </a:cubicBezTo>
                  <a:cubicBezTo>
                    <a:pt x="2" y="1"/>
                    <a:pt x="2" y="1"/>
                    <a:pt x="2" y="1"/>
                  </a:cubicBezTo>
                  <a:cubicBezTo>
                    <a:pt x="1" y="1"/>
                    <a:pt x="0" y="2"/>
                    <a:pt x="0" y="3"/>
                  </a:cubicBezTo>
                  <a:cubicBezTo>
                    <a:pt x="0" y="13"/>
                    <a:pt x="0" y="13"/>
                    <a:pt x="0" y="13"/>
                  </a:cubicBezTo>
                  <a:cubicBezTo>
                    <a:pt x="0" y="27"/>
                    <a:pt x="0" y="27"/>
                    <a:pt x="0" y="27"/>
                  </a:cubicBezTo>
                  <a:cubicBezTo>
                    <a:pt x="0" y="112"/>
                    <a:pt x="0" y="112"/>
                    <a:pt x="0" y="112"/>
                  </a:cubicBezTo>
                  <a:cubicBezTo>
                    <a:pt x="0" y="113"/>
                    <a:pt x="1" y="114"/>
                    <a:pt x="2" y="115"/>
                  </a:cubicBez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9" name="Freeform 6"/>
            <p:cNvSpPr/>
            <p:nvPr/>
          </p:nvSpPr>
          <p:spPr bwMode="auto">
            <a:xfrm>
              <a:off x="10044830" y="3280407"/>
              <a:ext cx="289711" cy="34679"/>
            </a:xfrm>
            <a:custGeom>
              <a:avLst/>
              <a:gdLst>
                <a:gd name="T0" fmla="*/ 0 w 53"/>
                <a:gd name="T1" fmla="*/ 3 h 5"/>
                <a:gd name="T2" fmla="*/ 3 w 53"/>
                <a:gd name="T3" fmla="*/ 5 h 5"/>
                <a:gd name="T4" fmla="*/ 50 w 53"/>
                <a:gd name="T5" fmla="*/ 5 h 5"/>
                <a:gd name="T6" fmla="*/ 53 w 53"/>
                <a:gd name="T7" fmla="*/ 3 h 5"/>
                <a:gd name="T8" fmla="*/ 50 w 53"/>
                <a:gd name="T9" fmla="*/ 0 h 5"/>
                <a:gd name="T10" fmla="*/ 3 w 53"/>
                <a:gd name="T11" fmla="*/ 0 h 5"/>
                <a:gd name="T12" fmla="*/ 0 w 53"/>
                <a:gd name="T13" fmla="*/ 3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0" y="3"/>
                  </a:moveTo>
                  <a:cubicBezTo>
                    <a:pt x="0" y="4"/>
                    <a:pt x="2" y="5"/>
                    <a:pt x="3" y="5"/>
                  </a:cubicBezTo>
                  <a:cubicBezTo>
                    <a:pt x="50" y="5"/>
                    <a:pt x="50" y="5"/>
                    <a:pt x="50" y="5"/>
                  </a:cubicBezTo>
                  <a:cubicBezTo>
                    <a:pt x="52" y="5"/>
                    <a:pt x="53" y="4"/>
                    <a:pt x="53" y="3"/>
                  </a:cubicBezTo>
                  <a:cubicBezTo>
                    <a:pt x="53" y="1"/>
                    <a:pt x="52" y="0"/>
                    <a:pt x="50" y="0"/>
                  </a:cubicBezTo>
                  <a:cubicBezTo>
                    <a:pt x="3" y="0"/>
                    <a:pt x="3" y="0"/>
                    <a:pt x="3" y="0"/>
                  </a:cubicBezTo>
                  <a:cubicBezTo>
                    <a:pt x="2" y="0"/>
                    <a:pt x="0" y="1"/>
                    <a:pt x="0" y="3"/>
                  </a:cubicBez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0" name="Freeform 7"/>
            <p:cNvSpPr/>
            <p:nvPr/>
          </p:nvSpPr>
          <p:spPr bwMode="auto">
            <a:xfrm>
              <a:off x="10044830" y="3442241"/>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1" name="Freeform 8"/>
            <p:cNvSpPr/>
            <p:nvPr/>
          </p:nvSpPr>
          <p:spPr bwMode="auto">
            <a:xfrm>
              <a:off x="10044830" y="3601186"/>
              <a:ext cx="289711" cy="34679"/>
            </a:xfrm>
            <a:custGeom>
              <a:avLst/>
              <a:gdLst>
                <a:gd name="T0" fmla="*/ 50 w 53"/>
                <a:gd name="T1" fmla="*/ 0 h 5"/>
                <a:gd name="T2" fmla="*/ 3 w 53"/>
                <a:gd name="T3" fmla="*/ 0 h 5"/>
                <a:gd name="T4" fmla="*/ 0 w 53"/>
                <a:gd name="T5" fmla="*/ 2 h 5"/>
                <a:gd name="T6" fmla="*/ 3 w 53"/>
                <a:gd name="T7" fmla="*/ 5 h 5"/>
                <a:gd name="T8" fmla="*/ 50 w 53"/>
                <a:gd name="T9" fmla="*/ 5 h 5"/>
                <a:gd name="T10" fmla="*/ 53 w 53"/>
                <a:gd name="T11" fmla="*/ 2 h 5"/>
                <a:gd name="T12" fmla="*/ 50 w 53"/>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53" h="5">
                  <a:moveTo>
                    <a:pt x="50" y="0"/>
                  </a:moveTo>
                  <a:cubicBezTo>
                    <a:pt x="3" y="0"/>
                    <a:pt x="3" y="0"/>
                    <a:pt x="3" y="0"/>
                  </a:cubicBezTo>
                  <a:cubicBezTo>
                    <a:pt x="2" y="0"/>
                    <a:pt x="0" y="1"/>
                    <a:pt x="0" y="2"/>
                  </a:cubicBezTo>
                  <a:cubicBezTo>
                    <a:pt x="0" y="4"/>
                    <a:pt x="2" y="5"/>
                    <a:pt x="3" y="5"/>
                  </a:cubicBezTo>
                  <a:cubicBezTo>
                    <a:pt x="50" y="5"/>
                    <a:pt x="50" y="5"/>
                    <a:pt x="50" y="5"/>
                  </a:cubicBezTo>
                  <a:cubicBezTo>
                    <a:pt x="52" y="5"/>
                    <a:pt x="53" y="4"/>
                    <a:pt x="53" y="2"/>
                  </a:cubicBezTo>
                  <a:cubicBezTo>
                    <a:pt x="53" y="1"/>
                    <a:pt x="52" y="0"/>
                    <a:pt x="50" y="0"/>
                  </a:cubicBez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32" name="Freeform 9"/>
            <p:cNvSpPr>
              <a:spLocks noEditPoints="1"/>
            </p:cNvSpPr>
            <p:nvPr/>
          </p:nvSpPr>
          <p:spPr bwMode="auto">
            <a:xfrm>
              <a:off x="9901116" y="2953853"/>
              <a:ext cx="1094968" cy="1037473"/>
            </a:xfrm>
            <a:custGeom>
              <a:avLst/>
              <a:gdLst>
                <a:gd name="T0" fmla="*/ 177 w 200"/>
                <a:gd name="T1" fmla="*/ 3 h 149"/>
                <a:gd name="T2" fmla="*/ 177 w 200"/>
                <a:gd name="T3" fmla="*/ 17 h 149"/>
                <a:gd name="T4" fmla="*/ 186 w 200"/>
                <a:gd name="T5" fmla="*/ 21 h 149"/>
                <a:gd name="T6" fmla="*/ 186 w 200"/>
                <a:gd name="T7" fmla="*/ 134 h 149"/>
                <a:gd name="T8" fmla="*/ 107 w 200"/>
                <a:gd name="T9" fmla="*/ 134 h 149"/>
                <a:gd name="T10" fmla="*/ 107 w 200"/>
                <a:gd name="T11" fmla="*/ 21 h 149"/>
                <a:gd name="T12" fmla="*/ 117 w 200"/>
                <a:gd name="T13" fmla="*/ 17 h 149"/>
                <a:gd name="T14" fmla="*/ 117 w 200"/>
                <a:gd name="T15" fmla="*/ 3 h 149"/>
                <a:gd name="T16" fmla="*/ 100 w 200"/>
                <a:gd name="T17" fmla="*/ 9 h 149"/>
                <a:gd name="T18" fmla="*/ 53 w 200"/>
                <a:gd name="T19" fmla="*/ 0 h 149"/>
                <a:gd name="T20" fmla="*/ 0 w 200"/>
                <a:gd name="T21" fmla="*/ 20 h 149"/>
                <a:gd name="T22" fmla="*/ 0 w 200"/>
                <a:gd name="T23" fmla="*/ 142 h 149"/>
                <a:gd name="T24" fmla="*/ 2 w 200"/>
                <a:gd name="T25" fmla="*/ 147 h 149"/>
                <a:gd name="T26" fmla="*/ 8 w 200"/>
                <a:gd name="T27" fmla="*/ 149 h 149"/>
                <a:gd name="T28" fmla="*/ 53 w 200"/>
                <a:gd name="T29" fmla="*/ 145 h 149"/>
                <a:gd name="T30" fmla="*/ 99 w 200"/>
                <a:gd name="T31" fmla="*/ 149 h 149"/>
                <a:gd name="T32" fmla="*/ 99 w 200"/>
                <a:gd name="T33" fmla="*/ 149 h 149"/>
                <a:gd name="T34" fmla="*/ 100 w 200"/>
                <a:gd name="T35" fmla="*/ 149 h 149"/>
                <a:gd name="T36" fmla="*/ 100 w 200"/>
                <a:gd name="T37" fmla="*/ 149 h 149"/>
                <a:gd name="T38" fmla="*/ 101 w 200"/>
                <a:gd name="T39" fmla="*/ 149 h 149"/>
                <a:gd name="T40" fmla="*/ 101 w 200"/>
                <a:gd name="T41" fmla="*/ 149 h 149"/>
                <a:gd name="T42" fmla="*/ 146 w 200"/>
                <a:gd name="T43" fmla="*/ 145 h 149"/>
                <a:gd name="T44" fmla="*/ 192 w 200"/>
                <a:gd name="T45" fmla="*/ 149 h 149"/>
                <a:gd name="T46" fmla="*/ 193 w 200"/>
                <a:gd name="T47" fmla="*/ 149 h 149"/>
                <a:gd name="T48" fmla="*/ 197 w 200"/>
                <a:gd name="T49" fmla="*/ 147 h 149"/>
                <a:gd name="T50" fmla="*/ 200 w 200"/>
                <a:gd name="T51" fmla="*/ 142 h 149"/>
                <a:gd name="T52" fmla="*/ 200 w 200"/>
                <a:gd name="T53" fmla="*/ 20 h 149"/>
                <a:gd name="T54" fmla="*/ 177 w 200"/>
                <a:gd name="T55" fmla="*/ 3 h 149"/>
                <a:gd name="T56" fmla="*/ 93 w 200"/>
                <a:gd name="T57" fmla="*/ 134 h 149"/>
                <a:gd name="T58" fmla="*/ 53 w 200"/>
                <a:gd name="T59" fmla="*/ 131 h 149"/>
                <a:gd name="T60" fmla="*/ 14 w 200"/>
                <a:gd name="T61" fmla="*/ 134 h 149"/>
                <a:gd name="T62" fmla="*/ 14 w 200"/>
                <a:gd name="T63" fmla="*/ 21 h 149"/>
                <a:gd name="T64" fmla="*/ 53 w 200"/>
                <a:gd name="T65" fmla="*/ 14 h 149"/>
                <a:gd name="T66" fmla="*/ 93 w 200"/>
                <a:gd name="T67" fmla="*/ 21 h 149"/>
                <a:gd name="T68" fmla="*/ 93 w 200"/>
                <a:gd name="T69" fmla="*/ 13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00" h="149">
                  <a:moveTo>
                    <a:pt x="177" y="3"/>
                  </a:moveTo>
                  <a:cubicBezTo>
                    <a:pt x="177" y="17"/>
                    <a:pt x="177" y="17"/>
                    <a:pt x="177" y="17"/>
                  </a:cubicBezTo>
                  <a:cubicBezTo>
                    <a:pt x="181" y="18"/>
                    <a:pt x="185" y="20"/>
                    <a:pt x="186" y="21"/>
                  </a:cubicBezTo>
                  <a:cubicBezTo>
                    <a:pt x="186" y="134"/>
                    <a:pt x="186" y="134"/>
                    <a:pt x="186" y="134"/>
                  </a:cubicBezTo>
                  <a:cubicBezTo>
                    <a:pt x="161" y="130"/>
                    <a:pt x="131" y="130"/>
                    <a:pt x="107" y="134"/>
                  </a:cubicBezTo>
                  <a:cubicBezTo>
                    <a:pt x="107" y="21"/>
                    <a:pt x="107" y="21"/>
                    <a:pt x="107" y="21"/>
                  </a:cubicBezTo>
                  <a:cubicBezTo>
                    <a:pt x="108" y="20"/>
                    <a:pt x="111" y="18"/>
                    <a:pt x="117" y="17"/>
                  </a:cubicBezTo>
                  <a:cubicBezTo>
                    <a:pt x="117" y="3"/>
                    <a:pt x="117" y="3"/>
                    <a:pt x="117" y="3"/>
                  </a:cubicBezTo>
                  <a:cubicBezTo>
                    <a:pt x="110" y="4"/>
                    <a:pt x="104" y="6"/>
                    <a:pt x="100" y="9"/>
                  </a:cubicBezTo>
                  <a:cubicBezTo>
                    <a:pt x="90" y="2"/>
                    <a:pt x="70" y="0"/>
                    <a:pt x="53" y="0"/>
                  </a:cubicBezTo>
                  <a:cubicBezTo>
                    <a:pt x="29" y="0"/>
                    <a:pt x="0" y="5"/>
                    <a:pt x="0" y="20"/>
                  </a:cubicBezTo>
                  <a:cubicBezTo>
                    <a:pt x="0" y="142"/>
                    <a:pt x="0" y="142"/>
                    <a:pt x="0" y="142"/>
                  </a:cubicBezTo>
                  <a:cubicBezTo>
                    <a:pt x="0" y="144"/>
                    <a:pt x="1" y="146"/>
                    <a:pt x="2" y="147"/>
                  </a:cubicBezTo>
                  <a:cubicBezTo>
                    <a:pt x="4" y="148"/>
                    <a:pt x="6" y="149"/>
                    <a:pt x="8" y="149"/>
                  </a:cubicBezTo>
                  <a:cubicBezTo>
                    <a:pt x="22" y="146"/>
                    <a:pt x="37" y="145"/>
                    <a:pt x="53" y="145"/>
                  </a:cubicBezTo>
                  <a:cubicBezTo>
                    <a:pt x="69" y="145"/>
                    <a:pt x="85" y="146"/>
                    <a:pt x="99" y="149"/>
                  </a:cubicBezTo>
                  <a:cubicBezTo>
                    <a:pt x="99" y="149"/>
                    <a:pt x="99" y="149"/>
                    <a:pt x="99" y="149"/>
                  </a:cubicBezTo>
                  <a:cubicBezTo>
                    <a:pt x="99" y="149"/>
                    <a:pt x="99" y="149"/>
                    <a:pt x="100" y="149"/>
                  </a:cubicBezTo>
                  <a:cubicBezTo>
                    <a:pt x="100" y="149"/>
                    <a:pt x="100" y="149"/>
                    <a:pt x="100" y="149"/>
                  </a:cubicBezTo>
                  <a:cubicBezTo>
                    <a:pt x="100" y="149"/>
                    <a:pt x="100" y="149"/>
                    <a:pt x="101" y="149"/>
                  </a:cubicBezTo>
                  <a:cubicBezTo>
                    <a:pt x="101" y="149"/>
                    <a:pt x="101" y="149"/>
                    <a:pt x="101" y="149"/>
                  </a:cubicBezTo>
                  <a:cubicBezTo>
                    <a:pt x="115" y="146"/>
                    <a:pt x="130" y="145"/>
                    <a:pt x="146" y="145"/>
                  </a:cubicBezTo>
                  <a:cubicBezTo>
                    <a:pt x="162" y="145"/>
                    <a:pt x="178" y="146"/>
                    <a:pt x="192" y="149"/>
                  </a:cubicBezTo>
                  <a:cubicBezTo>
                    <a:pt x="192" y="149"/>
                    <a:pt x="192" y="149"/>
                    <a:pt x="193" y="149"/>
                  </a:cubicBezTo>
                  <a:cubicBezTo>
                    <a:pt x="194" y="149"/>
                    <a:pt x="196" y="148"/>
                    <a:pt x="197" y="147"/>
                  </a:cubicBezTo>
                  <a:cubicBezTo>
                    <a:pt x="199" y="146"/>
                    <a:pt x="200" y="144"/>
                    <a:pt x="200" y="142"/>
                  </a:cubicBezTo>
                  <a:cubicBezTo>
                    <a:pt x="200" y="20"/>
                    <a:pt x="200" y="20"/>
                    <a:pt x="200" y="20"/>
                  </a:cubicBezTo>
                  <a:cubicBezTo>
                    <a:pt x="200" y="11"/>
                    <a:pt x="190" y="6"/>
                    <a:pt x="177" y="3"/>
                  </a:cubicBezTo>
                  <a:close/>
                  <a:moveTo>
                    <a:pt x="93" y="134"/>
                  </a:moveTo>
                  <a:cubicBezTo>
                    <a:pt x="80" y="132"/>
                    <a:pt x="67" y="131"/>
                    <a:pt x="53" y="131"/>
                  </a:cubicBezTo>
                  <a:cubicBezTo>
                    <a:pt x="40" y="131"/>
                    <a:pt x="26" y="132"/>
                    <a:pt x="14" y="134"/>
                  </a:cubicBezTo>
                  <a:cubicBezTo>
                    <a:pt x="14" y="21"/>
                    <a:pt x="14" y="21"/>
                    <a:pt x="14" y="21"/>
                  </a:cubicBezTo>
                  <a:cubicBezTo>
                    <a:pt x="16" y="18"/>
                    <a:pt x="30" y="14"/>
                    <a:pt x="53" y="14"/>
                  </a:cubicBezTo>
                  <a:cubicBezTo>
                    <a:pt x="76" y="14"/>
                    <a:pt x="90" y="18"/>
                    <a:pt x="93" y="21"/>
                  </a:cubicBezTo>
                  <a:lnTo>
                    <a:pt x="93" y="134"/>
                  </a:lnTo>
                  <a:close/>
                </a:path>
              </a:pathLst>
            </a:custGeom>
            <a:solidFill>
              <a:schemeClr val="bg1">
                <a:lumMod val="95000"/>
              </a:schemeClr>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7" name="椭圆 16"/>
          <p:cNvSpPr>
            <a:spLocks noChangeArrowheads="1"/>
          </p:cNvSpPr>
          <p:nvPr/>
        </p:nvSpPr>
        <p:spPr bwMode="auto">
          <a:xfrm>
            <a:off x="7522307" y="2864965"/>
            <a:ext cx="999420" cy="1001112"/>
          </a:xfrm>
          <a:prstGeom prst="ellipse">
            <a:avLst/>
          </a:prstGeom>
          <a:solidFill>
            <a:srgbClr val="1C50A2"/>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nvGrpSpPr>
          <p:cNvPr id="18" name="Group 4"/>
          <p:cNvGrpSpPr>
            <a:grpSpLocks noChangeAspect="1"/>
          </p:cNvGrpSpPr>
          <p:nvPr/>
        </p:nvGrpSpPr>
        <p:grpSpPr bwMode="auto">
          <a:xfrm>
            <a:off x="7833267" y="3123398"/>
            <a:ext cx="377499" cy="458013"/>
            <a:chOff x="2694" y="1931"/>
            <a:chExt cx="374" cy="454"/>
          </a:xfrm>
          <a:solidFill>
            <a:schemeClr val="bg1"/>
          </a:solidFill>
        </p:grpSpPr>
        <p:sp>
          <p:nvSpPr>
            <p:cNvPr id="19" name="Freeform 5"/>
            <p:cNvSpPr>
              <a:spLocks noEditPoints="1"/>
            </p:cNvSpPr>
            <p:nvPr/>
          </p:nvSpPr>
          <p:spPr bwMode="auto">
            <a:xfrm>
              <a:off x="2694" y="1931"/>
              <a:ext cx="374" cy="454"/>
            </a:xfrm>
            <a:custGeom>
              <a:avLst/>
              <a:gdLst>
                <a:gd name="T0" fmla="*/ 127 w 155"/>
                <a:gd name="T1" fmla="*/ 7 h 189"/>
                <a:gd name="T2" fmla="*/ 124 w 155"/>
                <a:gd name="T3" fmla="*/ 0 h 189"/>
                <a:gd name="T4" fmla="*/ 122 w 155"/>
                <a:gd name="T5" fmla="*/ 7 h 189"/>
                <a:gd name="T6" fmla="*/ 96 w 155"/>
                <a:gd name="T7" fmla="*/ 3 h 189"/>
                <a:gd name="T8" fmla="*/ 90 w 155"/>
                <a:gd name="T9" fmla="*/ 3 h 189"/>
                <a:gd name="T10" fmla="*/ 64 w 155"/>
                <a:gd name="T11" fmla="*/ 7 h 189"/>
                <a:gd name="T12" fmla="*/ 62 w 155"/>
                <a:gd name="T13" fmla="*/ 0 h 189"/>
                <a:gd name="T14" fmla="*/ 59 w 155"/>
                <a:gd name="T15" fmla="*/ 7 h 189"/>
                <a:gd name="T16" fmla="*/ 33 w 155"/>
                <a:gd name="T17" fmla="*/ 3 h 189"/>
                <a:gd name="T18" fmla="*/ 27 w 155"/>
                <a:gd name="T19" fmla="*/ 3 h 189"/>
                <a:gd name="T20" fmla="*/ 7 w 155"/>
                <a:gd name="T21" fmla="*/ 7 h 189"/>
                <a:gd name="T22" fmla="*/ 0 w 155"/>
                <a:gd name="T23" fmla="*/ 182 h 189"/>
                <a:gd name="T24" fmla="*/ 148 w 155"/>
                <a:gd name="T25" fmla="*/ 189 h 189"/>
                <a:gd name="T26" fmla="*/ 155 w 155"/>
                <a:gd name="T27" fmla="*/ 13 h 189"/>
                <a:gd name="T28" fmla="*/ 124 w 155"/>
                <a:gd name="T29" fmla="*/ 40 h 189"/>
                <a:gd name="T30" fmla="*/ 127 w 155"/>
                <a:gd name="T31" fmla="*/ 31 h 189"/>
                <a:gd name="T32" fmla="*/ 124 w 155"/>
                <a:gd name="T33" fmla="*/ 44 h 189"/>
                <a:gd name="T34" fmla="*/ 122 w 155"/>
                <a:gd name="T35" fmla="*/ 31 h 189"/>
                <a:gd name="T36" fmla="*/ 124 w 155"/>
                <a:gd name="T37" fmla="*/ 40 h 189"/>
                <a:gd name="T38" fmla="*/ 96 w 155"/>
                <a:gd name="T39" fmla="*/ 37 h 189"/>
                <a:gd name="T40" fmla="*/ 100 w 155"/>
                <a:gd name="T41" fmla="*/ 37 h 189"/>
                <a:gd name="T42" fmla="*/ 86 w 155"/>
                <a:gd name="T43" fmla="*/ 37 h 189"/>
                <a:gd name="T44" fmla="*/ 90 w 155"/>
                <a:gd name="T45" fmla="*/ 37 h 189"/>
                <a:gd name="T46" fmla="*/ 62 w 155"/>
                <a:gd name="T47" fmla="*/ 40 h 189"/>
                <a:gd name="T48" fmla="*/ 64 w 155"/>
                <a:gd name="T49" fmla="*/ 31 h 189"/>
                <a:gd name="T50" fmla="*/ 62 w 155"/>
                <a:gd name="T51" fmla="*/ 44 h 189"/>
                <a:gd name="T52" fmla="*/ 59 w 155"/>
                <a:gd name="T53" fmla="*/ 31 h 189"/>
                <a:gd name="T54" fmla="*/ 62 w 155"/>
                <a:gd name="T55" fmla="*/ 40 h 189"/>
                <a:gd name="T56" fmla="*/ 33 w 155"/>
                <a:gd name="T57" fmla="*/ 37 h 189"/>
                <a:gd name="T58" fmla="*/ 37 w 155"/>
                <a:gd name="T59" fmla="*/ 37 h 189"/>
                <a:gd name="T60" fmla="*/ 23 w 155"/>
                <a:gd name="T61" fmla="*/ 37 h 189"/>
                <a:gd name="T62" fmla="*/ 27 w 155"/>
                <a:gd name="T63" fmla="*/ 37 h 189"/>
                <a:gd name="T64" fmla="*/ 141 w 155"/>
                <a:gd name="T65" fmla="*/ 175 h 189"/>
                <a:gd name="T66" fmla="*/ 14 w 155"/>
                <a:gd name="T67" fmla="*/ 20 h 189"/>
                <a:gd name="T68" fmla="*/ 27 w 155"/>
                <a:gd name="T69" fmla="*/ 25 h 189"/>
                <a:gd name="T70" fmla="*/ 30 w 155"/>
                <a:gd name="T71" fmla="*/ 50 h 189"/>
                <a:gd name="T72" fmla="*/ 33 w 155"/>
                <a:gd name="T73" fmla="*/ 25 h 189"/>
                <a:gd name="T74" fmla="*/ 59 w 155"/>
                <a:gd name="T75" fmla="*/ 20 h 189"/>
                <a:gd name="T76" fmla="*/ 49 w 155"/>
                <a:gd name="T77" fmla="*/ 37 h 189"/>
                <a:gd name="T78" fmla="*/ 74 w 155"/>
                <a:gd name="T79" fmla="*/ 37 h 189"/>
                <a:gd name="T80" fmla="*/ 64 w 155"/>
                <a:gd name="T81" fmla="*/ 20 h 189"/>
                <a:gd name="T82" fmla="*/ 90 w 155"/>
                <a:gd name="T83" fmla="*/ 25 h 189"/>
                <a:gd name="T84" fmla="*/ 93 w 155"/>
                <a:gd name="T85" fmla="*/ 50 h 189"/>
                <a:gd name="T86" fmla="*/ 96 w 155"/>
                <a:gd name="T87" fmla="*/ 25 h 189"/>
                <a:gd name="T88" fmla="*/ 122 w 155"/>
                <a:gd name="T89" fmla="*/ 20 h 189"/>
                <a:gd name="T90" fmla="*/ 112 w 155"/>
                <a:gd name="T91" fmla="*/ 37 h 189"/>
                <a:gd name="T92" fmla="*/ 137 w 155"/>
                <a:gd name="T93" fmla="*/ 37 h 189"/>
                <a:gd name="T94" fmla="*/ 127 w 155"/>
                <a:gd name="T95" fmla="*/ 20 h 189"/>
                <a:gd name="T96" fmla="*/ 141 w 155"/>
                <a:gd name="T97" fmla="*/ 175 h 1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5" h="189">
                  <a:moveTo>
                    <a:pt x="148" y="7"/>
                  </a:moveTo>
                  <a:cubicBezTo>
                    <a:pt x="127" y="7"/>
                    <a:pt x="127" y="7"/>
                    <a:pt x="127" y="7"/>
                  </a:cubicBezTo>
                  <a:cubicBezTo>
                    <a:pt x="127" y="3"/>
                    <a:pt x="127" y="3"/>
                    <a:pt x="127" y="3"/>
                  </a:cubicBezTo>
                  <a:cubicBezTo>
                    <a:pt x="127" y="1"/>
                    <a:pt x="126" y="0"/>
                    <a:pt x="124" y="0"/>
                  </a:cubicBezTo>
                  <a:cubicBezTo>
                    <a:pt x="123" y="0"/>
                    <a:pt x="122" y="1"/>
                    <a:pt x="122" y="3"/>
                  </a:cubicBezTo>
                  <a:cubicBezTo>
                    <a:pt x="122" y="7"/>
                    <a:pt x="122" y="7"/>
                    <a:pt x="122" y="7"/>
                  </a:cubicBezTo>
                  <a:cubicBezTo>
                    <a:pt x="96" y="7"/>
                    <a:pt x="96" y="7"/>
                    <a:pt x="96" y="7"/>
                  </a:cubicBezTo>
                  <a:cubicBezTo>
                    <a:pt x="96" y="3"/>
                    <a:pt x="96" y="3"/>
                    <a:pt x="96" y="3"/>
                  </a:cubicBezTo>
                  <a:cubicBezTo>
                    <a:pt x="96" y="1"/>
                    <a:pt x="94" y="0"/>
                    <a:pt x="93" y="0"/>
                  </a:cubicBezTo>
                  <a:cubicBezTo>
                    <a:pt x="91" y="0"/>
                    <a:pt x="90" y="1"/>
                    <a:pt x="90" y="3"/>
                  </a:cubicBezTo>
                  <a:cubicBezTo>
                    <a:pt x="90" y="7"/>
                    <a:pt x="90" y="7"/>
                    <a:pt x="90" y="7"/>
                  </a:cubicBezTo>
                  <a:cubicBezTo>
                    <a:pt x="64" y="7"/>
                    <a:pt x="64" y="7"/>
                    <a:pt x="64" y="7"/>
                  </a:cubicBezTo>
                  <a:cubicBezTo>
                    <a:pt x="64" y="3"/>
                    <a:pt x="64" y="3"/>
                    <a:pt x="64" y="3"/>
                  </a:cubicBezTo>
                  <a:cubicBezTo>
                    <a:pt x="64" y="1"/>
                    <a:pt x="63" y="0"/>
                    <a:pt x="62" y="0"/>
                  </a:cubicBezTo>
                  <a:cubicBezTo>
                    <a:pt x="60" y="0"/>
                    <a:pt x="59" y="1"/>
                    <a:pt x="59" y="3"/>
                  </a:cubicBezTo>
                  <a:cubicBezTo>
                    <a:pt x="59" y="7"/>
                    <a:pt x="59" y="7"/>
                    <a:pt x="59" y="7"/>
                  </a:cubicBezTo>
                  <a:cubicBezTo>
                    <a:pt x="33" y="7"/>
                    <a:pt x="33" y="7"/>
                    <a:pt x="33" y="7"/>
                  </a:cubicBezTo>
                  <a:cubicBezTo>
                    <a:pt x="33" y="3"/>
                    <a:pt x="33" y="3"/>
                    <a:pt x="33" y="3"/>
                  </a:cubicBezTo>
                  <a:cubicBezTo>
                    <a:pt x="33" y="1"/>
                    <a:pt x="32" y="0"/>
                    <a:pt x="30" y="0"/>
                  </a:cubicBezTo>
                  <a:cubicBezTo>
                    <a:pt x="29" y="0"/>
                    <a:pt x="27" y="1"/>
                    <a:pt x="27" y="3"/>
                  </a:cubicBezTo>
                  <a:cubicBezTo>
                    <a:pt x="27" y="7"/>
                    <a:pt x="27" y="7"/>
                    <a:pt x="27" y="7"/>
                  </a:cubicBezTo>
                  <a:cubicBezTo>
                    <a:pt x="7" y="7"/>
                    <a:pt x="7" y="7"/>
                    <a:pt x="7" y="7"/>
                  </a:cubicBezTo>
                  <a:cubicBezTo>
                    <a:pt x="3" y="7"/>
                    <a:pt x="0" y="10"/>
                    <a:pt x="0" y="13"/>
                  </a:cubicBezTo>
                  <a:cubicBezTo>
                    <a:pt x="0" y="182"/>
                    <a:pt x="0" y="182"/>
                    <a:pt x="0" y="182"/>
                  </a:cubicBezTo>
                  <a:cubicBezTo>
                    <a:pt x="0" y="186"/>
                    <a:pt x="3" y="189"/>
                    <a:pt x="7" y="189"/>
                  </a:cubicBezTo>
                  <a:cubicBezTo>
                    <a:pt x="148" y="189"/>
                    <a:pt x="148" y="189"/>
                    <a:pt x="148" y="189"/>
                  </a:cubicBezTo>
                  <a:cubicBezTo>
                    <a:pt x="152" y="189"/>
                    <a:pt x="155" y="186"/>
                    <a:pt x="155" y="182"/>
                  </a:cubicBezTo>
                  <a:cubicBezTo>
                    <a:pt x="155" y="13"/>
                    <a:pt x="155" y="13"/>
                    <a:pt x="155" y="13"/>
                  </a:cubicBezTo>
                  <a:cubicBezTo>
                    <a:pt x="155" y="10"/>
                    <a:pt x="152" y="7"/>
                    <a:pt x="148" y="7"/>
                  </a:cubicBezTo>
                  <a:close/>
                  <a:moveTo>
                    <a:pt x="124" y="40"/>
                  </a:moveTo>
                  <a:cubicBezTo>
                    <a:pt x="126" y="40"/>
                    <a:pt x="127" y="39"/>
                    <a:pt x="127" y="37"/>
                  </a:cubicBezTo>
                  <a:cubicBezTo>
                    <a:pt x="127" y="31"/>
                    <a:pt x="127" y="31"/>
                    <a:pt x="127" y="31"/>
                  </a:cubicBezTo>
                  <a:cubicBezTo>
                    <a:pt x="130" y="32"/>
                    <a:pt x="131" y="35"/>
                    <a:pt x="131" y="37"/>
                  </a:cubicBezTo>
                  <a:cubicBezTo>
                    <a:pt x="131" y="41"/>
                    <a:pt x="128" y="44"/>
                    <a:pt x="124" y="44"/>
                  </a:cubicBezTo>
                  <a:cubicBezTo>
                    <a:pt x="120" y="44"/>
                    <a:pt x="117" y="41"/>
                    <a:pt x="117" y="37"/>
                  </a:cubicBezTo>
                  <a:cubicBezTo>
                    <a:pt x="117" y="34"/>
                    <a:pt x="119" y="32"/>
                    <a:pt x="122" y="31"/>
                  </a:cubicBezTo>
                  <a:cubicBezTo>
                    <a:pt x="122" y="37"/>
                    <a:pt x="122" y="37"/>
                    <a:pt x="122" y="37"/>
                  </a:cubicBezTo>
                  <a:cubicBezTo>
                    <a:pt x="122" y="39"/>
                    <a:pt x="123" y="40"/>
                    <a:pt x="124" y="40"/>
                  </a:cubicBezTo>
                  <a:close/>
                  <a:moveTo>
                    <a:pt x="93" y="40"/>
                  </a:moveTo>
                  <a:cubicBezTo>
                    <a:pt x="94" y="40"/>
                    <a:pt x="96" y="39"/>
                    <a:pt x="96" y="37"/>
                  </a:cubicBezTo>
                  <a:cubicBezTo>
                    <a:pt x="96" y="31"/>
                    <a:pt x="96" y="31"/>
                    <a:pt x="96" y="31"/>
                  </a:cubicBezTo>
                  <a:cubicBezTo>
                    <a:pt x="98" y="32"/>
                    <a:pt x="100" y="35"/>
                    <a:pt x="100" y="37"/>
                  </a:cubicBezTo>
                  <a:cubicBezTo>
                    <a:pt x="100" y="41"/>
                    <a:pt x="97" y="44"/>
                    <a:pt x="93" y="44"/>
                  </a:cubicBezTo>
                  <a:cubicBezTo>
                    <a:pt x="89" y="44"/>
                    <a:pt x="86" y="41"/>
                    <a:pt x="86" y="37"/>
                  </a:cubicBezTo>
                  <a:cubicBezTo>
                    <a:pt x="86" y="34"/>
                    <a:pt x="88" y="32"/>
                    <a:pt x="90" y="31"/>
                  </a:cubicBezTo>
                  <a:cubicBezTo>
                    <a:pt x="90" y="37"/>
                    <a:pt x="90" y="37"/>
                    <a:pt x="90" y="37"/>
                  </a:cubicBezTo>
                  <a:cubicBezTo>
                    <a:pt x="90" y="39"/>
                    <a:pt x="91" y="40"/>
                    <a:pt x="93" y="40"/>
                  </a:cubicBezTo>
                  <a:close/>
                  <a:moveTo>
                    <a:pt x="62" y="40"/>
                  </a:moveTo>
                  <a:cubicBezTo>
                    <a:pt x="63" y="40"/>
                    <a:pt x="64" y="39"/>
                    <a:pt x="64" y="37"/>
                  </a:cubicBezTo>
                  <a:cubicBezTo>
                    <a:pt x="64" y="31"/>
                    <a:pt x="64" y="31"/>
                    <a:pt x="64" y="31"/>
                  </a:cubicBezTo>
                  <a:cubicBezTo>
                    <a:pt x="67" y="32"/>
                    <a:pt x="69" y="35"/>
                    <a:pt x="69" y="37"/>
                  </a:cubicBezTo>
                  <a:cubicBezTo>
                    <a:pt x="69" y="41"/>
                    <a:pt x="65" y="44"/>
                    <a:pt x="62" y="44"/>
                  </a:cubicBezTo>
                  <a:cubicBezTo>
                    <a:pt x="58" y="44"/>
                    <a:pt x="54" y="41"/>
                    <a:pt x="54" y="37"/>
                  </a:cubicBezTo>
                  <a:cubicBezTo>
                    <a:pt x="54" y="34"/>
                    <a:pt x="56" y="32"/>
                    <a:pt x="59" y="31"/>
                  </a:cubicBezTo>
                  <a:cubicBezTo>
                    <a:pt x="59" y="37"/>
                    <a:pt x="59" y="37"/>
                    <a:pt x="59" y="37"/>
                  </a:cubicBezTo>
                  <a:cubicBezTo>
                    <a:pt x="59" y="39"/>
                    <a:pt x="60" y="40"/>
                    <a:pt x="62" y="40"/>
                  </a:cubicBezTo>
                  <a:close/>
                  <a:moveTo>
                    <a:pt x="30" y="40"/>
                  </a:moveTo>
                  <a:cubicBezTo>
                    <a:pt x="32" y="40"/>
                    <a:pt x="33" y="39"/>
                    <a:pt x="33" y="37"/>
                  </a:cubicBezTo>
                  <a:cubicBezTo>
                    <a:pt x="33" y="31"/>
                    <a:pt x="33" y="31"/>
                    <a:pt x="33" y="31"/>
                  </a:cubicBezTo>
                  <a:cubicBezTo>
                    <a:pt x="35" y="32"/>
                    <a:pt x="37" y="35"/>
                    <a:pt x="37" y="37"/>
                  </a:cubicBezTo>
                  <a:cubicBezTo>
                    <a:pt x="37" y="41"/>
                    <a:pt x="34" y="44"/>
                    <a:pt x="30" y="44"/>
                  </a:cubicBezTo>
                  <a:cubicBezTo>
                    <a:pt x="26" y="44"/>
                    <a:pt x="23" y="41"/>
                    <a:pt x="23" y="37"/>
                  </a:cubicBezTo>
                  <a:cubicBezTo>
                    <a:pt x="23" y="34"/>
                    <a:pt x="25" y="32"/>
                    <a:pt x="27" y="31"/>
                  </a:cubicBezTo>
                  <a:cubicBezTo>
                    <a:pt x="27" y="37"/>
                    <a:pt x="27" y="37"/>
                    <a:pt x="27" y="37"/>
                  </a:cubicBezTo>
                  <a:cubicBezTo>
                    <a:pt x="27" y="39"/>
                    <a:pt x="29" y="40"/>
                    <a:pt x="30" y="40"/>
                  </a:cubicBezTo>
                  <a:close/>
                  <a:moveTo>
                    <a:pt x="141" y="175"/>
                  </a:moveTo>
                  <a:cubicBezTo>
                    <a:pt x="14" y="175"/>
                    <a:pt x="14" y="175"/>
                    <a:pt x="14" y="175"/>
                  </a:cubicBezTo>
                  <a:cubicBezTo>
                    <a:pt x="14" y="20"/>
                    <a:pt x="14" y="20"/>
                    <a:pt x="14" y="20"/>
                  </a:cubicBezTo>
                  <a:cubicBezTo>
                    <a:pt x="27" y="20"/>
                    <a:pt x="27" y="20"/>
                    <a:pt x="27" y="20"/>
                  </a:cubicBezTo>
                  <a:cubicBezTo>
                    <a:pt x="27" y="25"/>
                    <a:pt x="27" y="25"/>
                    <a:pt x="27" y="25"/>
                  </a:cubicBezTo>
                  <a:cubicBezTo>
                    <a:pt x="22" y="26"/>
                    <a:pt x="18" y="31"/>
                    <a:pt x="18" y="37"/>
                  </a:cubicBezTo>
                  <a:cubicBezTo>
                    <a:pt x="18" y="44"/>
                    <a:pt x="23" y="50"/>
                    <a:pt x="30" y="50"/>
                  </a:cubicBezTo>
                  <a:cubicBezTo>
                    <a:pt x="37" y="50"/>
                    <a:pt x="43" y="44"/>
                    <a:pt x="43" y="37"/>
                  </a:cubicBezTo>
                  <a:cubicBezTo>
                    <a:pt x="43" y="31"/>
                    <a:pt x="39" y="26"/>
                    <a:pt x="33" y="25"/>
                  </a:cubicBezTo>
                  <a:cubicBezTo>
                    <a:pt x="33" y="20"/>
                    <a:pt x="33" y="20"/>
                    <a:pt x="33" y="20"/>
                  </a:cubicBezTo>
                  <a:cubicBezTo>
                    <a:pt x="59" y="20"/>
                    <a:pt x="59" y="20"/>
                    <a:pt x="59" y="20"/>
                  </a:cubicBezTo>
                  <a:cubicBezTo>
                    <a:pt x="59" y="25"/>
                    <a:pt x="59" y="25"/>
                    <a:pt x="59" y="25"/>
                  </a:cubicBezTo>
                  <a:cubicBezTo>
                    <a:pt x="53" y="26"/>
                    <a:pt x="49" y="31"/>
                    <a:pt x="49" y="37"/>
                  </a:cubicBezTo>
                  <a:cubicBezTo>
                    <a:pt x="49" y="44"/>
                    <a:pt x="55" y="50"/>
                    <a:pt x="62" y="50"/>
                  </a:cubicBezTo>
                  <a:cubicBezTo>
                    <a:pt x="68" y="50"/>
                    <a:pt x="74" y="44"/>
                    <a:pt x="74" y="37"/>
                  </a:cubicBezTo>
                  <a:cubicBezTo>
                    <a:pt x="74" y="31"/>
                    <a:pt x="70" y="26"/>
                    <a:pt x="64" y="25"/>
                  </a:cubicBezTo>
                  <a:cubicBezTo>
                    <a:pt x="64" y="20"/>
                    <a:pt x="64" y="20"/>
                    <a:pt x="64" y="20"/>
                  </a:cubicBezTo>
                  <a:cubicBezTo>
                    <a:pt x="90" y="20"/>
                    <a:pt x="90" y="20"/>
                    <a:pt x="90" y="20"/>
                  </a:cubicBezTo>
                  <a:cubicBezTo>
                    <a:pt x="90" y="25"/>
                    <a:pt x="90" y="25"/>
                    <a:pt x="90" y="25"/>
                  </a:cubicBezTo>
                  <a:cubicBezTo>
                    <a:pt x="85" y="26"/>
                    <a:pt x="80" y="31"/>
                    <a:pt x="80" y="37"/>
                  </a:cubicBezTo>
                  <a:cubicBezTo>
                    <a:pt x="80" y="44"/>
                    <a:pt x="86" y="50"/>
                    <a:pt x="93" y="50"/>
                  </a:cubicBezTo>
                  <a:cubicBezTo>
                    <a:pt x="100" y="50"/>
                    <a:pt x="105" y="44"/>
                    <a:pt x="105" y="37"/>
                  </a:cubicBezTo>
                  <a:cubicBezTo>
                    <a:pt x="105" y="31"/>
                    <a:pt x="101" y="26"/>
                    <a:pt x="96" y="25"/>
                  </a:cubicBezTo>
                  <a:cubicBezTo>
                    <a:pt x="96" y="20"/>
                    <a:pt x="96" y="20"/>
                    <a:pt x="96" y="20"/>
                  </a:cubicBezTo>
                  <a:cubicBezTo>
                    <a:pt x="122" y="20"/>
                    <a:pt x="122" y="20"/>
                    <a:pt x="122" y="20"/>
                  </a:cubicBezTo>
                  <a:cubicBezTo>
                    <a:pt x="122" y="25"/>
                    <a:pt x="122" y="25"/>
                    <a:pt x="122" y="25"/>
                  </a:cubicBezTo>
                  <a:cubicBezTo>
                    <a:pt x="116" y="26"/>
                    <a:pt x="112" y="31"/>
                    <a:pt x="112" y="37"/>
                  </a:cubicBezTo>
                  <a:cubicBezTo>
                    <a:pt x="112" y="44"/>
                    <a:pt x="117" y="50"/>
                    <a:pt x="124" y="50"/>
                  </a:cubicBezTo>
                  <a:cubicBezTo>
                    <a:pt x="131" y="50"/>
                    <a:pt x="137" y="44"/>
                    <a:pt x="137" y="37"/>
                  </a:cubicBezTo>
                  <a:cubicBezTo>
                    <a:pt x="137" y="31"/>
                    <a:pt x="133" y="26"/>
                    <a:pt x="127" y="25"/>
                  </a:cubicBezTo>
                  <a:cubicBezTo>
                    <a:pt x="127" y="20"/>
                    <a:pt x="127" y="20"/>
                    <a:pt x="127" y="20"/>
                  </a:cubicBezTo>
                  <a:cubicBezTo>
                    <a:pt x="141" y="20"/>
                    <a:pt x="141" y="20"/>
                    <a:pt x="141" y="20"/>
                  </a:cubicBezTo>
                  <a:lnTo>
                    <a:pt x="141" y="17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0" name="Freeform 6"/>
            <p:cNvSpPr/>
            <p:nvPr/>
          </p:nvSpPr>
          <p:spPr bwMode="auto">
            <a:xfrm>
              <a:off x="2820" y="2272"/>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1" name="Freeform 7"/>
            <p:cNvSpPr/>
            <p:nvPr/>
          </p:nvSpPr>
          <p:spPr bwMode="auto">
            <a:xfrm>
              <a:off x="2820" y="2190"/>
              <a:ext cx="181" cy="14"/>
            </a:xfrm>
            <a:custGeom>
              <a:avLst/>
              <a:gdLst>
                <a:gd name="T0" fmla="*/ 73 w 75"/>
                <a:gd name="T1" fmla="*/ 0 h 6"/>
                <a:gd name="T2" fmla="*/ 2 w 75"/>
                <a:gd name="T3" fmla="*/ 0 h 6"/>
                <a:gd name="T4" fmla="*/ 0 w 75"/>
                <a:gd name="T5" fmla="*/ 3 h 6"/>
                <a:gd name="T6" fmla="*/ 2 w 75"/>
                <a:gd name="T7" fmla="*/ 6 h 6"/>
                <a:gd name="T8" fmla="*/ 73 w 75"/>
                <a:gd name="T9" fmla="*/ 6 h 6"/>
                <a:gd name="T10" fmla="*/ 75 w 75"/>
                <a:gd name="T11" fmla="*/ 3 h 6"/>
                <a:gd name="T12" fmla="*/ 73 w 75"/>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75" h="6">
                  <a:moveTo>
                    <a:pt x="73" y="0"/>
                  </a:moveTo>
                  <a:cubicBezTo>
                    <a:pt x="2" y="0"/>
                    <a:pt x="2" y="0"/>
                    <a:pt x="2" y="0"/>
                  </a:cubicBezTo>
                  <a:cubicBezTo>
                    <a:pt x="1" y="0"/>
                    <a:pt x="0" y="2"/>
                    <a:pt x="0" y="3"/>
                  </a:cubicBezTo>
                  <a:cubicBezTo>
                    <a:pt x="0" y="5"/>
                    <a:pt x="1" y="6"/>
                    <a:pt x="2" y="6"/>
                  </a:cubicBezTo>
                  <a:cubicBezTo>
                    <a:pt x="73" y="6"/>
                    <a:pt x="73" y="6"/>
                    <a:pt x="73" y="6"/>
                  </a:cubicBezTo>
                  <a:cubicBezTo>
                    <a:pt x="74" y="6"/>
                    <a:pt x="75" y="5"/>
                    <a:pt x="75" y="3"/>
                  </a:cubicBezTo>
                  <a:cubicBezTo>
                    <a:pt x="75" y="2"/>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2" name="Freeform 8"/>
            <p:cNvSpPr/>
            <p:nvPr/>
          </p:nvSpPr>
          <p:spPr bwMode="auto">
            <a:xfrm>
              <a:off x="2820" y="2111"/>
              <a:ext cx="181" cy="12"/>
            </a:xfrm>
            <a:custGeom>
              <a:avLst/>
              <a:gdLst>
                <a:gd name="T0" fmla="*/ 73 w 75"/>
                <a:gd name="T1" fmla="*/ 0 h 5"/>
                <a:gd name="T2" fmla="*/ 2 w 75"/>
                <a:gd name="T3" fmla="*/ 0 h 5"/>
                <a:gd name="T4" fmla="*/ 0 w 75"/>
                <a:gd name="T5" fmla="*/ 3 h 5"/>
                <a:gd name="T6" fmla="*/ 2 w 75"/>
                <a:gd name="T7" fmla="*/ 5 h 5"/>
                <a:gd name="T8" fmla="*/ 73 w 75"/>
                <a:gd name="T9" fmla="*/ 5 h 5"/>
                <a:gd name="T10" fmla="*/ 75 w 75"/>
                <a:gd name="T11" fmla="*/ 3 h 5"/>
                <a:gd name="T12" fmla="*/ 73 w 75"/>
                <a:gd name="T13" fmla="*/ 0 h 5"/>
              </a:gdLst>
              <a:ahLst/>
              <a:cxnLst>
                <a:cxn ang="0">
                  <a:pos x="T0" y="T1"/>
                </a:cxn>
                <a:cxn ang="0">
                  <a:pos x="T2" y="T3"/>
                </a:cxn>
                <a:cxn ang="0">
                  <a:pos x="T4" y="T5"/>
                </a:cxn>
                <a:cxn ang="0">
                  <a:pos x="T6" y="T7"/>
                </a:cxn>
                <a:cxn ang="0">
                  <a:pos x="T8" y="T9"/>
                </a:cxn>
                <a:cxn ang="0">
                  <a:pos x="T10" y="T11"/>
                </a:cxn>
                <a:cxn ang="0">
                  <a:pos x="T12" y="T13"/>
                </a:cxn>
              </a:cxnLst>
              <a:rect l="0" t="0" r="r" b="b"/>
              <a:pathLst>
                <a:path w="75" h="5">
                  <a:moveTo>
                    <a:pt x="73" y="0"/>
                  </a:moveTo>
                  <a:cubicBezTo>
                    <a:pt x="2" y="0"/>
                    <a:pt x="2" y="0"/>
                    <a:pt x="2" y="0"/>
                  </a:cubicBezTo>
                  <a:cubicBezTo>
                    <a:pt x="1" y="0"/>
                    <a:pt x="0" y="1"/>
                    <a:pt x="0" y="3"/>
                  </a:cubicBezTo>
                  <a:cubicBezTo>
                    <a:pt x="0" y="4"/>
                    <a:pt x="1" y="5"/>
                    <a:pt x="2" y="5"/>
                  </a:cubicBezTo>
                  <a:cubicBezTo>
                    <a:pt x="73" y="5"/>
                    <a:pt x="73" y="5"/>
                    <a:pt x="73" y="5"/>
                  </a:cubicBezTo>
                  <a:cubicBezTo>
                    <a:pt x="74" y="5"/>
                    <a:pt x="75" y="4"/>
                    <a:pt x="75" y="3"/>
                  </a:cubicBezTo>
                  <a:cubicBezTo>
                    <a:pt x="75" y="1"/>
                    <a:pt x="74" y="0"/>
                    <a:pt x="73"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3" name="Freeform 9"/>
            <p:cNvSpPr/>
            <p:nvPr/>
          </p:nvSpPr>
          <p:spPr bwMode="auto">
            <a:xfrm>
              <a:off x="2755" y="2096"/>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4" name="Freeform 10"/>
            <p:cNvSpPr/>
            <p:nvPr/>
          </p:nvSpPr>
          <p:spPr bwMode="auto">
            <a:xfrm>
              <a:off x="2755" y="2176"/>
              <a:ext cx="41" cy="43"/>
            </a:xfrm>
            <a:custGeom>
              <a:avLst/>
              <a:gdLst>
                <a:gd name="T0" fmla="*/ 15 w 17"/>
                <a:gd name="T1" fmla="*/ 0 h 18"/>
                <a:gd name="T2" fmla="*/ 3 w 17"/>
                <a:gd name="T3" fmla="*/ 0 h 18"/>
                <a:gd name="T4" fmla="*/ 0 w 17"/>
                <a:gd name="T5" fmla="*/ 3 h 18"/>
                <a:gd name="T6" fmla="*/ 0 w 17"/>
                <a:gd name="T7" fmla="*/ 15 h 18"/>
                <a:gd name="T8" fmla="*/ 3 w 17"/>
                <a:gd name="T9" fmla="*/ 18 h 18"/>
                <a:gd name="T10" fmla="*/ 15 w 17"/>
                <a:gd name="T11" fmla="*/ 18 h 18"/>
                <a:gd name="T12" fmla="*/ 17 w 17"/>
                <a:gd name="T13" fmla="*/ 15 h 18"/>
                <a:gd name="T14" fmla="*/ 17 w 17"/>
                <a:gd name="T15" fmla="*/ 3 h 18"/>
                <a:gd name="T16" fmla="*/ 15 w 17"/>
                <a:gd name="T17"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8">
                  <a:moveTo>
                    <a:pt x="15" y="0"/>
                  </a:moveTo>
                  <a:cubicBezTo>
                    <a:pt x="3" y="0"/>
                    <a:pt x="3" y="0"/>
                    <a:pt x="3" y="0"/>
                  </a:cubicBezTo>
                  <a:cubicBezTo>
                    <a:pt x="1" y="0"/>
                    <a:pt x="0" y="2"/>
                    <a:pt x="0" y="3"/>
                  </a:cubicBezTo>
                  <a:cubicBezTo>
                    <a:pt x="0" y="15"/>
                    <a:pt x="0" y="15"/>
                    <a:pt x="0" y="15"/>
                  </a:cubicBezTo>
                  <a:cubicBezTo>
                    <a:pt x="0" y="17"/>
                    <a:pt x="1" y="18"/>
                    <a:pt x="3" y="18"/>
                  </a:cubicBezTo>
                  <a:cubicBezTo>
                    <a:pt x="15" y="18"/>
                    <a:pt x="15" y="18"/>
                    <a:pt x="15" y="18"/>
                  </a:cubicBezTo>
                  <a:cubicBezTo>
                    <a:pt x="16" y="18"/>
                    <a:pt x="17" y="17"/>
                    <a:pt x="17" y="15"/>
                  </a:cubicBezTo>
                  <a:cubicBezTo>
                    <a:pt x="17" y="3"/>
                    <a:pt x="17" y="3"/>
                    <a:pt x="17" y="3"/>
                  </a:cubicBezTo>
                  <a:cubicBezTo>
                    <a:pt x="17" y="2"/>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25" name="Freeform 11"/>
            <p:cNvSpPr/>
            <p:nvPr/>
          </p:nvSpPr>
          <p:spPr bwMode="auto">
            <a:xfrm>
              <a:off x="2755" y="2257"/>
              <a:ext cx="41" cy="41"/>
            </a:xfrm>
            <a:custGeom>
              <a:avLst/>
              <a:gdLst>
                <a:gd name="T0" fmla="*/ 15 w 17"/>
                <a:gd name="T1" fmla="*/ 0 h 17"/>
                <a:gd name="T2" fmla="*/ 3 w 17"/>
                <a:gd name="T3" fmla="*/ 0 h 17"/>
                <a:gd name="T4" fmla="*/ 0 w 17"/>
                <a:gd name="T5" fmla="*/ 3 h 17"/>
                <a:gd name="T6" fmla="*/ 0 w 17"/>
                <a:gd name="T7" fmla="*/ 15 h 17"/>
                <a:gd name="T8" fmla="*/ 3 w 17"/>
                <a:gd name="T9" fmla="*/ 17 h 17"/>
                <a:gd name="T10" fmla="*/ 15 w 17"/>
                <a:gd name="T11" fmla="*/ 17 h 17"/>
                <a:gd name="T12" fmla="*/ 17 w 17"/>
                <a:gd name="T13" fmla="*/ 15 h 17"/>
                <a:gd name="T14" fmla="*/ 17 w 17"/>
                <a:gd name="T15" fmla="*/ 3 h 17"/>
                <a:gd name="T16" fmla="*/ 15 w 17"/>
                <a:gd name="T17" fmla="*/ 0 h 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7">
                  <a:moveTo>
                    <a:pt x="15" y="0"/>
                  </a:moveTo>
                  <a:cubicBezTo>
                    <a:pt x="3" y="0"/>
                    <a:pt x="3" y="0"/>
                    <a:pt x="3" y="0"/>
                  </a:cubicBezTo>
                  <a:cubicBezTo>
                    <a:pt x="1" y="0"/>
                    <a:pt x="0" y="1"/>
                    <a:pt x="0" y="3"/>
                  </a:cubicBezTo>
                  <a:cubicBezTo>
                    <a:pt x="0" y="15"/>
                    <a:pt x="0" y="15"/>
                    <a:pt x="0" y="15"/>
                  </a:cubicBezTo>
                  <a:cubicBezTo>
                    <a:pt x="0" y="16"/>
                    <a:pt x="1" y="17"/>
                    <a:pt x="3" y="17"/>
                  </a:cubicBezTo>
                  <a:cubicBezTo>
                    <a:pt x="15" y="17"/>
                    <a:pt x="15" y="17"/>
                    <a:pt x="15" y="17"/>
                  </a:cubicBezTo>
                  <a:cubicBezTo>
                    <a:pt x="16" y="17"/>
                    <a:pt x="17" y="16"/>
                    <a:pt x="17" y="15"/>
                  </a:cubicBezTo>
                  <a:cubicBezTo>
                    <a:pt x="17" y="3"/>
                    <a:pt x="17" y="3"/>
                    <a:pt x="17" y="3"/>
                  </a:cubicBezTo>
                  <a:cubicBezTo>
                    <a:pt x="17" y="1"/>
                    <a:pt x="16" y="0"/>
                    <a:pt x="1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grpSp>
      <p:sp>
        <p:nvSpPr>
          <p:cNvPr id="15" name="椭圆 14"/>
          <p:cNvSpPr>
            <a:spLocks noChangeArrowheads="1"/>
          </p:cNvSpPr>
          <p:nvPr/>
        </p:nvSpPr>
        <p:spPr bwMode="auto">
          <a:xfrm>
            <a:off x="9850340" y="3097685"/>
            <a:ext cx="999420" cy="1001113"/>
          </a:xfrm>
          <a:prstGeom prst="ellipse">
            <a:avLst/>
          </a:prstGeom>
          <a:solidFill>
            <a:srgbClr val="1C50A2"/>
          </a:solidFill>
          <a:ln w="38100">
            <a:solidFill>
              <a:schemeClr val="bg1">
                <a:lumMod val="75000"/>
              </a:schemeClr>
            </a:solidFill>
            <a:miter lim="800000"/>
          </a:ln>
        </p:spPr>
        <p:txBody>
          <a:bodyPr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marL="0" marR="0" lvl="0" indent="0" algn="ctr" defTabSz="342900" rtl="0" eaLnBrk="1" fontAlgn="auto" latinLnBrk="0" hangingPunct="1">
              <a:lnSpc>
                <a:spcPct val="100000"/>
              </a:lnSpc>
              <a:spcBef>
                <a:spcPct val="0"/>
              </a:spcBef>
              <a:spcAft>
                <a:spcPts val="0"/>
              </a:spcAft>
              <a:buClrTx/>
              <a:buSzTx/>
              <a:buFont typeface="Arial" panose="020B0604020202020204" pitchFamily="34" charset="0"/>
              <a:buNone/>
              <a:defRPr/>
            </a:pPr>
            <a:endParaRPr kumimoji="0" lang="zh-CN" altLang="zh-CN" sz="1800" b="0" i="0" u="none" strike="noStrike" kern="120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6" name="Freeform 9"/>
          <p:cNvSpPr>
            <a:spLocks noEditPoints="1"/>
          </p:cNvSpPr>
          <p:nvPr/>
        </p:nvSpPr>
        <p:spPr bwMode="auto">
          <a:xfrm>
            <a:off x="10125116" y="3425850"/>
            <a:ext cx="449867" cy="344782"/>
          </a:xfrm>
          <a:custGeom>
            <a:avLst/>
            <a:gdLst>
              <a:gd name="T0" fmla="*/ 16 w 104"/>
              <a:gd name="T1" fmla="*/ 2 h 79"/>
              <a:gd name="T2" fmla="*/ 27 w 104"/>
              <a:gd name="T3" fmla="*/ 4 h 79"/>
              <a:gd name="T4" fmla="*/ 19 w 104"/>
              <a:gd name="T5" fmla="*/ 48 h 79"/>
              <a:gd name="T6" fmla="*/ 4 w 104"/>
              <a:gd name="T7" fmla="*/ 45 h 79"/>
              <a:gd name="T8" fmla="*/ 16 w 104"/>
              <a:gd name="T9" fmla="*/ 2 h 79"/>
              <a:gd name="T10" fmla="*/ 18 w 104"/>
              <a:gd name="T11" fmla="*/ 65 h 79"/>
              <a:gd name="T12" fmla="*/ 16 w 104"/>
              <a:gd name="T13" fmla="*/ 72 h 79"/>
              <a:gd name="T14" fmla="*/ 101 w 104"/>
              <a:gd name="T15" fmla="*/ 72 h 79"/>
              <a:gd name="T16" fmla="*/ 104 w 104"/>
              <a:gd name="T17" fmla="*/ 72 h 79"/>
              <a:gd name="T18" fmla="*/ 104 w 104"/>
              <a:gd name="T19" fmla="*/ 68 h 79"/>
              <a:gd name="T20" fmla="*/ 104 w 104"/>
              <a:gd name="T21" fmla="*/ 26 h 79"/>
              <a:gd name="T22" fmla="*/ 104 w 104"/>
              <a:gd name="T23" fmla="*/ 24 h 79"/>
              <a:gd name="T24" fmla="*/ 103 w 104"/>
              <a:gd name="T25" fmla="*/ 23 h 79"/>
              <a:gd name="T26" fmla="*/ 90 w 104"/>
              <a:gd name="T27" fmla="*/ 10 h 79"/>
              <a:gd name="T28" fmla="*/ 89 w 104"/>
              <a:gd name="T29" fmla="*/ 9 h 79"/>
              <a:gd name="T30" fmla="*/ 87 w 104"/>
              <a:gd name="T31" fmla="*/ 9 h 79"/>
              <a:gd name="T32" fmla="*/ 31 w 104"/>
              <a:gd name="T33" fmla="*/ 9 h 79"/>
              <a:gd name="T34" fmla="*/ 31 w 104"/>
              <a:gd name="T35" fmla="*/ 17 h 79"/>
              <a:gd name="T36" fmla="*/ 84 w 104"/>
              <a:gd name="T37" fmla="*/ 17 h 79"/>
              <a:gd name="T38" fmla="*/ 83 w 104"/>
              <a:gd name="T39" fmla="*/ 28 h 79"/>
              <a:gd name="T40" fmla="*/ 83 w 104"/>
              <a:gd name="T41" fmla="*/ 30 h 79"/>
              <a:gd name="T42" fmla="*/ 85 w 104"/>
              <a:gd name="T43" fmla="*/ 30 h 79"/>
              <a:gd name="T44" fmla="*/ 97 w 104"/>
              <a:gd name="T45" fmla="*/ 29 h 79"/>
              <a:gd name="T46" fmla="*/ 97 w 104"/>
              <a:gd name="T47" fmla="*/ 65 h 79"/>
              <a:gd name="T48" fmla="*/ 18 w 104"/>
              <a:gd name="T49" fmla="*/ 65 h 79"/>
              <a:gd name="T50" fmla="*/ 95 w 104"/>
              <a:gd name="T51" fmla="*/ 26 h 79"/>
              <a:gd name="T52" fmla="*/ 86 w 104"/>
              <a:gd name="T53" fmla="*/ 26 h 79"/>
              <a:gd name="T54" fmla="*/ 87 w 104"/>
              <a:gd name="T55" fmla="*/ 18 h 79"/>
              <a:gd name="T56" fmla="*/ 95 w 104"/>
              <a:gd name="T57" fmla="*/ 26 h 79"/>
              <a:gd name="T58" fmla="*/ 32 w 104"/>
              <a:gd name="T59" fmla="*/ 43 h 79"/>
              <a:gd name="T60" fmla="*/ 74 w 104"/>
              <a:gd name="T61" fmla="*/ 43 h 79"/>
              <a:gd name="T62" fmla="*/ 74 w 104"/>
              <a:gd name="T63" fmla="*/ 45 h 79"/>
              <a:gd name="T64" fmla="*/ 32 w 104"/>
              <a:gd name="T65" fmla="*/ 45 h 79"/>
              <a:gd name="T66" fmla="*/ 32 w 104"/>
              <a:gd name="T67" fmla="*/ 43 h 79"/>
              <a:gd name="T68" fmla="*/ 32 w 104"/>
              <a:gd name="T69" fmla="*/ 32 h 79"/>
              <a:gd name="T70" fmla="*/ 71 w 104"/>
              <a:gd name="T71" fmla="*/ 32 h 79"/>
              <a:gd name="T72" fmla="*/ 71 w 104"/>
              <a:gd name="T73" fmla="*/ 35 h 79"/>
              <a:gd name="T74" fmla="*/ 32 w 104"/>
              <a:gd name="T75" fmla="*/ 35 h 79"/>
              <a:gd name="T76" fmla="*/ 32 w 104"/>
              <a:gd name="T77" fmla="*/ 32 h 79"/>
              <a:gd name="T78" fmla="*/ 32 w 104"/>
              <a:gd name="T79" fmla="*/ 22 h 79"/>
              <a:gd name="T80" fmla="*/ 71 w 104"/>
              <a:gd name="T81" fmla="*/ 22 h 79"/>
              <a:gd name="T82" fmla="*/ 71 w 104"/>
              <a:gd name="T83" fmla="*/ 25 h 79"/>
              <a:gd name="T84" fmla="*/ 32 w 104"/>
              <a:gd name="T85" fmla="*/ 25 h 79"/>
              <a:gd name="T86" fmla="*/ 32 w 104"/>
              <a:gd name="T87" fmla="*/ 22 h 79"/>
              <a:gd name="T88" fmla="*/ 3 w 104"/>
              <a:gd name="T89" fmla="*/ 66 h 79"/>
              <a:gd name="T90" fmla="*/ 9 w 104"/>
              <a:gd name="T91" fmla="*/ 68 h 79"/>
              <a:gd name="T92" fmla="*/ 9 w 104"/>
              <a:gd name="T93" fmla="*/ 74 h 79"/>
              <a:gd name="T94" fmla="*/ 5 w 104"/>
              <a:gd name="T95" fmla="*/ 79 h 79"/>
              <a:gd name="T96" fmla="*/ 2 w 104"/>
              <a:gd name="T97" fmla="*/ 78 h 79"/>
              <a:gd name="T98" fmla="*/ 0 w 104"/>
              <a:gd name="T99" fmla="*/ 72 h 79"/>
              <a:gd name="T100" fmla="*/ 3 w 104"/>
              <a:gd name="T101" fmla="*/ 66 h 79"/>
              <a:gd name="T102" fmla="*/ 4 w 104"/>
              <a:gd name="T103" fmla="*/ 48 h 79"/>
              <a:gd name="T104" fmla="*/ 2 w 104"/>
              <a:gd name="T105" fmla="*/ 65 h 79"/>
              <a:gd name="T106" fmla="*/ 12 w 104"/>
              <a:gd name="T107" fmla="*/ 67 h 79"/>
              <a:gd name="T108" fmla="*/ 17 w 104"/>
              <a:gd name="T109" fmla="*/ 51 h 79"/>
              <a:gd name="T110" fmla="*/ 4 w 104"/>
              <a:gd name="T111" fmla="*/ 48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04" h="79">
                <a:moveTo>
                  <a:pt x="16" y="2"/>
                </a:moveTo>
                <a:cubicBezTo>
                  <a:pt x="21" y="0"/>
                  <a:pt x="24" y="1"/>
                  <a:pt x="27" y="4"/>
                </a:cubicBezTo>
                <a:cubicBezTo>
                  <a:pt x="26" y="20"/>
                  <a:pt x="23" y="35"/>
                  <a:pt x="19" y="48"/>
                </a:cubicBezTo>
                <a:cubicBezTo>
                  <a:pt x="14" y="47"/>
                  <a:pt x="9" y="46"/>
                  <a:pt x="4" y="45"/>
                </a:cubicBezTo>
                <a:cubicBezTo>
                  <a:pt x="6" y="29"/>
                  <a:pt x="10" y="15"/>
                  <a:pt x="16" y="2"/>
                </a:cubicBezTo>
                <a:close/>
                <a:moveTo>
                  <a:pt x="18" y="65"/>
                </a:moveTo>
                <a:cubicBezTo>
                  <a:pt x="16" y="72"/>
                  <a:pt x="16" y="72"/>
                  <a:pt x="16" y="72"/>
                </a:cubicBezTo>
                <a:cubicBezTo>
                  <a:pt x="69" y="72"/>
                  <a:pt x="74" y="72"/>
                  <a:pt x="101" y="72"/>
                </a:cubicBezTo>
                <a:cubicBezTo>
                  <a:pt x="104" y="72"/>
                  <a:pt x="104" y="72"/>
                  <a:pt x="104" y="72"/>
                </a:cubicBezTo>
                <a:cubicBezTo>
                  <a:pt x="104" y="68"/>
                  <a:pt x="104" y="68"/>
                  <a:pt x="104" y="68"/>
                </a:cubicBezTo>
                <a:cubicBezTo>
                  <a:pt x="104" y="26"/>
                  <a:pt x="104" y="26"/>
                  <a:pt x="104" y="26"/>
                </a:cubicBezTo>
                <a:cubicBezTo>
                  <a:pt x="104" y="24"/>
                  <a:pt x="104" y="24"/>
                  <a:pt x="104" y="24"/>
                </a:cubicBezTo>
                <a:cubicBezTo>
                  <a:pt x="103" y="23"/>
                  <a:pt x="103" y="23"/>
                  <a:pt x="103" y="23"/>
                </a:cubicBezTo>
                <a:cubicBezTo>
                  <a:pt x="90" y="10"/>
                  <a:pt x="90" y="10"/>
                  <a:pt x="90" y="10"/>
                </a:cubicBezTo>
                <a:cubicBezTo>
                  <a:pt x="89" y="9"/>
                  <a:pt x="89" y="9"/>
                  <a:pt x="89" y="9"/>
                </a:cubicBezTo>
                <a:cubicBezTo>
                  <a:pt x="87" y="9"/>
                  <a:pt x="87" y="9"/>
                  <a:pt x="87" y="9"/>
                </a:cubicBezTo>
                <a:cubicBezTo>
                  <a:pt x="31" y="9"/>
                  <a:pt x="31" y="9"/>
                  <a:pt x="31" y="9"/>
                </a:cubicBezTo>
                <a:cubicBezTo>
                  <a:pt x="31" y="12"/>
                  <a:pt x="31" y="14"/>
                  <a:pt x="31" y="17"/>
                </a:cubicBezTo>
                <a:cubicBezTo>
                  <a:pt x="84" y="17"/>
                  <a:pt x="84" y="17"/>
                  <a:pt x="84" y="17"/>
                </a:cubicBezTo>
                <a:cubicBezTo>
                  <a:pt x="83" y="28"/>
                  <a:pt x="83" y="28"/>
                  <a:pt x="83" y="28"/>
                </a:cubicBezTo>
                <a:cubicBezTo>
                  <a:pt x="83" y="30"/>
                  <a:pt x="83" y="30"/>
                  <a:pt x="83" y="30"/>
                </a:cubicBezTo>
                <a:cubicBezTo>
                  <a:pt x="85" y="30"/>
                  <a:pt x="85" y="30"/>
                  <a:pt x="85" y="30"/>
                </a:cubicBezTo>
                <a:cubicBezTo>
                  <a:pt x="97" y="29"/>
                  <a:pt x="97" y="29"/>
                  <a:pt x="97" y="29"/>
                </a:cubicBezTo>
                <a:cubicBezTo>
                  <a:pt x="97" y="65"/>
                  <a:pt x="97" y="65"/>
                  <a:pt x="97" y="65"/>
                </a:cubicBezTo>
                <a:cubicBezTo>
                  <a:pt x="79" y="65"/>
                  <a:pt x="57" y="65"/>
                  <a:pt x="18" y="65"/>
                </a:cubicBezTo>
                <a:close/>
                <a:moveTo>
                  <a:pt x="95" y="26"/>
                </a:moveTo>
                <a:cubicBezTo>
                  <a:pt x="86" y="26"/>
                  <a:pt x="86" y="26"/>
                  <a:pt x="86" y="26"/>
                </a:cubicBezTo>
                <a:cubicBezTo>
                  <a:pt x="87" y="18"/>
                  <a:pt x="87" y="18"/>
                  <a:pt x="87" y="18"/>
                </a:cubicBezTo>
                <a:cubicBezTo>
                  <a:pt x="95" y="26"/>
                  <a:pt x="95" y="26"/>
                  <a:pt x="95" y="26"/>
                </a:cubicBezTo>
                <a:close/>
                <a:moveTo>
                  <a:pt x="32" y="43"/>
                </a:moveTo>
                <a:cubicBezTo>
                  <a:pt x="74" y="43"/>
                  <a:pt x="74" y="43"/>
                  <a:pt x="74" y="43"/>
                </a:cubicBezTo>
                <a:cubicBezTo>
                  <a:pt x="74" y="45"/>
                  <a:pt x="74" y="45"/>
                  <a:pt x="74" y="45"/>
                </a:cubicBezTo>
                <a:cubicBezTo>
                  <a:pt x="32" y="45"/>
                  <a:pt x="32" y="45"/>
                  <a:pt x="32" y="45"/>
                </a:cubicBezTo>
                <a:cubicBezTo>
                  <a:pt x="32" y="43"/>
                  <a:pt x="32" y="43"/>
                  <a:pt x="32" y="43"/>
                </a:cubicBezTo>
                <a:close/>
                <a:moveTo>
                  <a:pt x="32" y="32"/>
                </a:moveTo>
                <a:cubicBezTo>
                  <a:pt x="71" y="32"/>
                  <a:pt x="71" y="32"/>
                  <a:pt x="71" y="32"/>
                </a:cubicBezTo>
                <a:cubicBezTo>
                  <a:pt x="71" y="35"/>
                  <a:pt x="71" y="35"/>
                  <a:pt x="71" y="35"/>
                </a:cubicBezTo>
                <a:cubicBezTo>
                  <a:pt x="32" y="35"/>
                  <a:pt x="32" y="35"/>
                  <a:pt x="32" y="35"/>
                </a:cubicBezTo>
                <a:cubicBezTo>
                  <a:pt x="32" y="32"/>
                  <a:pt x="32" y="32"/>
                  <a:pt x="32" y="32"/>
                </a:cubicBezTo>
                <a:close/>
                <a:moveTo>
                  <a:pt x="32" y="22"/>
                </a:moveTo>
                <a:cubicBezTo>
                  <a:pt x="71" y="22"/>
                  <a:pt x="71" y="22"/>
                  <a:pt x="71" y="22"/>
                </a:cubicBezTo>
                <a:cubicBezTo>
                  <a:pt x="71" y="25"/>
                  <a:pt x="71" y="25"/>
                  <a:pt x="71" y="25"/>
                </a:cubicBezTo>
                <a:cubicBezTo>
                  <a:pt x="32" y="25"/>
                  <a:pt x="32" y="25"/>
                  <a:pt x="32" y="25"/>
                </a:cubicBezTo>
                <a:cubicBezTo>
                  <a:pt x="32" y="22"/>
                  <a:pt x="32" y="22"/>
                  <a:pt x="32" y="22"/>
                </a:cubicBezTo>
                <a:close/>
                <a:moveTo>
                  <a:pt x="3" y="66"/>
                </a:moveTo>
                <a:cubicBezTo>
                  <a:pt x="9" y="68"/>
                  <a:pt x="9" y="68"/>
                  <a:pt x="9" y="68"/>
                </a:cubicBezTo>
                <a:cubicBezTo>
                  <a:pt x="9" y="74"/>
                  <a:pt x="9" y="74"/>
                  <a:pt x="9" y="74"/>
                </a:cubicBezTo>
                <a:cubicBezTo>
                  <a:pt x="5" y="79"/>
                  <a:pt x="5" y="79"/>
                  <a:pt x="5" y="79"/>
                </a:cubicBezTo>
                <a:cubicBezTo>
                  <a:pt x="4" y="79"/>
                  <a:pt x="3" y="79"/>
                  <a:pt x="2" y="78"/>
                </a:cubicBezTo>
                <a:cubicBezTo>
                  <a:pt x="0" y="72"/>
                  <a:pt x="0" y="72"/>
                  <a:pt x="0" y="72"/>
                </a:cubicBezTo>
                <a:cubicBezTo>
                  <a:pt x="3" y="66"/>
                  <a:pt x="3" y="66"/>
                  <a:pt x="3" y="66"/>
                </a:cubicBezTo>
                <a:close/>
                <a:moveTo>
                  <a:pt x="4" y="48"/>
                </a:moveTo>
                <a:cubicBezTo>
                  <a:pt x="3" y="53"/>
                  <a:pt x="3" y="59"/>
                  <a:pt x="2" y="65"/>
                </a:cubicBezTo>
                <a:cubicBezTo>
                  <a:pt x="5" y="65"/>
                  <a:pt x="9" y="66"/>
                  <a:pt x="12" y="67"/>
                </a:cubicBezTo>
                <a:cubicBezTo>
                  <a:pt x="14" y="61"/>
                  <a:pt x="15" y="56"/>
                  <a:pt x="17" y="51"/>
                </a:cubicBezTo>
                <a:cubicBezTo>
                  <a:pt x="13" y="50"/>
                  <a:pt x="9" y="49"/>
                  <a:pt x="4" y="48"/>
                </a:cubicBezTo>
                <a:close/>
              </a:path>
            </a:pathLst>
          </a:custGeom>
          <a:solidFill>
            <a:schemeClr val="bg1"/>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Tree>
    <p:extLst>
      <p:ext uri="{BB962C8B-B14F-4D97-AF65-F5344CB8AC3E}">
        <p14:creationId xmlns:p14="http://schemas.microsoft.com/office/powerpoint/2010/main" val="2470752648"/>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EF38C466-F75E-4994-CE34-37BF32CD4DF4}"/>
              </a:ext>
            </a:extLst>
          </p:cNvPr>
          <p:cNvGrpSpPr/>
          <p:nvPr/>
        </p:nvGrpSpPr>
        <p:grpSpPr>
          <a:xfrm>
            <a:off x="255494" y="1816865"/>
            <a:ext cx="11524129" cy="4506390"/>
            <a:chOff x="785325" y="1693429"/>
            <a:chExt cx="11250885" cy="4301153"/>
          </a:xfrm>
        </p:grpSpPr>
        <p:sp>
          <p:nvSpPr>
            <p:cNvPr id="4" name="Rectangle 2">
              <a:extLst>
                <a:ext uri="{FF2B5EF4-FFF2-40B4-BE49-F238E27FC236}">
                  <a16:creationId xmlns:a16="http://schemas.microsoft.com/office/drawing/2014/main" id="{9AACD8AF-A705-2C38-0670-83A69E6630C8}"/>
                </a:ext>
              </a:extLst>
            </p:cNvPr>
            <p:cNvSpPr>
              <a:spLocks noChangeArrowheads="1"/>
            </p:cNvSpPr>
            <p:nvPr/>
          </p:nvSpPr>
          <p:spPr bwMode="auto">
            <a:xfrm>
              <a:off x="1624142" y="1800898"/>
              <a:ext cx="5976656" cy="4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2200" b="1" kern="100" dirty="0">
                  <a:effectLst/>
                  <a:latin typeface="+mn-ea"/>
                </a:rPr>
                <a:t>Step 4</a:t>
              </a:r>
              <a:r>
                <a:rPr lang="zh-CN" altLang="en-US" sz="2200" b="1" kern="100" dirty="0">
                  <a:effectLst/>
                  <a:latin typeface="+mn-ea"/>
                </a:rPr>
                <a:t>：故障及不确定性参数注入</a:t>
              </a:r>
              <a:endParaRPr lang="zh-CN" altLang="en-US" sz="2200" dirty="0">
                <a:latin typeface="+mn-ea"/>
              </a:endParaRPr>
            </a:p>
          </p:txBody>
        </p:sp>
        <p:sp>
          <p:nvSpPr>
            <p:cNvPr id="16" name="矩形: 圆角 15">
              <a:extLst>
                <a:ext uri="{FF2B5EF4-FFF2-40B4-BE49-F238E27FC236}">
                  <a16:creationId xmlns:a16="http://schemas.microsoft.com/office/drawing/2014/main" id="{B6845545-0CFB-FFD6-B076-72B824010DDA}"/>
                </a:ext>
              </a:extLst>
            </p:cNvPr>
            <p:cNvSpPr/>
            <p:nvPr/>
          </p:nvSpPr>
          <p:spPr>
            <a:xfrm>
              <a:off x="785325" y="1693429"/>
              <a:ext cx="11250885" cy="4301153"/>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ectangle 2">
            <a:extLst>
              <a:ext uri="{FF2B5EF4-FFF2-40B4-BE49-F238E27FC236}">
                <a16:creationId xmlns:a16="http://schemas.microsoft.com/office/drawing/2014/main" id="{75EA9A94-4B46-8A57-4561-8BBF5A593F31}"/>
              </a:ext>
            </a:extLst>
          </p:cNvPr>
          <p:cNvSpPr>
            <a:spLocks noChangeArrowheads="1"/>
          </p:cNvSpPr>
          <p:nvPr/>
        </p:nvSpPr>
        <p:spPr bwMode="auto">
          <a:xfrm>
            <a:off x="407131" y="2448681"/>
            <a:ext cx="4380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000" b="1" kern="100" dirty="0">
                <a:effectLst/>
                <a:latin typeface="微软雅黑 Light" panose="020B0502040204020203" pitchFamily="34" charset="-122"/>
                <a:ea typeface="微软雅黑 Light" panose="020B0502040204020203" pitchFamily="34" charset="-122"/>
              </a:rPr>
              <a:t>① </a:t>
            </a:r>
            <a:r>
              <a:rPr lang="zh-CN" altLang="en-US" sz="2000" b="1" kern="100" dirty="0">
                <a:effectLst/>
                <a:latin typeface="+mn-ea"/>
              </a:rPr>
              <a:t>元件故障参数注入</a:t>
            </a:r>
            <a:endParaRPr lang="zh-CN" altLang="en-US" sz="2000" dirty="0">
              <a:latin typeface="+mn-ea"/>
            </a:endParaRPr>
          </a:p>
        </p:txBody>
      </p:sp>
      <p:sp>
        <p:nvSpPr>
          <p:cNvPr id="3" name="文本框 2">
            <a:extLst>
              <a:ext uri="{FF2B5EF4-FFF2-40B4-BE49-F238E27FC236}">
                <a16:creationId xmlns:a16="http://schemas.microsoft.com/office/drawing/2014/main" id="{2271568E-29BA-42B8-7F1F-72A18A13C219}"/>
              </a:ext>
            </a:extLst>
          </p:cNvPr>
          <p:cNvSpPr txBox="1"/>
          <p:nvPr/>
        </p:nvSpPr>
        <p:spPr>
          <a:xfrm>
            <a:off x="1037941" y="2904920"/>
            <a:ext cx="10607212" cy="369332"/>
          </a:xfrm>
          <a:prstGeom prst="rect">
            <a:avLst/>
          </a:prstGeom>
          <a:noFill/>
        </p:spPr>
        <p:txBody>
          <a:bodyPr wrap="square" rtlCol="0">
            <a:spAutoFit/>
          </a:bodyPr>
          <a:lstStyle/>
          <a:p>
            <a:r>
              <a:rPr lang="zh-CN" altLang="en-US" dirty="0">
                <a:latin typeface="+mn-ea"/>
              </a:rPr>
              <a:t>通过参阅文献</a:t>
            </a:r>
            <a:r>
              <a:rPr lang="en-US" altLang="zh-CN" sz="1400" dirty="0">
                <a:latin typeface="+mn-ea"/>
              </a:rPr>
              <a:t>[2]</a:t>
            </a:r>
            <a:r>
              <a:rPr lang="zh-CN" altLang="en-US" dirty="0">
                <a:latin typeface="+mn-ea"/>
              </a:rPr>
              <a:t>，选取典型的</a:t>
            </a:r>
            <a:r>
              <a:rPr lang="zh-CN" altLang="zh-CN" sz="1800" kern="100" dirty="0">
                <a:effectLst/>
                <a:latin typeface="+mn-ea"/>
                <a:cs typeface="Times New Roman" panose="02020603050405020304" pitchFamily="18" charset="0"/>
              </a:rPr>
              <a:t>增益变化模式、偏置</a:t>
            </a:r>
            <a:r>
              <a:rPr lang="zh-CN" altLang="en-US" sz="1800" kern="100" dirty="0">
                <a:effectLst/>
                <a:latin typeface="+mn-ea"/>
                <a:cs typeface="Times New Roman" panose="02020603050405020304" pitchFamily="18" charset="0"/>
              </a:rPr>
              <a:t>变化</a:t>
            </a:r>
            <a:r>
              <a:rPr lang="zh-CN" altLang="zh-CN" sz="1800" kern="100" dirty="0">
                <a:effectLst/>
                <a:latin typeface="+mn-ea"/>
                <a:cs typeface="Times New Roman" panose="02020603050405020304" pitchFamily="18" charset="0"/>
              </a:rPr>
              <a:t>模式和输出丢失模式</a:t>
            </a:r>
            <a:r>
              <a:rPr lang="zh-CN" altLang="en-US" dirty="0">
                <a:latin typeface="+mn-ea"/>
              </a:rPr>
              <a:t>作为</a:t>
            </a:r>
            <a:r>
              <a:rPr lang="zh-CN" altLang="en-US" b="1" dirty="0">
                <a:solidFill>
                  <a:srgbClr val="0070C0"/>
                </a:solidFill>
                <a:latin typeface="+mn-ea"/>
              </a:rPr>
              <a:t>传感器</a:t>
            </a:r>
            <a:r>
              <a:rPr lang="zh-CN" altLang="en-US" dirty="0">
                <a:latin typeface="+mn-ea"/>
              </a:rPr>
              <a:t>故障模式。</a:t>
            </a:r>
          </a:p>
        </p:txBody>
      </p:sp>
      <p:graphicFrame>
        <p:nvGraphicFramePr>
          <p:cNvPr id="25" name="表格 24">
            <a:extLst>
              <a:ext uri="{FF2B5EF4-FFF2-40B4-BE49-F238E27FC236}">
                <a16:creationId xmlns:a16="http://schemas.microsoft.com/office/drawing/2014/main" id="{F1912448-9392-D8A3-ED31-87410FCFCD5C}"/>
              </a:ext>
            </a:extLst>
          </p:cNvPr>
          <p:cNvGraphicFramePr>
            <a:graphicFrameLocks noGrp="1"/>
          </p:cNvGraphicFramePr>
          <p:nvPr>
            <p:extLst>
              <p:ext uri="{D42A27DB-BD31-4B8C-83A1-F6EECF244321}">
                <p14:modId xmlns:p14="http://schemas.microsoft.com/office/powerpoint/2010/main" val="939856843"/>
              </p:ext>
            </p:extLst>
          </p:nvPr>
        </p:nvGraphicFramePr>
        <p:xfrm>
          <a:off x="814860" y="6466843"/>
          <a:ext cx="10791952" cy="259080"/>
        </p:xfrm>
        <a:graphic>
          <a:graphicData uri="http://schemas.openxmlformats.org/drawingml/2006/table">
            <a:tbl>
              <a:tblPr/>
              <a:tblGrid>
                <a:gridCol w="10791952">
                  <a:extLst>
                    <a:ext uri="{9D8B030D-6E8A-4147-A177-3AD203B41FA5}">
                      <a16:colId xmlns:a16="http://schemas.microsoft.com/office/drawing/2014/main" val="3493892281"/>
                    </a:ext>
                  </a:extLst>
                </a:gridCol>
              </a:tblGrid>
              <a:tr h="0">
                <a:tc>
                  <a:txBody>
                    <a:bodyPr/>
                    <a:lstStyle/>
                    <a:p>
                      <a:r>
                        <a:rPr lang="en-US" altLang="zh-CN" sz="1200" dirty="0">
                          <a:effectLst/>
                        </a:rPr>
                        <a:t>[1]</a:t>
                      </a:r>
                      <a:r>
                        <a:rPr lang="zh-CN" altLang="en-US" sz="1200" dirty="0">
                          <a:effectLst/>
                        </a:rPr>
                        <a:t>李立力</a:t>
                      </a:r>
                      <a:r>
                        <a:rPr lang="en-US" altLang="zh-CN" sz="1200" dirty="0">
                          <a:effectLst/>
                        </a:rPr>
                        <a:t>, et al."</a:t>
                      </a:r>
                      <a:r>
                        <a:rPr lang="zh-CN" altLang="en-US" sz="1200" dirty="0">
                          <a:effectLst/>
                        </a:rPr>
                        <a:t>加权</a:t>
                      </a:r>
                      <a:r>
                        <a:rPr lang="en-US" altLang="zh-CN" sz="1200" dirty="0">
                          <a:effectLst/>
                        </a:rPr>
                        <a:t>PCA</a:t>
                      </a:r>
                      <a:r>
                        <a:rPr lang="zh-CN" altLang="en-US" sz="1200" dirty="0">
                          <a:effectLst/>
                        </a:rPr>
                        <a:t>残差空间的加速度传感器故障诊断</a:t>
                      </a:r>
                      <a:r>
                        <a:rPr lang="en-US" altLang="zh-CN" sz="1200" dirty="0">
                          <a:effectLst/>
                        </a:rPr>
                        <a:t>." </a:t>
                      </a:r>
                      <a:r>
                        <a:rPr lang="zh-CN" altLang="en-US" sz="1200" i="1" dirty="0">
                          <a:effectLst/>
                        </a:rPr>
                        <a:t>振动</a:t>
                      </a:r>
                      <a:r>
                        <a:rPr lang="en-US" altLang="zh-CN" sz="1200" i="1" dirty="0">
                          <a:effectLst/>
                        </a:rPr>
                        <a:t>.</a:t>
                      </a:r>
                      <a:r>
                        <a:rPr lang="zh-CN" altLang="en-US" sz="1200" i="1" dirty="0">
                          <a:effectLst/>
                        </a:rPr>
                        <a:t>测试与诊断</a:t>
                      </a:r>
                      <a:r>
                        <a:rPr lang="zh-CN" altLang="en-US" sz="1200" dirty="0">
                          <a:effectLst/>
                        </a:rPr>
                        <a:t> </a:t>
                      </a:r>
                      <a:r>
                        <a:rPr lang="en-US" altLang="zh-CN" sz="1200" i="1" dirty="0">
                          <a:effectLst/>
                        </a:rPr>
                        <a:t>41</a:t>
                      </a:r>
                      <a:r>
                        <a:rPr lang="en-US" altLang="zh-CN" sz="1200" dirty="0">
                          <a:effectLst/>
                        </a:rPr>
                        <a:t>.05(2021):1007-1013+1039-1040. doi:10.16450/j.cnki.issn.1004-6801.2021.05.025.</a:t>
                      </a:r>
                    </a:p>
                  </a:txBody>
                  <a:tcPr marR="171450" marT="38100" marB="38100" anchor="ctr">
                    <a:lnL>
                      <a:noFill/>
                    </a:lnL>
                    <a:lnR>
                      <a:noFill/>
                    </a:lnR>
                    <a:lnT w="7620" cap="flat" cmpd="sng" algn="ctr">
                      <a:solidFill>
                        <a:srgbClr val="DDDDDD"/>
                      </a:solidFill>
                      <a:prstDash val="dash"/>
                      <a:round/>
                      <a:headEnd type="none" w="med" len="med"/>
                      <a:tailEnd type="none" w="med" len="med"/>
                    </a:lnT>
                    <a:lnB>
                      <a:noFill/>
                    </a:lnB>
                    <a:solidFill>
                      <a:srgbClr val="FFFFFF"/>
                    </a:solidFill>
                  </a:tcPr>
                </a:tc>
                <a:extLst>
                  <a:ext uri="{0D108BD9-81ED-4DB2-BD59-A6C34878D82A}">
                    <a16:rowId xmlns:a16="http://schemas.microsoft.com/office/drawing/2014/main" val="1112890348"/>
                  </a:ext>
                </a:extLst>
              </a:tr>
            </a:tbl>
          </a:graphicData>
        </a:graphic>
      </p:graphicFrame>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633D14DA-BA30-92D9-2860-2E96CF28067D}"/>
                  </a:ext>
                </a:extLst>
              </p:cNvPr>
              <p:cNvSpPr txBox="1"/>
              <p:nvPr/>
            </p:nvSpPr>
            <p:spPr>
              <a:xfrm>
                <a:off x="407131" y="5707185"/>
                <a:ext cx="5345773" cy="491288"/>
              </a:xfrm>
              <a:prstGeom prst="rect">
                <a:avLst/>
              </a:prstGeom>
              <a:noFill/>
            </p:spPr>
            <p:txBody>
              <a:bodyPr wrap="square" rtlCol="0">
                <a:spAutoFit/>
              </a:bodyPr>
              <a:lstStyle/>
              <a:p>
                <a:pPr algn="ctr"/>
                <a14:m>
                  <m:oMath xmlns:m="http://schemas.openxmlformats.org/officeDocument/2006/math">
                    <m:r>
                      <a:rPr lang="en-US" altLang="zh-CN" sz="1200" i="1" kern="100" smtClean="0">
                        <a:effectLst/>
                        <a:latin typeface="Cambria Math" panose="02040503050406030204" pitchFamily="18" charset="0"/>
                        <a:ea typeface="宋体" panose="02010600030101010101" pitchFamily="2" charset="-122"/>
                        <a:cs typeface="Times New Roman" panose="02020603050405020304" pitchFamily="18" charset="0"/>
                      </a:rPr>
                      <m:t>𝜃</m:t>
                    </m:r>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为输入转角值，</a:t>
                </a:r>
                <a14:m>
                  <m:oMath xmlns:m="http://schemas.openxmlformats.org/officeDocument/2006/math">
                    <m:sSup>
                      <m:sSupPr>
                        <m:ctrlPr>
                          <a:rPr lang="zh-CN" altLang="zh-CN" sz="1200" i="1">
                            <a:effectLst/>
                            <a:latin typeface="Cambria Math" panose="02040503050406030204" pitchFamily="18" charset="0"/>
                            <a:ea typeface="Cambria Math" panose="02040503050406030204" pitchFamily="18" charset="0"/>
                          </a:rPr>
                        </m:ctrlPr>
                      </m:sSup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𝜃</m:t>
                        </m:r>
                      </m:e>
                      <m:sup>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m:t>
                        </m:r>
                      </m:sup>
                    </m:sSup>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为转换后输出的转角值，</a:t>
                </a:r>
                <a14:m>
                  <m:oMath xmlns:m="http://schemas.openxmlformats.org/officeDocument/2006/math">
                    <m:sSub>
                      <m:sSubPr>
                        <m:ctrlPr>
                          <a:rPr lang="zh-CN" altLang="zh-CN" sz="1200" i="1">
                            <a:latin typeface="Cambria Math" panose="02040503050406030204" pitchFamily="18" charset="0"/>
                            <a:ea typeface="Cambria Math" panose="02040503050406030204" pitchFamily="18" charset="0"/>
                          </a:rPr>
                        </m:ctrlPr>
                      </m:sSubPr>
                      <m:e>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𝜃</m:t>
                        </m:r>
                      </m:sub>
                    </m:sSub>
                  </m:oMath>
                </a14:m>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为角度传感器额定增益值，</a:t>
                </a:r>
                <a:endParaRPr lang="en-US" altLang="zh-CN" sz="1200" kern="100" dirty="0">
                  <a:latin typeface="Times New Roman" panose="02020603050405020304" pitchFamily="18" charset="0"/>
                  <a:ea typeface="宋体" panose="02010600030101010101" pitchFamily="2" charset="-122"/>
                  <a:cs typeface="Times New Roman" panose="02020603050405020304" pitchFamily="18" charset="0"/>
                </a:endParaRPr>
              </a:p>
              <a:p>
                <a:pPr algn="ct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𝑘</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为角度传感器增益偏差值，</a:t>
                </a:r>
                <a14:m>
                  <m:oMath xmlns:m="http://schemas.openxmlformats.org/officeDocument/2006/math">
                    <m:sSub>
                      <m:sSubPr>
                        <m:ctrlPr>
                          <a:rPr lang="zh-CN" altLang="zh-CN" sz="1200" i="1">
                            <a:effectLst/>
                            <a:latin typeface="Cambria Math" panose="02040503050406030204" pitchFamily="18" charset="0"/>
                            <a:ea typeface="Cambria Math" panose="02040503050406030204" pitchFamily="18" charset="0"/>
                          </a:rPr>
                        </m:ctrlPr>
                      </m:sSubPr>
                      <m:e>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𝑢</m:t>
                        </m:r>
                      </m:e>
                      <m:sub>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𝜃</m:t>
                        </m:r>
                        <m:r>
                          <a:rPr lang="en-US" altLang="zh-CN" sz="1200" i="1" kern="100">
                            <a:effectLst/>
                            <a:latin typeface="Cambria Math" panose="02040503050406030204" pitchFamily="18" charset="0"/>
                            <a:ea typeface="宋体" panose="02010600030101010101" pitchFamily="2" charset="-122"/>
                            <a:cs typeface="Times New Roman" panose="02020603050405020304" pitchFamily="18" charset="0"/>
                          </a:rPr>
                          <m:t>𝑓</m:t>
                        </m:r>
                      </m:sub>
                    </m:sSub>
                  </m:oMath>
                </a14:m>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为角度传感器输出偏差值</a:t>
                </a:r>
                <a:endParaRPr lang="zh-CN" altLang="en-US" sz="1200" dirty="0"/>
              </a:p>
            </p:txBody>
          </p:sp>
        </mc:Choice>
        <mc:Fallback xmlns="">
          <p:sp>
            <p:nvSpPr>
              <p:cNvPr id="55" name="文本框 54">
                <a:extLst>
                  <a:ext uri="{FF2B5EF4-FFF2-40B4-BE49-F238E27FC236}">
                    <a16:creationId xmlns:a16="http://schemas.microsoft.com/office/drawing/2014/main" id="{633D14DA-BA30-92D9-2860-2E96CF28067D}"/>
                  </a:ext>
                </a:extLst>
              </p:cNvPr>
              <p:cNvSpPr txBox="1">
                <a:spLocks noRot="1" noChangeAspect="1" noMove="1" noResize="1" noEditPoints="1" noAdjustHandles="1" noChangeArrowheads="1" noChangeShapeType="1" noTextEdit="1"/>
              </p:cNvSpPr>
              <p:nvPr/>
            </p:nvSpPr>
            <p:spPr>
              <a:xfrm>
                <a:off x="407131" y="5707185"/>
                <a:ext cx="5345773" cy="491288"/>
              </a:xfrm>
              <a:prstGeom prst="rect">
                <a:avLst/>
              </a:prstGeom>
              <a:blipFill>
                <a:blip r:embed="rId3"/>
                <a:stretch>
                  <a:fillRect t="-1235" b="-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7" name="文本框 56">
                <a:extLst>
                  <a:ext uri="{FF2B5EF4-FFF2-40B4-BE49-F238E27FC236}">
                    <a16:creationId xmlns:a16="http://schemas.microsoft.com/office/drawing/2014/main" id="{32823509-BA54-36EA-BDB5-CA27AAC9B9B4}"/>
                  </a:ext>
                </a:extLst>
              </p:cNvPr>
              <p:cNvSpPr txBox="1"/>
              <p:nvPr/>
            </p:nvSpPr>
            <p:spPr>
              <a:xfrm>
                <a:off x="6141787" y="5697284"/>
                <a:ext cx="5345773" cy="496803"/>
              </a:xfrm>
              <a:prstGeom prst="rect">
                <a:avLst/>
              </a:prstGeom>
              <a:noFill/>
            </p:spPr>
            <p:txBody>
              <a:bodyPr wrap="square" rtlCol="0">
                <a:spAutoFit/>
              </a:bodyPr>
              <a:lstStyle/>
              <a:p>
                <a:pPr algn="ctr"/>
                <a14:m>
                  <m:oMath xmlns:m="http://schemas.openxmlformats.org/officeDocument/2006/math">
                    <m:r>
                      <m:rPr>
                        <m:sty m:val="p"/>
                      </m:rPr>
                      <a:rPr lang="en-US" altLang="zh-CN" sz="1200">
                        <a:latin typeface="Cambria Math" panose="02040503050406030204" pitchFamily="18" charset="0"/>
                      </a:rPr>
                      <m:t>ω</m:t>
                    </m:r>
                  </m:oMath>
                </a14:m>
                <a:r>
                  <a:rPr lang="zh-CN" altLang="zh-CN" sz="1200" kern="100" dirty="0">
                    <a:latin typeface="宋体" panose="02010600030101010101" pitchFamily="2" charset="-122"/>
                    <a:ea typeface="宋体" panose="02010600030101010101" pitchFamily="2" charset="-122"/>
                    <a:cs typeface="Times New Roman" panose="02020603050405020304" pitchFamily="18" charset="0"/>
                  </a:rPr>
                  <a:t>为输入转</a:t>
                </a:r>
                <a:r>
                  <a:rPr lang="zh-CN" altLang="en-US" sz="1200" kern="100" dirty="0">
                    <a:latin typeface="宋体" panose="02010600030101010101" pitchFamily="2" charset="-122"/>
                    <a:ea typeface="宋体" panose="02010600030101010101" pitchFamily="2" charset="-122"/>
                    <a:cs typeface="Times New Roman" panose="02020603050405020304" pitchFamily="18" charset="0"/>
                  </a:rPr>
                  <a:t>速</a:t>
                </a:r>
                <a:r>
                  <a:rPr lang="zh-CN" altLang="zh-CN" sz="1200" kern="100" dirty="0">
                    <a:latin typeface="宋体" panose="02010600030101010101" pitchFamily="2" charset="-122"/>
                    <a:ea typeface="宋体" panose="02010600030101010101" pitchFamily="2" charset="-122"/>
                    <a:cs typeface="Times New Roman" panose="02020603050405020304" pitchFamily="18" charset="0"/>
                  </a:rPr>
                  <a:t>值</a:t>
                </a:r>
                <a14:m>
                  <m:oMath xmlns:m="http://schemas.openxmlformats.org/officeDocument/2006/math">
                    <m:r>
                      <a:rPr lang="zh-CN" altLang="en-US" sz="1200" i="1" kern="100" dirty="0">
                        <a:latin typeface="Cambria Math" panose="02040503050406030204" pitchFamily="18" charset="0"/>
                      </a:rPr>
                      <m:t>，</m:t>
                    </m:r>
                    <m:sSup>
                      <m:sSupPr>
                        <m:ctrlPr>
                          <a:rPr lang="zh-CN" altLang="zh-CN" sz="1200" i="1">
                            <a:latin typeface="Cambria Math" panose="02040503050406030204" pitchFamily="18" charset="0"/>
                          </a:rPr>
                        </m:ctrlPr>
                      </m:sSupPr>
                      <m:e>
                        <m:r>
                          <m:rPr>
                            <m:sty m:val="p"/>
                          </m:rPr>
                          <a:rPr lang="en-US" altLang="zh-CN" sz="1200">
                            <a:latin typeface="Cambria Math" panose="02040503050406030204" pitchFamily="18" charset="0"/>
                          </a:rPr>
                          <m:t>ω</m:t>
                        </m:r>
                      </m:e>
                      <m:sup>
                        <m:r>
                          <a:rPr lang="en-US" altLang="zh-CN" sz="1200" i="1">
                            <a:latin typeface="Cambria Math" panose="02040503050406030204" pitchFamily="18" charset="0"/>
                          </a:rPr>
                          <m:t>′</m:t>
                        </m:r>
                      </m:sup>
                    </m:sSup>
                  </m:oMath>
                </a14:m>
                <a:r>
                  <a:rPr lang="zh-CN" altLang="zh-CN" sz="1200" dirty="0">
                    <a:latin typeface="宋体" panose="02010600030101010101" pitchFamily="2" charset="-122"/>
                    <a:ea typeface="宋体" panose="02010600030101010101" pitchFamily="2" charset="-122"/>
                  </a:rPr>
                  <a:t>为转换后输出的转速值， </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𝑘</m:t>
                        </m:r>
                      </m:e>
                      <m:sub>
                        <m:r>
                          <a:rPr lang="en-US" altLang="zh-CN" sz="1200" i="1">
                            <a:latin typeface="Cambria Math" panose="02040503050406030204" pitchFamily="18" charset="0"/>
                          </a:rPr>
                          <m:t>𝜔</m:t>
                        </m:r>
                      </m:sub>
                    </m:sSub>
                  </m:oMath>
                </a14:m>
                <a:r>
                  <a:rPr lang="zh-CN" altLang="zh-CN" sz="1200" dirty="0">
                    <a:latin typeface="宋体" panose="02010600030101010101" pitchFamily="2" charset="-122"/>
                    <a:ea typeface="宋体" panose="02010600030101010101" pitchFamily="2" charset="-122"/>
                  </a:rPr>
                  <a:t>为角速度传感器额定增益值， </a:t>
                </a:r>
                <a:endParaRPr lang="en-US" altLang="zh-CN" sz="1200" dirty="0">
                  <a:latin typeface="宋体" panose="02010600030101010101" pitchFamily="2" charset="-122"/>
                  <a:ea typeface="宋体" panose="02010600030101010101" pitchFamily="2" charset="-122"/>
                </a:endParaRPr>
              </a:p>
              <a:p>
                <a:pPr algn="ct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𝑘</m:t>
                        </m:r>
                      </m:e>
                      <m:sub>
                        <m:r>
                          <a:rPr lang="en-US" altLang="zh-CN" sz="1200" i="1">
                            <a:latin typeface="Cambria Math" panose="02040503050406030204" pitchFamily="18" charset="0"/>
                          </a:rPr>
                          <m:t>𝜔</m:t>
                        </m:r>
                        <m:r>
                          <a:rPr lang="en-US" altLang="zh-CN" sz="1200" i="1">
                            <a:latin typeface="Cambria Math" panose="02040503050406030204" pitchFamily="18" charset="0"/>
                          </a:rPr>
                          <m:t>𝑓</m:t>
                        </m:r>
                      </m:sub>
                    </m:sSub>
                  </m:oMath>
                </a14:m>
                <a:r>
                  <a:rPr lang="zh-CN" altLang="zh-CN" sz="1200" dirty="0">
                    <a:latin typeface="宋体" panose="02010600030101010101" pitchFamily="2" charset="-122"/>
                    <a:ea typeface="宋体" panose="02010600030101010101" pitchFamily="2" charset="-122"/>
                  </a:rPr>
                  <a:t>为角速度传感器增益偏差值，</a:t>
                </a:r>
                <a14:m>
                  <m:oMath xmlns:m="http://schemas.openxmlformats.org/officeDocument/2006/math">
                    <m:sSub>
                      <m:sSubPr>
                        <m:ctrlPr>
                          <a:rPr lang="zh-CN" altLang="zh-CN" sz="1200" i="1">
                            <a:latin typeface="Cambria Math" panose="02040503050406030204" pitchFamily="18" charset="0"/>
                          </a:rPr>
                        </m:ctrlPr>
                      </m:sSubPr>
                      <m:e>
                        <m:r>
                          <a:rPr lang="en-US" altLang="zh-CN" sz="1200" i="1">
                            <a:latin typeface="Cambria Math" panose="02040503050406030204" pitchFamily="18" charset="0"/>
                          </a:rPr>
                          <m:t>𝑢</m:t>
                        </m:r>
                      </m:e>
                      <m:sub>
                        <m:r>
                          <a:rPr lang="en-US" altLang="zh-CN" sz="1200" i="1">
                            <a:latin typeface="Cambria Math" panose="02040503050406030204" pitchFamily="18" charset="0"/>
                          </a:rPr>
                          <m:t>𝜔</m:t>
                        </m:r>
                        <m:r>
                          <a:rPr lang="en-US" altLang="zh-CN" sz="1200" i="1">
                            <a:latin typeface="Cambria Math" panose="02040503050406030204" pitchFamily="18" charset="0"/>
                          </a:rPr>
                          <m:t>𝑓</m:t>
                        </m:r>
                      </m:sub>
                    </m:sSub>
                  </m:oMath>
                </a14:m>
                <a:r>
                  <a:rPr lang="zh-CN" altLang="zh-CN" sz="1200" dirty="0">
                    <a:latin typeface="宋体" panose="02010600030101010101" pitchFamily="2" charset="-122"/>
                    <a:ea typeface="宋体" panose="02010600030101010101" pitchFamily="2" charset="-122"/>
                  </a:rPr>
                  <a:t>为角速度传感器输出偏差值</a:t>
                </a:r>
                <a:endParaRPr lang="zh-CN" altLang="en-US" sz="1000" dirty="0">
                  <a:latin typeface="宋体" panose="02010600030101010101" pitchFamily="2" charset="-122"/>
                  <a:ea typeface="宋体" panose="02010600030101010101" pitchFamily="2" charset="-122"/>
                </a:endParaRPr>
              </a:p>
            </p:txBody>
          </p:sp>
        </mc:Choice>
        <mc:Fallback xmlns="">
          <p:sp>
            <p:nvSpPr>
              <p:cNvPr id="57" name="文本框 56">
                <a:extLst>
                  <a:ext uri="{FF2B5EF4-FFF2-40B4-BE49-F238E27FC236}">
                    <a16:creationId xmlns:a16="http://schemas.microsoft.com/office/drawing/2014/main" id="{32823509-BA54-36EA-BDB5-CA27AAC9B9B4}"/>
                  </a:ext>
                </a:extLst>
              </p:cNvPr>
              <p:cNvSpPr txBox="1">
                <a:spLocks noRot="1" noChangeAspect="1" noMove="1" noResize="1" noEditPoints="1" noAdjustHandles="1" noChangeArrowheads="1" noChangeShapeType="1" noTextEdit="1"/>
              </p:cNvSpPr>
              <p:nvPr/>
            </p:nvSpPr>
            <p:spPr>
              <a:xfrm>
                <a:off x="6141787" y="5697284"/>
                <a:ext cx="5345773" cy="496803"/>
              </a:xfrm>
              <a:prstGeom prst="rect">
                <a:avLst/>
              </a:prstGeom>
              <a:blipFill>
                <a:blip r:embed="rId4"/>
                <a:stretch>
                  <a:fillRect l="-457" r="-1598" b="-4938"/>
                </a:stretch>
              </a:blipFill>
            </p:spPr>
            <p:txBody>
              <a:bodyPr/>
              <a:lstStyle/>
              <a:p>
                <a:r>
                  <a:rPr lang="zh-CN" altLang="en-US">
                    <a:noFill/>
                  </a:rPr>
                  <a:t> </a:t>
                </a:r>
              </a:p>
            </p:txBody>
          </p:sp>
        </mc:Fallback>
      </mc:AlternateContent>
      <p:grpSp>
        <p:nvGrpSpPr>
          <p:cNvPr id="63" name="组合 62">
            <a:extLst>
              <a:ext uri="{FF2B5EF4-FFF2-40B4-BE49-F238E27FC236}">
                <a16:creationId xmlns:a16="http://schemas.microsoft.com/office/drawing/2014/main" id="{1F850C8E-8A70-C1DB-3053-BB57F8C7003B}"/>
              </a:ext>
            </a:extLst>
          </p:cNvPr>
          <p:cNvGrpSpPr/>
          <p:nvPr/>
        </p:nvGrpSpPr>
        <p:grpSpPr>
          <a:xfrm>
            <a:off x="615256" y="3505365"/>
            <a:ext cx="4812671" cy="2082710"/>
            <a:chOff x="544432" y="3391756"/>
            <a:chExt cx="4812671" cy="2082710"/>
          </a:xfrm>
        </p:grpSpPr>
        <p:grpSp>
          <p:nvGrpSpPr>
            <p:cNvPr id="40" name="组合 39">
              <a:extLst>
                <a:ext uri="{FF2B5EF4-FFF2-40B4-BE49-F238E27FC236}">
                  <a16:creationId xmlns:a16="http://schemas.microsoft.com/office/drawing/2014/main" id="{09F7CF76-7864-F8A7-FC07-8DA242F36539}"/>
                </a:ext>
              </a:extLst>
            </p:cNvPr>
            <p:cNvGrpSpPr/>
            <p:nvPr/>
          </p:nvGrpSpPr>
          <p:grpSpPr>
            <a:xfrm>
              <a:off x="544432" y="3391756"/>
              <a:ext cx="4812671" cy="2082710"/>
              <a:chOff x="1044547" y="3461899"/>
              <a:chExt cx="4812671" cy="2082710"/>
            </a:xfrm>
          </p:grpSpPr>
          <p:grpSp>
            <p:nvGrpSpPr>
              <p:cNvPr id="38" name="组合 37">
                <a:extLst>
                  <a:ext uri="{FF2B5EF4-FFF2-40B4-BE49-F238E27FC236}">
                    <a16:creationId xmlns:a16="http://schemas.microsoft.com/office/drawing/2014/main" id="{03087714-DE25-DD3E-5E39-74A79D3A23A4}"/>
                  </a:ext>
                </a:extLst>
              </p:cNvPr>
              <p:cNvGrpSpPr/>
              <p:nvPr/>
            </p:nvGrpSpPr>
            <p:grpSpPr>
              <a:xfrm>
                <a:off x="2380384" y="3461899"/>
                <a:ext cx="3476834" cy="2082710"/>
                <a:chOff x="1516784" y="3477288"/>
                <a:chExt cx="3476834" cy="2082710"/>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B5E973B-8ED2-DE4E-8A5A-AF395C339A60}"/>
                        </a:ext>
                      </a:extLst>
                    </p:cNvPr>
                    <p:cNvSpPr txBox="1"/>
                    <p:nvPr/>
                  </p:nvSpPr>
                  <p:spPr>
                    <a:xfrm>
                      <a:off x="1694510" y="3477288"/>
                      <a:ext cx="24473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𝜃</m:t>
                                </m:r>
                              </m:e>
                              <m:sup>
                                <m:r>
                                  <a:rPr lang="zh-CN" altLang="en-US" i="0">
                                    <a:latin typeface="Cambria Math" panose="02040503050406030204" pitchFamily="18" charset="0"/>
                                  </a:rPr>
                                  <m:t>′</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𝜃</m:t>
                                </m:r>
                              </m:sub>
                            </m:sSub>
                            <m:r>
                              <a:rPr lang="zh-CN" altLang="en-US" i="1">
                                <a:latin typeface="Cambria Math" panose="02040503050406030204" pitchFamily="18" charset="0"/>
                              </a:rPr>
                              <m:t>𝜃</m:t>
                            </m:r>
                            <m:r>
                              <a:rPr lang="zh-CN" altLang="en-US" i="0">
                                <a:latin typeface="Cambria Math" panose="02040503050406030204" pitchFamily="18" charset="0"/>
                              </a:rPr>
                              <m:t>，无故障</m:t>
                            </m:r>
                          </m:oMath>
                        </m:oMathPara>
                      </a14:m>
                      <a:endParaRPr lang="zh-CN" altLang="en-US" dirty="0"/>
                    </a:p>
                  </p:txBody>
                </p:sp>
              </mc:Choice>
              <mc:Fallback xmlns="">
                <p:sp>
                  <p:nvSpPr>
                    <p:cNvPr id="27" name="文本框 26">
                      <a:extLst>
                        <a:ext uri="{FF2B5EF4-FFF2-40B4-BE49-F238E27FC236}">
                          <a16:creationId xmlns:a16="http://schemas.microsoft.com/office/drawing/2014/main" id="{BB5E973B-8ED2-DE4E-8A5A-AF395C339A60}"/>
                        </a:ext>
                      </a:extLst>
                    </p:cNvPr>
                    <p:cNvSpPr txBox="1">
                      <a:spLocks noRot="1" noChangeAspect="1" noMove="1" noResize="1" noEditPoints="1" noAdjustHandles="1" noChangeArrowheads="1" noChangeShapeType="1" noTextEdit="1"/>
                    </p:cNvSpPr>
                    <p:nvPr/>
                  </p:nvSpPr>
                  <p:spPr>
                    <a:xfrm>
                      <a:off x="1694510" y="3477288"/>
                      <a:ext cx="2447364" cy="369332"/>
                    </a:xfrm>
                    <a:prstGeom prst="rect">
                      <a:avLst/>
                    </a:prstGeom>
                    <a:blipFill>
                      <a:blip r:embed="rId5"/>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E64E296-CE69-93A2-F793-9B4655BE8283}"/>
                        </a:ext>
                      </a:extLst>
                    </p:cNvPr>
                    <p:cNvSpPr txBox="1"/>
                    <p:nvPr/>
                  </p:nvSpPr>
                  <p:spPr>
                    <a:xfrm>
                      <a:off x="1908319" y="4039693"/>
                      <a:ext cx="3085299" cy="411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𝜃</m:t>
                                </m:r>
                              </m:e>
                              <m:sup>
                                <m:r>
                                  <a:rPr lang="zh-CN" altLang="en-US" i="0">
                                    <a:latin typeface="Cambria Math" panose="02040503050406030204" pitchFamily="18" charset="0"/>
                                  </a:rPr>
                                  <m:t>′</m:t>
                                </m:r>
                              </m:sup>
                            </m:sSup>
                            <m:r>
                              <a:rPr lang="zh-CN" altLang="en-US" i="0">
                                <a:latin typeface="Cambria Math" panose="02040503050406030204" pitchFamily="18" charset="0"/>
                              </a:rPr>
                              <m:t>=</m:t>
                            </m:r>
                            <m:d>
                              <m:dPr>
                                <m:begChr m:val="（"/>
                                <m:endChr m:val="）"/>
                                <m:ctrlPr>
                                  <a:rPr lang="zh-CN" altLang="en-US" i="1">
                                    <a:solidFill>
                                      <a:srgbClr val="836967"/>
                                    </a:solidFill>
                                    <a:latin typeface="Cambria Math" panose="02040503050406030204" pitchFamily="18" charset="0"/>
                                  </a:rPr>
                                </m:ctrlPr>
                              </m:dPr>
                              <m:e>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𝜃</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𝜃</m:t>
                                    </m:r>
                                    <m:r>
                                      <a:rPr lang="zh-CN" altLang="en-US" i="1">
                                        <a:latin typeface="Cambria Math" panose="02040503050406030204" pitchFamily="18" charset="0"/>
                                      </a:rPr>
                                      <m:t>𝑓</m:t>
                                    </m:r>
                                  </m:sub>
                                </m:sSub>
                              </m:e>
                            </m:d>
                            <m:r>
                              <a:rPr lang="zh-CN" altLang="en-US" i="1">
                                <a:latin typeface="Cambria Math" panose="02040503050406030204" pitchFamily="18" charset="0"/>
                              </a:rPr>
                              <m:t>𝜃</m:t>
                            </m:r>
                            <m:r>
                              <a:rPr lang="zh-CN" altLang="en-US" i="0">
                                <a:latin typeface="Cambria Math" panose="02040503050406030204" pitchFamily="18" charset="0"/>
                              </a:rPr>
                              <m:t>，增益</m:t>
                            </m:r>
                            <m:r>
                              <a:rPr lang="zh-CN" altLang="en-US" i="1">
                                <a:latin typeface="Cambria Math" panose="02040503050406030204" pitchFamily="18" charset="0"/>
                              </a:rPr>
                              <m:t>变化</m:t>
                            </m:r>
                          </m:oMath>
                        </m:oMathPara>
                      </a14:m>
                      <a:endParaRPr lang="zh-CN" altLang="en-US" dirty="0"/>
                    </a:p>
                  </p:txBody>
                </p:sp>
              </mc:Choice>
              <mc:Fallback xmlns="">
                <p:sp>
                  <p:nvSpPr>
                    <p:cNvPr id="30" name="文本框 29">
                      <a:extLst>
                        <a:ext uri="{FF2B5EF4-FFF2-40B4-BE49-F238E27FC236}">
                          <a16:creationId xmlns:a16="http://schemas.microsoft.com/office/drawing/2014/main" id="{8E64E296-CE69-93A2-F793-9B4655BE8283}"/>
                        </a:ext>
                      </a:extLst>
                    </p:cNvPr>
                    <p:cNvSpPr txBox="1">
                      <a:spLocks noRot="1" noChangeAspect="1" noMove="1" noResize="1" noEditPoints="1" noAdjustHandles="1" noChangeArrowheads="1" noChangeShapeType="1" noTextEdit="1"/>
                    </p:cNvSpPr>
                    <p:nvPr/>
                  </p:nvSpPr>
                  <p:spPr>
                    <a:xfrm>
                      <a:off x="1908319" y="4039693"/>
                      <a:ext cx="3085299" cy="411331"/>
                    </a:xfrm>
                    <a:prstGeom prst="rect">
                      <a:avLst/>
                    </a:prstGeom>
                    <a:blipFill>
                      <a:blip r:embed="rId6"/>
                      <a:stretch>
                        <a:fillRect r="-198"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6CC2596-60AF-8812-23C9-A9728DB92E54}"/>
                        </a:ext>
                      </a:extLst>
                    </p:cNvPr>
                    <p:cNvSpPr txBox="1"/>
                    <p:nvPr/>
                  </p:nvSpPr>
                  <p:spPr>
                    <a:xfrm>
                      <a:off x="1883381" y="4564765"/>
                      <a:ext cx="2906522" cy="40087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𝜃</m:t>
                                </m:r>
                              </m:e>
                              <m:sup>
                                <m:r>
                                  <a:rPr lang="zh-CN" altLang="en-US" i="0">
                                    <a:latin typeface="Cambria Math" panose="02040503050406030204" pitchFamily="18" charset="0"/>
                                  </a:rPr>
                                  <m:t>′</m:t>
                                </m:r>
                              </m:sup>
                            </m:sSup>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𝑘</m:t>
                                </m:r>
                              </m:e>
                              <m:sub>
                                <m:r>
                                  <a:rPr lang="zh-CN" altLang="en-US" i="1">
                                    <a:latin typeface="Cambria Math" panose="02040503050406030204" pitchFamily="18" charset="0"/>
                                  </a:rPr>
                                  <m:t>𝜃</m:t>
                                </m:r>
                              </m:sub>
                            </m:sSub>
                            <m:r>
                              <a:rPr lang="zh-CN" altLang="en-US" i="1">
                                <a:latin typeface="Cambria Math" panose="02040503050406030204" pitchFamily="18" charset="0"/>
                              </a:rPr>
                              <m:t>𝜃</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𝑢</m:t>
                                </m:r>
                              </m:e>
                              <m:sub>
                                <m:r>
                                  <a:rPr lang="zh-CN" altLang="en-US" i="1">
                                    <a:latin typeface="Cambria Math" panose="02040503050406030204" pitchFamily="18" charset="0"/>
                                  </a:rPr>
                                  <m:t>𝜃</m:t>
                                </m:r>
                                <m:r>
                                  <a:rPr lang="zh-CN" altLang="en-US" i="1">
                                    <a:latin typeface="Cambria Math" panose="02040503050406030204" pitchFamily="18" charset="0"/>
                                  </a:rPr>
                                  <m:t>𝑓</m:t>
                                </m:r>
                              </m:sub>
                            </m:sSub>
                            <m:r>
                              <a:rPr lang="zh-CN" altLang="en-US" i="0">
                                <a:latin typeface="Cambria Math" panose="02040503050406030204" pitchFamily="18" charset="0"/>
                              </a:rPr>
                              <m:t>，偏差</m:t>
                            </m:r>
                            <m:r>
                              <a:rPr lang="zh-CN" altLang="en-US" i="1">
                                <a:latin typeface="Cambria Math" panose="02040503050406030204" pitchFamily="18" charset="0"/>
                              </a:rPr>
                              <m:t>变化</m:t>
                            </m:r>
                          </m:oMath>
                        </m:oMathPara>
                      </a14:m>
                      <a:endParaRPr lang="zh-CN" altLang="en-US" dirty="0"/>
                    </a:p>
                  </p:txBody>
                </p:sp>
              </mc:Choice>
              <mc:Fallback xmlns="">
                <p:sp>
                  <p:nvSpPr>
                    <p:cNvPr id="33" name="文本框 32">
                      <a:extLst>
                        <a:ext uri="{FF2B5EF4-FFF2-40B4-BE49-F238E27FC236}">
                          <a16:creationId xmlns:a16="http://schemas.microsoft.com/office/drawing/2014/main" id="{E6CC2596-60AF-8812-23C9-A9728DB92E54}"/>
                        </a:ext>
                      </a:extLst>
                    </p:cNvPr>
                    <p:cNvSpPr txBox="1">
                      <a:spLocks noRot="1" noChangeAspect="1" noMove="1" noResize="1" noEditPoints="1" noAdjustHandles="1" noChangeArrowheads="1" noChangeShapeType="1" noTextEdit="1"/>
                    </p:cNvSpPr>
                    <p:nvPr/>
                  </p:nvSpPr>
                  <p:spPr>
                    <a:xfrm>
                      <a:off x="1883381" y="4564765"/>
                      <a:ext cx="2906522" cy="400879"/>
                    </a:xfrm>
                    <a:prstGeom prst="rect">
                      <a:avLst/>
                    </a:prstGeom>
                    <a:blipFill>
                      <a:blip r:embed="rId7"/>
                      <a:stretch>
                        <a:fillRect b="-909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28C1DF9-BB3B-85CA-86E8-289E22DF7ADD}"/>
                        </a:ext>
                      </a:extLst>
                    </p:cNvPr>
                    <p:cNvSpPr txBox="1"/>
                    <p:nvPr/>
                  </p:nvSpPr>
                  <p:spPr>
                    <a:xfrm>
                      <a:off x="1830235" y="5190666"/>
                      <a:ext cx="21759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en-US" i="1" smtClean="0">
                                    <a:solidFill>
                                      <a:srgbClr val="836967"/>
                                    </a:solidFill>
                                    <a:latin typeface="Cambria Math" panose="02040503050406030204" pitchFamily="18" charset="0"/>
                                  </a:rPr>
                                </m:ctrlPr>
                              </m:sSupPr>
                              <m:e>
                                <m:r>
                                  <a:rPr lang="zh-CN" altLang="en-US" i="1">
                                    <a:latin typeface="Cambria Math" panose="02040503050406030204" pitchFamily="18" charset="0"/>
                                  </a:rPr>
                                  <m:t>𝜃</m:t>
                                </m:r>
                              </m:e>
                              <m:sup>
                                <m:r>
                                  <a:rPr lang="zh-CN" altLang="en-US" i="0">
                                    <a:latin typeface="Cambria Math" panose="02040503050406030204" pitchFamily="18" charset="0"/>
                                  </a:rPr>
                                  <m:t>′</m:t>
                                </m:r>
                              </m:sup>
                            </m:sSup>
                            <m:r>
                              <a:rPr lang="zh-CN" altLang="en-US" i="0">
                                <a:latin typeface="Cambria Math" panose="02040503050406030204" pitchFamily="18" charset="0"/>
                              </a:rPr>
                              <m:t>=0</m:t>
                            </m:r>
                            <m:r>
                              <a:rPr lang="zh-CN" altLang="en-US" i="0">
                                <a:latin typeface="Cambria Math" panose="02040503050406030204" pitchFamily="18" charset="0"/>
                              </a:rPr>
                              <m:t>，输出丢失</m:t>
                            </m:r>
                          </m:oMath>
                        </m:oMathPara>
                      </a14:m>
                      <a:endParaRPr lang="zh-CN" altLang="en-US" dirty="0"/>
                    </a:p>
                  </p:txBody>
                </p:sp>
              </mc:Choice>
              <mc:Fallback xmlns="">
                <p:sp>
                  <p:nvSpPr>
                    <p:cNvPr id="36" name="文本框 35">
                      <a:extLst>
                        <a:ext uri="{FF2B5EF4-FFF2-40B4-BE49-F238E27FC236}">
                          <a16:creationId xmlns:a16="http://schemas.microsoft.com/office/drawing/2014/main" id="{D28C1DF9-BB3B-85CA-86E8-289E22DF7ADD}"/>
                        </a:ext>
                      </a:extLst>
                    </p:cNvPr>
                    <p:cNvSpPr txBox="1">
                      <a:spLocks noRot="1" noChangeAspect="1" noMove="1" noResize="1" noEditPoints="1" noAdjustHandles="1" noChangeArrowheads="1" noChangeShapeType="1" noTextEdit="1"/>
                    </p:cNvSpPr>
                    <p:nvPr/>
                  </p:nvSpPr>
                  <p:spPr>
                    <a:xfrm>
                      <a:off x="1830235" y="5190666"/>
                      <a:ext cx="2175914" cy="369332"/>
                    </a:xfrm>
                    <a:prstGeom prst="rect">
                      <a:avLst/>
                    </a:prstGeom>
                    <a:blipFill>
                      <a:blip r:embed="rId8"/>
                      <a:stretch>
                        <a:fillRect b="-9836"/>
                      </a:stretch>
                    </a:blipFill>
                  </p:spPr>
                  <p:txBody>
                    <a:bodyPr/>
                    <a:lstStyle/>
                    <a:p>
                      <a:r>
                        <a:rPr lang="zh-CN" altLang="en-US">
                          <a:noFill/>
                        </a:rPr>
                        <a:t> </a:t>
                      </a:r>
                    </a:p>
                  </p:txBody>
                </p:sp>
              </mc:Fallback>
            </mc:AlternateContent>
            <p:sp>
              <p:nvSpPr>
                <p:cNvPr id="37" name="左大括号 36">
                  <a:extLst>
                    <a:ext uri="{FF2B5EF4-FFF2-40B4-BE49-F238E27FC236}">
                      <a16:creationId xmlns:a16="http://schemas.microsoft.com/office/drawing/2014/main" id="{0FE577C9-8DA3-A2AC-B789-BAC540D3E11B}"/>
                    </a:ext>
                  </a:extLst>
                </p:cNvPr>
                <p:cNvSpPr/>
                <p:nvPr/>
              </p:nvSpPr>
              <p:spPr>
                <a:xfrm>
                  <a:off x="1516784" y="3661953"/>
                  <a:ext cx="358242" cy="1699628"/>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8E1A0289-8E0C-0EEF-2A41-44758BF1B320}"/>
                  </a:ext>
                </a:extLst>
              </p:cNvPr>
              <p:cNvSpPr txBox="1"/>
              <p:nvPr/>
            </p:nvSpPr>
            <p:spPr>
              <a:xfrm>
                <a:off x="1044547" y="4295203"/>
                <a:ext cx="1567584" cy="369332"/>
              </a:xfrm>
              <a:prstGeom prst="rect">
                <a:avLst/>
              </a:prstGeom>
              <a:noFill/>
            </p:spPr>
            <p:txBody>
              <a:bodyPr wrap="square" rtlCol="0">
                <a:spAutoFit/>
              </a:bodyPr>
              <a:lstStyle/>
              <a:p>
                <a:r>
                  <a:rPr lang="zh-CN" altLang="en-US" b="1" dirty="0"/>
                  <a:t>角度传感器</a:t>
                </a:r>
              </a:p>
            </p:txBody>
          </p:sp>
        </p:grpSp>
        <p:pic>
          <p:nvPicPr>
            <p:cNvPr id="59" name="图片 58">
              <a:extLst>
                <a:ext uri="{FF2B5EF4-FFF2-40B4-BE49-F238E27FC236}">
                  <a16:creationId xmlns:a16="http://schemas.microsoft.com/office/drawing/2014/main" id="{C643025C-E57D-2E24-769B-BDF9F5C77281}"/>
                </a:ext>
              </a:extLst>
            </p:cNvPr>
            <p:cNvPicPr>
              <a:picLocks noChangeAspect="1"/>
            </p:cNvPicPr>
            <p:nvPr/>
          </p:nvPicPr>
          <p:blipFill>
            <a:blip r:embed="rId9"/>
            <a:stretch>
              <a:fillRect/>
            </a:stretch>
          </p:blipFill>
          <p:spPr>
            <a:xfrm>
              <a:off x="680713" y="4610374"/>
              <a:ext cx="1104942" cy="736628"/>
            </a:xfrm>
            <a:prstGeom prst="rect">
              <a:avLst/>
            </a:prstGeom>
          </p:spPr>
        </p:pic>
      </p:grpSp>
      <p:grpSp>
        <p:nvGrpSpPr>
          <p:cNvPr id="62" name="组合 61">
            <a:extLst>
              <a:ext uri="{FF2B5EF4-FFF2-40B4-BE49-F238E27FC236}">
                <a16:creationId xmlns:a16="http://schemas.microsoft.com/office/drawing/2014/main" id="{EC844153-D0E9-B791-EC79-6F348906EED4}"/>
              </a:ext>
            </a:extLst>
          </p:cNvPr>
          <p:cNvGrpSpPr/>
          <p:nvPr/>
        </p:nvGrpSpPr>
        <p:grpSpPr>
          <a:xfrm>
            <a:off x="6210836" y="3280170"/>
            <a:ext cx="5412674" cy="2255439"/>
            <a:chOff x="6165814" y="3141950"/>
            <a:chExt cx="5268657" cy="2255439"/>
          </a:xfrm>
        </p:grpSpPr>
        <p:grpSp>
          <p:nvGrpSpPr>
            <p:cNvPr id="42" name="组合 41">
              <a:extLst>
                <a:ext uri="{FF2B5EF4-FFF2-40B4-BE49-F238E27FC236}">
                  <a16:creationId xmlns:a16="http://schemas.microsoft.com/office/drawing/2014/main" id="{CEA8DEB1-8339-660E-90B7-968BE5269692}"/>
                </a:ext>
              </a:extLst>
            </p:cNvPr>
            <p:cNvGrpSpPr/>
            <p:nvPr/>
          </p:nvGrpSpPr>
          <p:grpSpPr>
            <a:xfrm>
              <a:off x="6165814" y="3141950"/>
              <a:ext cx="5268657" cy="2255439"/>
              <a:chOff x="1060088" y="3278254"/>
              <a:chExt cx="5268657" cy="2255439"/>
            </a:xfrm>
          </p:grpSpPr>
          <p:grpSp>
            <p:nvGrpSpPr>
              <p:cNvPr id="43" name="组合 42">
                <a:extLst>
                  <a:ext uri="{FF2B5EF4-FFF2-40B4-BE49-F238E27FC236}">
                    <a16:creationId xmlns:a16="http://schemas.microsoft.com/office/drawing/2014/main" id="{4C017BC2-3AD3-2101-2F6A-4C0C90A02783}"/>
                  </a:ext>
                </a:extLst>
              </p:cNvPr>
              <p:cNvGrpSpPr/>
              <p:nvPr/>
            </p:nvGrpSpPr>
            <p:grpSpPr>
              <a:xfrm>
                <a:off x="2627672" y="3278254"/>
                <a:ext cx="3701073" cy="2255439"/>
                <a:chOff x="1764072" y="3293643"/>
                <a:chExt cx="3701073" cy="2255439"/>
              </a:xfrm>
            </p:grpSpPr>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F636CB77-161B-C22D-5087-8E9C9FE8D57C}"/>
                        </a:ext>
                      </a:extLst>
                    </p:cNvPr>
                    <p:cNvSpPr txBox="1"/>
                    <p:nvPr/>
                  </p:nvSpPr>
                  <p:spPr>
                    <a:xfrm>
                      <a:off x="2058248" y="3293643"/>
                      <a:ext cx="2447364" cy="618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ω</m:t>
                                </m:r>
                              </m:e>
                              <m:sup>
                                <m:r>
                                  <a:rPr lang="en-US" altLang="zh-CN" i="1">
                                    <a:latin typeface="Cambria Math" panose="02040503050406030204" pitchFamily="18" charset="0"/>
                                  </a:rPr>
                                  <m:t>′</m:t>
                                </m:r>
                              </m:sup>
                            </m:sSup>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𝜔</m:t>
                                </m:r>
                              </m:sub>
                            </m:sSub>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𝜃</m:t>
                                </m:r>
                              </m:num>
                              <m:den>
                                <m:r>
                                  <a:rPr lang="en-US" altLang="zh-CN" i="1">
                                    <a:latin typeface="Cambria Math" panose="02040503050406030204" pitchFamily="18" charset="0"/>
                                  </a:rPr>
                                  <m:t>𝑑𝑡</m:t>
                                </m:r>
                              </m:den>
                            </m:f>
                            <m:r>
                              <a:rPr lang="zh-CN" altLang="zh-CN">
                                <a:latin typeface="Cambria Math" panose="02040503050406030204" pitchFamily="18" charset="0"/>
                              </a:rPr>
                              <m:t>，无故障</m:t>
                            </m:r>
                          </m:oMath>
                        </m:oMathPara>
                      </a14:m>
                      <a:endParaRPr lang="zh-CN" altLang="en-US" dirty="0"/>
                    </a:p>
                  </p:txBody>
                </p:sp>
              </mc:Choice>
              <mc:Fallback xmlns="">
                <p:sp>
                  <p:nvSpPr>
                    <p:cNvPr id="45" name="文本框 44">
                      <a:extLst>
                        <a:ext uri="{FF2B5EF4-FFF2-40B4-BE49-F238E27FC236}">
                          <a16:creationId xmlns:a16="http://schemas.microsoft.com/office/drawing/2014/main" id="{F636CB77-161B-C22D-5087-8E9C9FE8D57C}"/>
                        </a:ext>
                      </a:extLst>
                    </p:cNvPr>
                    <p:cNvSpPr txBox="1">
                      <a:spLocks noRot="1" noChangeAspect="1" noMove="1" noResize="1" noEditPoints="1" noAdjustHandles="1" noChangeArrowheads="1" noChangeShapeType="1" noTextEdit="1"/>
                    </p:cNvSpPr>
                    <p:nvPr/>
                  </p:nvSpPr>
                  <p:spPr>
                    <a:xfrm>
                      <a:off x="2058248" y="3293643"/>
                      <a:ext cx="2447364" cy="618246"/>
                    </a:xfrm>
                    <a:prstGeom prst="rect">
                      <a:avLst/>
                    </a:prstGeom>
                    <a:blipFill>
                      <a:blip r:embed="rId1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6" name="文本框 45">
                      <a:extLst>
                        <a:ext uri="{FF2B5EF4-FFF2-40B4-BE49-F238E27FC236}">
                          <a16:creationId xmlns:a16="http://schemas.microsoft.com/office/drawing/2014/main" id="{6CEDA2D3-3B30-EA77-4A53-EA9865DE0147}"/>
                        </a:ext>
                      </a:extLst>
                    </p:cNvPr>
                    <p:cNvSpPr txBox="1"/>
                    <p:nvPr/>
                  </p:nvSpPr>
                  <p:spPr>
                    <a:xfrm>
                      <a:off x="2200243" y="3896445"/>
                      <a:ext cx="3264902" cy="498470"/>
                    </a:xfrm>
                    <a:prstGeom prst="rect">
                      <a:avLst/>
                    </a:prstGeom>
                    <a:noFill/>
                  </p:spPr>
                  <p:txBody>
                    <a:bodyPr wrap="square">
                      <a:spAutoFit/>
                    </a:bodyPr>
                    <a:lstStyle/>
                    <a:p>
                      <a14:m>
                        <m:oMath xmlns:m="http://schemas.openxmlformats.org/officeDocument/2006/math">
                          <m:sSup>
                            <m:sSupPr>
                              <m:ctrlPr>
                                <a:rPr lang="zh-CN" altLang="zh-CN" i="1" smtClean="0">
                                  <a:latin typeface="Cambria Math" panose="02040503050406030204" pitchFamily="18" charset="0"/>
                                </a:rPr>
                              </m:ctrlPr>
                            </m:sSupPr>
                            <m:e>
                              <m:r>
                                <m:rPr>
                                  <m:sty m:val="p"/>
                                </m:rPr>
                                <a:rPr lang="en-US" altLang="zh-CN">
                                  <a:latin typeface="Cambria Math" panose="02040503050406030204" pitchFamily="18" charset="0"/>
                                </a:rPr>
                                <m:t>ω</m:t>
                              </m:r>
                            </m:e>
                            <m:sup>
                              <m:r>
                                <a:rPr lang="en-US" altLang="zh-CN" i="1" smtClean="0">
                                  <a:latin typeface="Cambria Math" panose="02040503050406030204" pitchFamily="18" charset="0"/>
                                </a:rPr>
                                <m:t>′</m:t>
                              </m:r>
                            </m:sup>
                          </m:sSup>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𝜔</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𝜔</m:t>
                                  </m:r>
                                  <m:r>
                                    <a:rPr lang="en-US" altLang="zh-CN" i="1">
                                      <a:latin typeface="Cambria Math" panose="02040503050406030204" pitchFamily="18" charset="0"/>
                                    </a:rPr>
                                    <m:t>𝑓</m:t>
                                  </m:r>
                                </m:sub>
                              </m:sSub>
                            </m:e>
                          </m:d>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𝜃</m:t>
                              </m:r>
                            </m:num>
                            <m:den>
                              <m:r>
                                <a:rPr lang="en-US" altLang="zh-CN" i="1">
                                  <a:latin typeface="Cambria Math" panose="02040503050406030204" pitchFamily="18" charset="0"/>
                                </a:rPr>
                                <m:t>𝑑𝑡</m:t>
                              </m:r>
                            </m:den>
                          </m:f>
                          <m:r>
                            <a:rPr lang="zh-CN" altLang="en-US" i="0">
                              <a:latin typeface="Cambria Math" panose="02040503050406030204" pitchFamily="18" charset="0"/>
                            </a:rPr>
                            <m:t>，增益</m:t>
                          </m:r>
                        </m:oMath>
                      </a14:m>
                      <a:r>
                        <a:rPr lang="zh-CN" altLang="en-US" dirty="0"/>
                        <a:t>变化</a:t>
                      </a:r>
                    </a:p>
                  </p:txBody>
                </p:sp>
              </mc:Choice>
              <mc:Fallback xmlns="">
                <p:sp>
                  <p:nvSpPr>
                    <p:cNvPr id="46" name="文本框 45">
                      <a:extLst>
                        <a:ext uri="{FF2B5EF4-FFF2-40B4-BE49-F238E27FC236}">
                          <a16:creationId xmlns:a16="http://schemas.microsoft.com/office/drawing/2014/main" id="{6CEDA2D3-3B30-EA77-4A53-EA9865DE0147}"/>
                        </a:ext>
                      </a:extLst>
                    </p:cNvPr>
                    <p:cNvSpPr txBox="1">
                      <a:spLocks noRot="1" noChangeAspect="1" noMove="1" noResize="1" noEditPoints="1" noAdjustHandles="1" noChangeArrowheads="1" noChangeShapeType="1" noTextEdit="1"/>
                    </p:cNvSpPr>
                    <p:nvPr/>
                  </p:nvSpPr>
                  <p:spPr>
                    <a:xfrm>
                      <a:off x="2200243" y="3896445"/>
                      <a:ext cx="3264902" cy="498470"/>
                    </a:xfrm>
                    <a:prstGeom prst="rect">
                      <a:avLst/>
                    </a:prstGeom>
                    <a:blipFill>
                      <a:blip r:embed="rId11"/>
                      <a:stretch>
                        <a:fillRect b="-609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4733CEC8-3FA5-99E1-F57C-B212FAF9AB9D}"/>
                        </a:ext>
                      </a:extLst>
                    </p:cNvPr>
                    <p:cNvSpPr txBox="1"/>
                    <p:nvPr/>
                  </p:nvSpPr>
                  <p:spPr>
                    <a:xfrm>
                      <a:off x="2153209" y="4398663"/>
                      <a:ext cx="3111072" cy="61824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ω</m:t>
                                </m:r>
                              </m:e>
                              <m:sup>
                                <m:r>
                                  <a:rPr lang="en-US" altLang="zh-CN" i="1">
                                    <a:latin typeface="Cambria Math" panose="02040503050406030204" pitchFamily="18" charset="0"/>
                                  </a:rPr>
                                  <m:t>′</m:t>
                                </m:r>
                              </m:sup>
                            </m:sSup>
                            <m:r>
                              <a:rPr lang="en-US" altLang="zh-CN">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𝜔</m:t>
                                </m:r>
                              </m:sub>
                            </m:sSub>
                            <m:f>
                              <m:fPr>
                                <m:ctrlPr>
                                  <a:rPr lang="zh-CN" altLang="zh-CN" i="1">
                                    <a:latin typeface="Cambria Math" panose="02040503050406030204" pitchFamily="18" charset="0"/>
                                  </a:rPr>
                                </m:ctrlPr>
                              </m:fPr>
                              <m:num>
                                <m:r>
                                  <a:rPr lang="en-US" altLang="zh-CN" i="1">
                                    <a:latin typeface="Cambria Math" panose="02040503050406030204" pitchFamily="18" charset="0"/>
                                  </a:rPr>
                                  <m:t>𝑑</m:t>
                                </m:r>
                                <m:r>
                                  <a:rPr lang="en-US" altLang="zh-CN" i="1">
                                    <a:latin typeface="Cambria Math" panose="02040503050406030204" pitchFamily="18" charset="0"/>
                                  </a:rPr>
                                  <m:t>𝜃</m:t>
                                </m:r>
                              </m:num>
                              <m:den>
                                <m:r>
                                  <a:rPr lang="en-US" altLang="zh-CN" i="1">
                                    <a:latin typeface="Cambria Math" panose="02040503050406030204" pitchFamily="18" charset="0"/>
                                  </a:rPr>
                                  <m:t>𝑑𝑡</m:t>
                                </m:r>
                              </m:den>
                            </m:f>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𝜔</m:t>
                                </m:r>
                                <m:r>
                                  <a:rPr lang="en-US" altLang="zh-CN" i="1">
                                    <a:latin typeface="Cambria Math" panose="02040503050406030204" pitchFamily="18" charset="0"/>
                                  </a:rPr>
                                  <m:t>𝑓</m:t>
                                </m:r>
                              </m:sub>
                            </m:sSub>
                            <m:r>
                              <a:rPr lang="zh-CN" altLang="en-US" i="0">
                                <a:latin typeface="Cambria Math" panose="02040503050406030204" pitchFamily="18" charset="0"/>
                              </a:rPr>
                              <m:t>，偏差</m:t>
                            </m:r>
                            <m:r>
                              <a:rPr lang="zh-CN" altLang="en-US" i="1">
                                <a:latin typeface="Cambria Math" panose="02040503050406030204" pitchFamily="18" charset="0"/>
                              </a:rPr>
                              <m:t>变化</m:t>
                            </m:r>
                          </m:oMath>
                        </m:oMathPara>
                      </a14:m>
                      <a:endParaRPr lang="zh-CN" altLang="en-US" dirty="0"/>
                    </a:p>
                  </p:txBody>
                </p:sp>
              </mc:Choice>
              <mc:Fallback xmlns="">
                <p:sp>
                  <p:nvSpPr>
                    <p:cNvPr id="47" name="文本框 46">
                      <a:extLst>
                        <a:ext uri="{FF2B5EF4-FFF2-40B4-BE49-F238E27FC236}">
                          <a16:creationId xmlns:a16="http://schemas.microsoft.com/office/drawing/2014/main" id="{4733CEC8-3FA5-99E1-F57C-B212FAF9AB9D}"/>
                        </a:ext>
                      </a:extLst>
                    </p:cNvPr>
                    <p:cNvSpPr txBox="1">
                      <a:spLocks noRot="1" noChangeAspect="1" noMove="1" noResize="1" noEditPoints="1" noAdjustHandles="1" noChangeArrowheads="1" noChangeShapeType="1" noTextEdit="1"/>
                    </p:cNvSpPr>
                    <p:nvPr/>
                  </p:nvSpPr>
                  <p:spPr>
                    <a:xfrm>
                      <a:off x="2153209" y="4398663"/>
                      <a:ext cx="3111072" cy="618246"/>
                    </a:xfrm>
                    <a:prstGeom prst="rect">
                      <a:avLst/>
                    </a:prstGeom>
                    <a:blipFill>
                      <a:blip r:embed="rId1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5D51C2BC-EF89-8356-B0F3-6E1C5598FE15}"/>
                        </a:ext>
                      </a:extLst>
                    </p:cNvPr>
                    <p:cNvSpPr txBox="1"/>
                    <p:nvPr/>
                  </p:nvSpPr>
                  <p:spPr>
                    <a:xfrm>
                      <a:off x="2080500" y="5158141"/>
                      <a:ext cx="2175914" cy="39094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p>
                              <m:sSupPr>
                                <m:ctrlPr>
                                  <a:rPr lang="zh-CN" altLang="zh-CN" i="1">
                                    <a:latin typeface="Cambria Math" panose="02040503050406030204" pitchFamily="18" charset="0"/>
                                  </a:rPr>
                                </m:ctrlPr>
                              </m:sSupPr>
                              <m:e>
                                <m:r>
                                  <m:rPr>
                                    <m:sty m:val="p"/>
                                  </m:rPr>
                                  <a:rPr lang="en-US" altLang="zh-CN">
                                    <a:latin typeface="Cambria Math" panose="02040503050406030204" pitchFamily="18" charset="0"/>
                                  </a:rPr>
                                  <m:t>ω</m:t>
                                </m:r>
                              </m:e>
                              <m:sup>
                                <m:r>
                                  <a:rPr lang="en-US" altLang="zh-CN" i="1">
                                    <a:latin typeface="Cambria Math" panose="02040503050406030204" pitchFamily="18" charset="0"/>
                                  </a:rPr>
                                  <m:t>′</m:t>
                                </m:r>
                              </m:sup>
                            </m:sSup>
                            <m:r>
                              <a:rPr lang="en-US" altLang="zh-CN" i="1">
                                <a:latin typeface="Cambria Math" panose="02040503050406030204" pitchFamily="18" charset="0"/>
                              </a:rPr>
                              <m:t>=0</m:t>
                            </m:r>
                            <m:r>
                              <a:rPr lang="zh-CN" altLang="en-US" i="0">
                                <a:latin typeface="Cambria Math" panose="02040503050406030204" pitchFamily="18" charset="0"/>
                              </a:rPr>
                              <m:t>，输出丢失</m:t>
                            </m:r>
                          </m:oMath>
                        </m:oMathPara>
                      </a14:m>
                      <a:endParaRPr lang="zh-CN" altLang="en-US" dirty="0"/>
                    </a:p>
                  </p:txBody>
                </p:sp>
              </mc:Choice>
              <mc:Fallback xmlns="">
                <p:sp>
                  <p:nvSpPr>
                    <p:cNvPr id="48" name="文本框 47">
                      <a:extLst>
                        <a:ext uri="{FF2B5EF4-FFF2-40B4-BE49-F238E27FC236}">
                          <a16:creationId xmlns:a16="http://schemas.microsoft.com/office/drawing/2014/main" id="{5D51C2BC-EF89-8356-B0F3-6E1C5598FE15}"/>
                        </a:ext>
                      </a:extLst>
                    </p:cNvPr>
                    <p:cNvSpPr txBox="1">
                      <a:spLocks noRot="1" noChangeAspect="1" noMove="1" noResize="1" noEditPoints="1" noAdjustHandles="1" noChangeArrowheads="1" noChangeShapeType="1" noTextEdit="1"/>
                    </p:cNvSpPr>
                    <p:nvPr/>
                  </p:nvSpPr>
                  <p:spPr>
                    <a:xfrm>
                      <a:off x="2080500" y="5158141"/>
                      <a:ext cx="2175914" cy="390941"/>
                    </a:xfrm>
                    <a:prstGeom prst="rect">
                      <a:avLst/>
                    </a:prstGeom>
                    <a:blipFill>
                      <a:blip r:embed="rId13"/>
                      <a:stretch>
                        <a:fillRect b="-3125"/>
                      </a:stretch>
                    </a:blipFill>
                  </p:spPr>
                  <p:txBody>
                    <a:bodyPr/>
                    <a:lstStyle/>
                    <a:p>
                      <a:r>
                        <a:rPr lang="zh-CN" altLang="en-US">
                          <a:noFill/>
                        </a:rPr>
                        <a:t> </a:t>
                      </a:r>
                    </a:p>
                  </p:txBody>
                </p:sp>
              </mc:Fallback>
            </mc:AlternateContent>
            <p:sp>
              <p:nvSpPr>
                <p:cNvPr id="49" name="左大括号 48">
                  <a:extLst>
                    <a:ext uri="{FF2B5EF4-FFF2-40B4-BE49-F238E27FC236}">
                      <a16:creationId xmlns:a16="http://schemas.microsoft.com/office/drawing/2014/main" id="{E7AF20A3-8D95-A944-CA08-D3B61C18824C}"/>
                    </a:ext>
                  </a:extLst>
                </p:cNvPr>
                <p:cNvSpPr/>
                <p:nvPr/>
              </p:nvSpPr>
              <p:spPr>
                <a:xfrm>
                  <a:off x="1764072" y="3640746"/>
                  <a:ext cx="358242" cy="1764748"/>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grpSp>
          <p:sp>
            <p:nvSpPr>
              <p:cNvPr id="44" name="文本框 43">
                <a:extLst>
                  <a:ext uri="{FF2B5EF4-FFF2-40B4-BE49-F238E27FC236}">
                    <a16:creationId xmlns:a16="http://schemas.microsoft.com/office/drawing/2014/main" id="{7B352A5A-AE9A-D7B0-B7D6-F1DEF39C1753}"/>
                  </a:ext>
                </a:extLst>
              </p:cNvPr>
              <p:cNvSpPr txBox="1"/>
              <p:nvPr/>
            </p:nvSpPr>
            <p:spPr>
              <a:xfrm>
                <a:off x="1060088" y="4323065"/>
                <a:ext cx="1567584" cy="369332"/>
              </a:xfrm>
              <a:prstGeom prst="rect">
                <a:avLst/>
              </a:prstGeom>
              <a:noFill/>
            </p:spPr>
            <p:txBody>
              <a:bodyPr wrap="square" rtlCol="0">
                <a:spAutoFit/>
              </a:bodyPr>
              <a:lstStyle/>
              <a:p>
                <a:r>
                  <a:rPr lang="zh-CN" altLang="en-US" b="1" dirty="0"/>
                  <a:t>角速度传感器</a:t>
                </a:r>
              </a:p>
            </p:txBody>
          </p:sp>
        </p:grpSp>
        <p:pic>
          <p:nvPicPr>
            <p:cNvPr id="60" name="图片 59">
              <a:extLst>
                <a:ext uri="{FF2B5EF4-FFF2-40B4-BE49-F238E27FC236}">
                  <a16:creationId xmlns:a16="http://schemas.microsoft.com/office/drawing/2014/main" id="{9D47158C-EB64-AEEA-8703-E23A108DE04F}"/>
                </a:ext>
              </a:extLst>
            </p:cNvPr>
            <p:cNvPicPr>
              <a:picLocks noChangeAspect="1"/>
            </p:cNvPicPr>
            <p:nvPr/>
          </p:nvPicPr>
          <p:blipFill>
            <a:blip r:embed="rId14"/>
            <a:stretch>
              <a:fillRect/>
            </a:stretch>
          </p:blipFill>
          <p:spPr>
            <a:xfrm>
              <a:off x="6370272" y="4610374"/>
              <a:ext cx="1109003" cy="692313"/>
            </a:xfrm>
            <a:prstGeom prst="rect">
              <a:avLst/>
            </a:prstGeom>
          </p:spPr>
        </p:pic>
      </p:grpSp>
      <p:sp>
        <p:nvSpPr>
          <p:cNvPr id="5" name="文本框 4">
            <a:extLst>
              <a:ext uri="{FF2B5EF4-FFF2-40B4-BE49-F238E27FC236}">
                <a16:creationId xmlns:a16="http://schemas.microsoft.com/office/drawing/2014/main" id="{16567C7D-6CE8-4267-A862-A15E08DABBA4}"/>
              </a:ext>
            </a:extLst>
          </p:cNvPr>
          <p:cNvSpPr txBox="1"/>
          <p:nvPr/>
        </p:nvSpPr>
        <p:spPr>
          <a:xfrm>
            <a:off x="751537" y="6470461"/>
            <a:ext cx="324874" cy="261610"/>
          </a:xfrm>
          <a:prstGeom prst="rect">
            <a:avLst/>
          </a:prstGeom>
          <a:solidFill>
            <a:schemeClr val="bg1"/>
          </a:solidFill>
        </p:spPr>
        <p:txBody>
          <a:bodyPr wrap="square" rtlCol="0">
            <a:spAutoFit/>
          </a:bodyPr>
          <a:lstStyle/>
          <a:p>
            <a:r>
              <a:rPr lang="en-US" altLang="zh-CN" sz="1100" dirty="0"/>
              <a:t>[2]</a:t>
            </a:r>
            <a:endParaRPr lang="zh-CN" altLang="en-US" sz="1100" dirty="0"/>
          </a:p>
        </p:txBody>
      </p:sp>
      <p:grpSp>
        <p:nvGrpSpPr>
          <p:cNvPr id="6" name="组合 5">
            <a:extLst>
              <a:ext uri="{FF2B5EF4-FFF2-40B4-BE49-F238E27FC236}">
                <a16:creationId xmlns:a16="http://schemas.microsoft.com/office/drawing/2014/main" id="{1E4A0F7F-AC86-8483-91EE-B89250DA76FE}"/>
              </a:ext>
            </a:extLst>
          </p:cNvPr>
          <p:cNvGrpSpPr/>
          <p:nvPr/>
        </p:nvGrpSpPr>
        <p:grpSpPr>
          <a:xfrm>
            <a:off x="-344630" y="3308"/>
            <a:ext cx="12870385" cy="446052"/>
            <a:chOff x="-402429" y="-7062"/>
            <a:chExt cx="12870385" cy="446052"/>
          </a:xfrm>
        </p:grpSpPr>
        <p:sp>
          <p:nvSpPr>
            <p:cNvPr id="14" name="箭头: V 形 13">
              <a:extLst>
                <a:ext uri="{FF2B5EF4-FFF2-40B4-BE49-F238E27FC236}">
                  <a16:creationId xmlns:a16="http://schemas.microsoft.com/office/drawing/2014/main" id="{4B8275E8-438B-9EAC-640E-B85A0CA654B9}"/>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5" name="箭头: V 形 14">
              <a:extLst>
                <a:ext uri="{FF2B5EF4-FFF2-40B4-BE49-F238E27FC236}">
                  <a16:creationId xmlns:a16="http://schemas.microsoft.com/office/drawing/2014/main" id="{AD904128-150F-A6CB-85C3-AAAFD03B4FAF}"/>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8" name="箭头: V 形 17">
              <a:extLst>
                <a:ext uri="{FF2B5EF4-FFF2-40B4-BE49-F238E27FC236}">
                  <a16:creationId xmlns:a16="http://schemas.microsoft.com/office/drawing/2014/main" id="{61F6E8E3-10BC-9FEC-842E-D4A38822FA33}"/>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9" name="箭头: V 形 18">
              <a:extLst>
                <a:ext uri="{FF2B5EF4-FFF2-40B4-BE49-F238E27FC236}">
                  <a16:creationId xmlns:a16="http://schemas.microsoft.com/office/drawing/2014/main" id="{6D342DED-9720-62A3-9785-4C886344FAB8}"/>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0" name="箭头: V 形 19">
              <a:extLst>
                <a:ext uri="{FF2B5EF4-FFF2-40B4-BE49-F238E27FC236}">
                  <a16:creationId xmlns:a16="http://schemas.microsoft.com/office/drawing/2014/main" id="{DECFEFEA-7545-D2DC-4FE5-121701DAEDD9}"/>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6" name="标题 1">
            <a:extLst>
              <a:ext uri="{FF2B5EF4-FFF2-40B4-BE49-F238E27FC236}">
                <a16:creationId xmlns:a16="http://schemas.microsoft.com/office/drawing/2014/main" id="{E352AE07-303F-1E4B-0F1B-7BC09B7945E9}"/>
              </a:ext>
            </a:extLst>
          </p:cNvPr>
          <p:cNvSpPr>
            <a:spLocks noGrp="1"/>
          </p:cNvSpPr>
          <p:nvPr>
            <p:ph type="title"/>
          </p:nvPr>
        </p:nvSpPr>
        <p:spPr>
          <a:xfrm>
            <a:off x="615256" y="542914"/>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sp>
        <p:nvSpPr>
          <p:cNvPr id="2" name="内容占位符 4">
            <a:extLst>
              <a:ext uri="{FF2B5EF4-FFF2-40B4-BE49-F238E27FC236}">
                <a16:creationId xmlns:a16="http://schemas.microsoft.com/office/drawing/2014/main" id="{CF837A33-284F-326F-A389-98E7876566B0}"/>
              </a:ext>
            </a:extLst>
          </p:cNvPr>
          <p:cNvSpPr>
            <a:spLocks noGrp="1"/>
          </p:cNvSpPr>
          <p:nvPr>
            <p:ph idx="1"/>
          </p:nvPr>
        </p:nvSpPr>
        <p:spPr>
          <a:xfrm>
            <a:off x="1030314" y="1119450"/>
            <a:ext cx="6273046" cy="520248"/>
          </a:xfrm>
        </p:spPr>
        <p:txBody>
          <a:bodyPr>
            <a:noAutofit/>
          </a:bodyPr>
          <a:lstStyle/>
          <a:p>
            <a:pPr marL="0" indent="0">
              <a:lnSpc>
                <a:spcPct val="130000"/>
              </a:lnSpc>
              <a:buNone/>
            </a:pPr>
            <a:r>
              <a:rPr lang="en-US" altLang="zh-CN" sz="2400" b="1" dirty="0">
                <a:latin typeface="+mj-ea"/>
                <a:ea typeface="+mj-ea"/>
                <a:cs typeface="Times New Roman" panose="02020603050405020304" pitchFamily="18" charset="0"/>
              </a:rPr>
              <a:t>4-1-2</a:t>
            </a:r>
            <a:r>
              <a:rPr lang="en-US" altLang="zh-CN" sz="2400" b="1" dirty="0">
                <a:effectLst/>
                <a:latin typeface="+mj-ea"/>
                <a:ea typeface="+mj-ea"/>
                <a:cs typeface="Times New Roman" panose="02020603050405020304" pitchFamily="18" charset="0"/>
              </a:rPr>
              <a:t>  </a:t>
            </a:r>
            <a:r>
              <a:rPr lang="zh-CN" altLang="en-US" sz="2400" b="1" dirty="0">
                <a:effectLst/>
                <a:latin typeface="+mj-ea"/>
                <a:ea typeface="+mj-ea"/>
                <a:cs typeface="Times New Roman" panose="02020603050405020304" pitchFamily="18" charset="0"/>
              </a:rPr>
              <a:t>故障建模</a:t>
            </a:r>
            <a:endParaRPr lang="zh-CN" altLang="en-US" sz="2400" b="1" dirty="0">
              <a:latin typeface="+mj-ea"/>
              <a:ea typeface="+mj-ea"/>
              <a:cs typeface="微软雅黑" panose="020B0503020204020204" charset="-122"/>
              <a:sym typeface="+mn-ea"/>
            </a:endParaRP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7" name="图片 6">
            <a:extLst>
              <a:ext uri="{FF2B5EF4-FFF2-40B4-BE49-F238E27FC236}">
                <a16:creationId xmlns:a16="http://schemas.microsoft.com/office/drawing/2014/main" id="{B30E756D-6973-F3DB-B9E6-C8A7E08E6612}"/>
              </a:ext>
            </a:extLst>
          </p:cNvPr>
          <p:cNvPicPr>
            <a:picLocks noChangeAspect="1"/>
          </p:cNvPicPr>
          <p:nvPr/>
        </p:nvPicPr>
        <p:blipFill>
          <a:blip r:embed="rId15"/>
          <a:stretch>
            <a:fillRect/>
          </a:stretch>
        </p:blipFill>
        <p:spPr>
          <a:xfrm>
            <a:off x="48567" y="528616"/>
            <a:ext cx="504734" cy="782622"/>
          </a:xfrm>
          <a:prstGeom prst="rect">
            <a:avLst/>
          </a:prstGeom>
        </p:spPr>
      </p:pic>
      <p:pic>
        <p:nvPicPr>
          <p:cNvPr id="8" name="图片 7">
            <a:extLst>
              <a:ext uri="{FF2B5EF4-FFF2-40B4-BE49-F238E27FC236}">
                <a16:creationId xmlns:a16="http://schemas.microsoft.com/office/drawing/2014/main" id="{A96F2E18-E677-68C1-0DA8-F27177CA3FC8}"/>
              </a:ext>
            </a:extLst>
          </p:cNvPr>
          <p:cNvPicPr>
            <a:picLocks noChangeAspect="1"/>
          </p:cNvPicPr>
          <p:nvPr/>
        </p:nvPicPr>
        <p:blipFill>
          <a:blip r:embed="rId16"/>
          <a:stretch>
            <a:fillRect/>
          </a:stretch>
        </p:blipFill>
        <p:spPr>
          <a:xfrm>
            <a:off x="616474" y="3330381"/>
            <a:ext cx="4896316" cy="2301905"/>
          </a:xfrm>
          <a:prstGeom prst="rect">
            <a:avLst/>
          </a:prstGeom>
        </p:spPr>
      </p:pic>
      <p:pic>
        <p:nvPicPr>
          <p:cNvPr id="9" name="图片 8">
            <a:extLst>
              <a:ext uri="{FF2B5EF4-FFF2-40B4-BE49-F238E27FC236}">
                <a16:creationId xmlns:a16="http://schemas.microsoft.com/office/drawing/2014/main" id="{2AC40C23-F385-5E3C-02F6-19D19E9C1A6E}"/>
              </a:ext>
            </a:extLst>
          </p:cNvPr>
          <p:cNvPicPr>
            <a:picLocks noChangeAspect="1"/>
          </p:cNvPicPr>
          <p:nvPr/>
        </p:nvPicPr>
        <p:blipFill>
          <a:blip r:embed="rId17"/>
          <a:stretch>
            <a:fillRect/>
          </a:stretch>
        </p:blipFill>
        <p:spPr>
          <a:xfrm>
            <a:off x="6175661" y="3250648"/>
            <a:ext cx="5377552" cy="2261587"/>
          </a:xfrm>
          <a:prstGeom prst="rect">
            <a:avLst/>
          </a:prstGeom>
        </p:spPr>
      </p:pic>
    </p:spTree>
    <p:extLst>
      <p:ext uri="{BB962C8B-B14F-4D97-AF65-F5344CB8AC3E}">
        <p14:creationId xmlns:p14="http://schemas.microsoft.com/office/powerpoint/2010/main" val="2478236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EF38C466-F75E-4994-CE34-37BF32CD4DF4}"/>
              </a:ext>
            </a:extLst>
          </p:cNvPr>
          <p:cNvGrpSpPr/>
          <p:nvPr/>
        </p:nvGrpSpPr>
        <p:grpSpPr>
          <a:xfrm>
            <a:off x="255494" y="1816864"/>
            <a:ext cx="11724303" cy="4618659"/>
            <a:chOff x="785325" y="1693428"/>
            <a:chExt cx="11446313" cy="4408309"/>
          </a:xfrm>
        </p:grpSpPr>
        <p:sp>
          <p:nvSpPr>
            <p:cNvPr id="4" name="Rectangle 2">
              <a:extLst>
                <a:ext uri="{FF2B5EF4-FFF2-40B4-BE49-F238E27FC236}">
                  <a16:creationId xmlns:a16="http://schemas.microsoft.com/office/drawing/2014/main" id="{9AACD8AF-A705-2C38-0670-83A69E6630C8}"/>
                </a:ext>
              </a:extLst>
            </p:cNvPr>
            <p:cNvSpPr>
              <a:spLocks noChangeArrowheads="1"/>
            </p:cNvSpPr>
            <p:nvPr/>
          </p:nvSpPr>
          <p:spPr bwMode="auto">
            <a:xfrm>
              <a:off x="1624142" y="1800898"/>
              <a:ext cx="5976656" cy="4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2200" b="1" kern="100" dirty="0">
                  <a:effectLst/>
                  <a:latin typeface="+mn-ea"/>
                </a:rPr>
                <a:t>Step 4</a:t>
              </a:r>
              <a:r>
                <a:rPr lang="zh-CN" altLang="en-US" sz="2200" b="1" kern="100" dirty="0">
                  <a:effectLst/>
                  <a:latin typeface="+mn-ea"/>
                </a:rPr>
                <a:t>：故障及不确定性参数注入</a:t>
              </a:r>
              <a:endParaRPr lang="zh-CN" altLang="en-US" sz="2200" dirty="0">
                <a:latin typeface="+mn-ea"/>
              </a:endParaRPr>
            </a:p>
          </p:txBody>
        </p:sp>
        <p:sp>
          <p:nvSpPr>
            <p:cNvPr id="16" name="矩形: 圆角 15">
              <a:extLst>
                <a:ext uri="{FF2B5EF4-FFF2-40B4-BE49-F238E27FC236}">
                  <a16:creationId xmlns:a16="http://schemas.microsoft.com/office/drawing/2014/main" id="{B6845545-0CFB-FFD6-B076-72B824010DDA}"/>
                </a:ext>
              </a:extLst>
            </p:cNvPr>
            <p:cNvSpPr/>
            <p:nvPr/>
          </p:nvSpPr>
          <p:spPr>
            <a:xfrm>
              <a:off x="785325" y="1693428"/>
              <a:ext cx="11446313" cy="4408309"/>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ectangle 2">
            <a:extLst>
              <a:ext uri="{FF2B5EF4-FFF2-40B4-BE49-F238E27FC236}">
                <a16:creationId xmlns:a16="http://schemas.microsoft.com/office/drawing/2014/main" id="{75EA9A94-4B46-8A57-4561-8BBF5A593F31}"/>
              </a:ext>
            </a:extLst>
          </p:cNvPr>
          <p:cNvSpPr>
            <a:spLocks noChangeArrowheads="1"/>
          </p:cNvSpPr>
          <p:nvPr/>
        </p:nvSpPr>
        <p:spPr bwMode="auto">
          <a:xfrm>
            <a:off x="407131" y="2448681"/>
            <a:ext cx="4380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000" b="1" kern="100" dirty="0">
                <a:effectLst/>
                <a:latin typeface="微软雅黑 Light" panose="020B0502040204020203" pitchFamily="34" charset="-122"/>
                <a:ea typeface="微软雅黑 Light" panose="020B0502040204020203" pitchFamily="34" charset="-122"/>
              </a:rPr>
              <a:t>① </a:t>
            </a:r>
            <a:r>
              <a:rPr lang="zh-CN" altLang="en-US" sz="2000" b="1" kern="100" dirty="0">
                <a:effectLst/>
                <a:latin typeface="+mn-ea"/>
              </a:rPr>
              <a:t>元件故障</a:t>
            </a:r>
            <a:r>
              <a:rPr lang="zh-CN" altLang="en-US" sz="2000" b="1" kern="100" dirty="0">
                <a:latin typeface="+mn-ea"/>
              </a:rPr>
              <a:t>参数注入</a:t>
            </a:r>
            <a:endParaRPr lang="zh-CN" altLang="en-US" sz="2000" dirty="0">
              <a:latin typeface="+mn-ea"/>
            </a:endParaRPr>
          </a:p>
        </p:txBody>
      </p:sp>
      <p:sp>
        <p:nvSpPr>
          <p:cNvPr id="3" name="文本框 2">
            <a:extLst>
              <a:ext uri="{FF2B5EF4-FFF2-40B4-BE49-F238E27FC236}">
                <a16:creationId xmlns:a16="http://schemas.microsoft.com/office/drawing/2014/main" id="{2271568E-29BA-42B8-7F1F-72A18A13C219}"/>
              </a:ext>
            </a:extLst>
          </p:cNvPr>
          <p:cNvSpPr txBox="1"/>
          <p:nvPr/>
        </p:nvSpPr>
        <p:spPr>
          <a:xfrm>
            <a:off x="404798" y="2882748"/>
            <a:ext cx="5688869" cy="874407"/>
          </a:xfrm>
          <a:prstGeom prst="rect">
            <a:avLst/>
          </a:prstGeom>
          <a:noFill/>
        </p:spPr>
        <p:txBody>
          <a:bodyPr wrap="square" rtlCol="0">
            <a:spAutoFit/>
          </a:bodyPr>
          <a:lstStyle/>
          <a:p>
            <a:pPr>
              <a:lnSpc>
                <a:spcPct val="150000"/>
              </a:lnSpc>
            </a:pPr>
            <a:r>
              <a:rPr lang="zh-CN" altLang="en-US" dirty="0">
                <a:latin typeface="+mn-ea"/>
              </a:rPr>
              <a:t>通过参阅文献</a:t>
            </a:r>
            <a:r>
              <a:rPr lang="en-US" altLang="zh-CN" sz="1400" dirty="0">
                <a:latin typeface="+mn-ea"/>
              </a:rPr>
              <a:t>[1]</a:t>
            </a:r>
            <a:r>
              <a:rPr lang="zh-CN" altLang="en-US" dirty="0">
                <a:latin typeface="+mn-ea"/>
              </a:rPr>
              <a:t>，选取典型的放大器</a:t>
            </a:r>
            <a:r>
              <a:rPr lang="zh-CN" altLang="zh-CN" sz="1800" kern="100" dirty="0">
                <a:effectLst/>
                <a:latin typeface="+mn-ea"/>
                <a:cs typeface="Times New Roman" panose="02020603050405020304" pitchFamily="18" charset="0"/>
              </a:rPr>
              <a:t>增益变化模式、</a:t>
            </a:r>
            <a:endParaRPr lang="en-US" altLang="zh-CN" sz="1800" kern="100" dirty="0">
              <a:effectLst/>
              <a:latin typeface="+mn-ea"/>
              <a:cs typeface="Times New Roman" panose="02020603050405020304" pitchFamily="18" charset="0"/>
            </a:endParaRPr>
          </a:p>
          <a:p>
            <a:pPr>
              <a:lnSpc>
                <a:spcPct val="150000"/>
              </a:lnSpc>
            </a:pPr>
            <a:r>
              <a:rPr lang="zh-CN" altLang="zh-CN" sz="1800" kern="100" dirty="0">
                <a:effectLst/>
                <a:latin typeface="+mn-ea"/>
                <a:cs typeface="Times New Roman" panose="02020603050405020304" pitchFamily="18" charset="0"/>
              </a:rPr>
              <a:t>偏置</a:t>
            </a:r>
            <a:r>
              <a:rPr lang="zh-CN" altLang="en-US" sz="1800" kern="100" dirty="0">
                <a:effectLst/>
                <a:latin typeface="+mn-ea"/>
                <a:cs typeface="Times New Roman" panose="02020603050405020304" pitchFamily="18" charset="0"/>
              </a:rPr>
              <a:t>变化</a:t>
            </a:r>
            <a:r>
              <a:rPr lang="zh-CN" altLang="zh-CN" sz="1800" kern="100" dirty="0">
                <a:effectLst/>
                <a:latin typeface="+mn-ea"/>
                <a:cs typeface="Times New Roman" panose="02020603050405020304" pitchFamily="18" charset="0"/>
              </a:rPr>
              <a:t>模式和</a:t>
            </a:r>
            <a:r>
              <a:rPr lang="zh-CN" altLang="en-US" sz="1800" kern="100" dirty="0">
                <a:effectLst/>
                <a:latin typeface="+mn-ea"/>
                <a:cs typeface="Times New Roman" panose="02020603050405020304" pitchFamily="18" charset="0"/>
              </a:rPr>
              <a:t>输出丢失</a:t>
            </a:r>
            <a:r>
              <a:rPr lang="zh-CN" altLang="zh-CN" sz="1800" kern="100" dirty="0">
                <a:effectLst/>
                <a:latin typeface="+mn-ea"/>
                <a:cs typeface="Times New Roman" panose="02020603050405020304" pitchFamily="18" charset="0"/>
              </a:rPr>
              <a:t>模式</a:t>
            </a:r>
            <a:r>
              <a:rPr lang="zh-CN" altLang="en-US" dirty="0">
                <a:latin typeface="+mn-ea"/>
              </a:rPr>
              <a:t>作为</a:t>
            </a:r>
            <a:r>
              <a:rPr lang="zh-CN" altLang="en-US" b="1" dirty="0">
                <a:solidFill>
                  <a:srgbClr val="0070C0"/>
                </a:solidFill>
                <a:latin typeface="+mn-ea"/>
              </a:rPr>
              <a:t>舵机控制器</a:t>
            </a:r>
            <a:r>
              <a:rPr lang="zh-CN" altLang="en-US" dirty="0">
                <a:latin typeface="+mn-ea"/>
              </a:rPr>
              <a:t>故障模式。</a:t>
            </a:r>
          </a:p>
        </p:txBody>
      </p:sp>
      <p:grpSp>
        <p:nvGrpSpPr>
          <p:cNvPr id="40" name="组合 39">
            <a:extLst>
              <a:ext uri="{FF2B5EF4-FFF2-40B4-BE49-F238E27FC236}">
                <a16:creationId xmlns:a16="http://schemas.microsoft.com/office/drawing/2014/main" id="{09F7CF76-7864-F8A7-FC07-8DA242F36539}"/>
              </a:ext>
            </a:extLst>
          </p:cNvPr>
          <p:cNvGrpSpPr/>
          <p:nvPr/>
        </p:nvGrpSpPr>
        <p:grpSpPr>
          <a:xfrm>
            <a:off x="929232" y="3864263"/>
            <a:ext cx="4715430" cy="1394362"/>
            <a:chOff x="1068050" y="3544201"/>
            <a:chExt cx="4715430" cy="1394362"/>
          </a:xfrm>
        </p:grpSpPr>
        <p:grpSp>
          <p:nvGrpSpPr>
            <p:cNvPr id="38" name="组合 37">
              <a:extLst>
                <a:ext uri="{FF2B5EF4-FFF2-40B4-BE49-F238E27FC236}">
                  <a16:creationId xmlns:a16="http://schemas.microsoft.com/office/drawing/2014/main" id="{03087714-DE25-DD3E-5E39-74A79D3A23A4}"/>
                </a:ext>
              </a:extLst>
            </p:cNvPr>
            <p:cNvGrpSpPr/>
            <p:nvPr/>
          </p:nvGrpSpPr>
          <p:grpSpPr>
            <a:xfrm>
              <a:off x="2380383" y="3544201"/>
              <a:ext cx="3403097" cy="1394362"/>
              <a:chOff x="1516783" y="3559590"/>
              <a:chExt cx="3403097" cy="1394362"/>
            </a:xfrm>
          </p:grpSpPr>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BB5E973B-8ED2-DE4E-8A5A-AF395C339A60}"/>
                      </a:ext>
                    </a:extLst>
                  </p:cNvPr>
                  <p:cNvSpPr txBox="1"/>
                  <p:nvPr/>
                </p:nvSpPr>
                <p:spPr>
                  <a:xfrm>
                    <a:off x="1690984" y="3559590"/>
                    <a:ext cx="244736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a:latin typeface="Cambria Math" panose="02040503050406030204" pitchFamily="18" charset="0"/>
                            </a:rPr>
                            <m:t>=</m:t>
                          </m:r>
                          <m:r>
                            <a:rPr lang="en-US" altLang="zh-CN" i="1">
                              <a:latin typeface="Cambria Math" panose="02040503050406030204" pitchFamily="18" charset="0"/>
                            </a:rPr>
                            <m:t>𝑘𝑢</m:t>
                          </m:r>
                          <m:r>
                            <a:rPr lang="zh-CN" altLang="en-US" i="0">
                              <a:latin typeface="Cambria Math" panose="02040503050406030204" pitchFamily="18" charset="0"/>
                            </a:rPr>
                            <m:t>，无故障</m:t>
                          </m:r>
                        </m:oMath>
                      </m:oMathPara>
                    </a14:m>
                    <a:endParaRPr lang="zh-CN" altLang="en-US" dirty="0"/>
                  </a:p>
                </p:txBody>
              </p:sp>
            </mc:Choice>
            <mc:Fallback xmlns="">
              <p:sp>
                <p:nvSpPr>
                  <p:cNvPr id="27" name="文本框 26">
                    <a:extLst>
                      <a:ext uri="{FF2B5EF4-FFF2-40B4-BE49-F238E27FC236}">
                        <a16:creationId xmlns:a16="http://schemas.microsoft.com/office/drawing/2014/main" id="{BB5E973B-8ED2-DE4E-8A5A-AF395C339A60}"/>
                      </a:ext>
                    </a:extLst>
                  </p:cNvPr>
                  <p:cNvSpPr txBox="1">
                    <a:spLocks noRot="1" noChangeAspect="1" noMove="1" noResize="1" noEditPoints="1" noAdjustHandles="1" noChangeArrowheads="1" noChangeShapeType="1" noTextEdit="1"/>
                  </p:cNvSpPr>
                  <p:nvPr/>
                </p:nvSpPr>
                <p:spPr>
                  <a:xfrm>
                    <a:off x="1690984" y="3559590"/>
                    <a:ext cx="2447364" cy="369332"/>
                  </a:xfrm>
                  <a:prstGeom prst="rect">
                    <a:avLst/>
                  </a:prstGeom>
                  <a:blipFill>
                    <a:blip r:embed="rId3"/>
                    <a:stretch>
                      <a:fillRect b="-11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8E64E296-CE69-93A2-F793-9B4655BE8283}"/>
                      </a:ext>
                    </a:extLst>
                  </p:cNvPr>
                  <p:cNvSpPr txBox="1"/>
                  <p:nvPr/>
                </p:nvSpPr>
                <p:spPr>
                  <a:xfrm>
                    <a:off x="1819969" y="3866486"/>
                    <a:ext cx="3099911" cy="41133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a:latin typeface="Cambria Math" panose="02040503050406030204" pitchFamily="18" charset="0"/>
                            </a:rPr>
                            <m:t>=</m:t>
                          </m:r>
                          <m:d>
                            <m:dPr>
                              <m:begChr m:val="（"/>
                              <m:endChr m:val="）"/>
                              <m:ctrlPr>
                                <a:rPr lang="zh-CN" altLang="zh-CN" i="1">
                                  <a:latin typeface="Cambria Math" panose="02040503050406030204" pitchFamily="18" charset="0"/>
                                </a:rPr>
                              </m:ctrlPr>
                            </m:dPr>
                            <m:e>
                              <m:r>
                                <a:rPr lang="en-US" altLang="zh-CN" i="1">
                                  <a:latin typeface="Cambria Math" panose="02040503050406030204" pitchFamily="18" charset="0"/>
                                </a:rPr>
                                <m:t>𝑘</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𝑘</m:t>
                                  </m:r>
                                </m:e>
                                <m:sub>
                                  <m:r>
                                    <a:rPr lang="en-US" altLang="zh-CN" i="1">
                                      <a:latin typeface="Cambria Math" panose="02040503050406030204" pitchFamily="18" charset="0"/>
                                    </a:rPr>
                                    <m:t>𝑓</m:t>
                                  </m:r>
                                </m:sub>
                              </m:sSub>
                            </m:e>
                          </m:d>
                          <m:r>
                            <a:rPr lang="en-US" altLang="zh-CN" i="1">
                              <a:latin typeface="Cambria Math" panose="02040503050406030204" pitchFamily="18" charset="0"/>
                            </a:rPr>
                            <m:t>𝑢</m:t>
                          </m:r>
                          <m:r>
                            <a:rPr lang="zh-CN" altLang="en-US" i="0">
                              <a:latin typeface="Cambria Math" panose="02040503050406030204" pitchFamily="18" charset="0"/>
                            </a:rPr>
                            <m:t>，增益</m:t>
                          </m:r>
                          <m:r>
                            <a:rPr lang="zh-CN" altLang="en-US" i="1">
                              <a:latin typeface="Cambria Math" panose="02040503050406030204" pitchFamily="18" charset="0"/>
                            </a:rPr>
                            <m:t>变化</m:t>
                          </m:r>
                        </m:oMath>
                      </m:oMathPara>
                    </a14:m>
                    <a:endParaRPr lang="zh-CN" altLang="en-US" dirty="0"/>
                  </a:p>
                </p:txBody>
              </p:sp>
            </mc:Choice>
            <mc:Fallback xmlns="">
              <p:sp>
                <p:nvSpPr>
                  <p:cNvPr id="30" name="文本框 29">
                    <a:extLst>
                      <a:ext uri="{FF2B5EF4-FFF2-40B4-BE49-F238E27FC236}">
                        <a16:creationId xmlns:a16="http://schemas.microsoft.com/office/drawing/2014/main" id="{8E64E296-CE69-93A2-F793-9B4655BE8283}"/>
                      </a:ext>
                    </a:extLst>
                  </p:cNvPr>
                  <p:cNvSpPr txBox="1">
                    <a:spLocks noRot="1" noChangeAspect="1" noMove="1" noResize="1" noEditPoints="1" noAdjustHandles="1" noChangeArrowheads="1" noChangeShapeType="1" noTextEdit="1"/>
                  </p:cNvSpPr>
                  <p:nvPr/>
                </p:nvSpPr>
                <p:spPr>
                  <a:xfrm>
                    <a:off x="1819969" y="3866486"/>
                    <a:ext cx="3099911" cy="411331"/>
                  </a:xfrm>
                  <a:prstGeom prst="rect">
                    <a:avLst/>
                  </a:prstGeom>
                  <a:blipFill>
                    <a:blip r:embed="rId4"/>
                    <a:stretch>
                      <a:fillRect b="-882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6CC2596-60AF-8812-23C9-A9728DB92E54}"/>
                      </a:ext>
                    </a:extLst>
                  </p:cNvPr>
                  <p:cNvSpPr txBox="1"/>
                  <p:nvPr/>
                </p:nvSpPr>
                <p:spPr>
                  <a:xfrm>
                    <a:off x="1825259" y="4224119"/>
                    <a:ext cx="2902757" cy="4048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a:latin typeface="Cambria Math" panose="02040503050406030204" pitchFamily="18" charset="0"/>
                            </a:rPr>
                            <m:t>=</m:t>
                          </m:r>
                          <m:r>
                            <a:rPr lang="en-US" altLang="zh-CN" i="1">
                              <a:latin typeface="Cambria Math" panose="02040503050406030204" pitchFamily="18" charset="0"/>
                            </a:rPr>
                            <m:t>𝑘𝑢</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𝑓</m:t>
                              </m:r>
                            </m:sub>
                          </m:sSub>
                          <m:r>
                            <a:rPr lang="zh-CN" altLang="en-US" i="0">
                              <a:latin typeface="Cambria Math" panose="02040503050406030204" pitchFamily="18" charset="0"/>
                            </a:rPr>
                            <m:t>，偏差</m:t>
                          </m:r>
                          <m:r>
                            <a:rPr lang="zh-CN" altLang="en-US" i="1">
                              <a:latin typeface="Cambria Math" panose="02040503050406030204" pitchFamily="18" charset="0"/>
                            </a:rPr>
                            <m:t>变化</m:t>
                          </m:r>
                        </m:oMath>
                      </m:oMathPara>
                    </a14:m>
                    <a:endParaRPr lang="zh-CN" altLang="en-US" dirty="0"/>
                  </a:p>
                </p:txBody>
              </p:sp>
            </mc:Choice>
            <mc:Fallback xmlns="">
              <p:sp>
                <p:nvSpPr>
                  <p:cNvPr id="33" name="文本框 32">
                    <a:extLst>
                      <a:ext uri="{FF2B5EF4-FFF2-40B4-BE49-F238E27FC236}">
                        <a16:creationId xmlns:a16="http://schemas.microsoft.com/office/drawing/2014/main" id="{E6CC2596-60AF-8812-23C9-A9728DB92E54}"/>
                      </a:ext>
                    </a:extLst>
                  </p:cNvPr>
                  <p:cNvSpPr txBox="1">
                    <a:spLocks noRot="1" noChangeAspect="1" noMove="1" noResize="1" noEditPoints="1" noAdjustHandles="1" noChangeArrowheads="1" noChangeShapeType="1" noTextEdit="1"/>
                  </p:cNvSpPr>
                  <p:nvPr/>
                </p:nvSpPr>
                <p:spPr>
                  <a:xfrm>
                    <a:off x="1825259" y="4224119"/>
                    <a:ext cx="2902757" cy="404854"/>
                  </a:xfrm>
                  <a:prstGeom prst="rect">
                    <a:avLst/>
                  </a:prstGeom>
                  <a:blipFill>
                    <a:blip r:embed="rId5"/>
                    <a:stretch>
                      <a:fillRect b="-75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D28C1DF9-BB3B-85CA-86E8-289E22DF7ADD}"/>
                      </a:ext>
                    </a:extLst>
                  </p:cNvPr>
                  <p:cNvSpPr txBox="1"/>
                  <p:nvPr/>
                </p:nvSpPr>
                <p:spPr>
                  <a:xfrm>
                    <a:off x="1854550" y="4584620"/>
                    <a:ext cx="2175914"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𝑦</m:t>
                          </m:r>
                          <m:r>
                            <a:rPr lang="en-US" altLang="zh-CN" i="1">
                              <a:latin typeface="Cambria Math" panose="02040503050406030204" pitchFamily="18" charset="0"/>
                            </a:rPr>
                            <m:t>=0</m:t>
                          </m:r>
                          <m:r>
                            <a:rPr lang="zh-CN" altLang="en-US" i="0">
                              <a:latin typeface="Cambria Math" panose="02040503050406030204" pitchFamily="18" charset="0"/>
                            </a:rPr>
                            <m:t>，输出丢失</m:t>
                          </m:r>
                        </m:oMath>
                      </m:oMathPara>
                    </a14:m>
                    <a:endParaRPr lang="zh-CN" altLang="en-US" dirty="0"/>
                  </a:p>
                </p:txBody>
              </p:sp>
            </mc:Choice>
            <mc:Fallback xmlns="">
              <p:sp>
                <p:nvSpPr>
                  <p:cNvPr id="36" name="文本框 35">
                    <a:extLst>
                      <a:ext uri="{FF2B5EF4-FFF2-40B4-BE49-F238E27FC236}">
                        <a16:creationId xmlns:a16="http://schemas.microsoft.com/office/drawing/2014/main" id="{D28C1DF9-BB3B-85CA-86E8-289E22DF7ADD}"/>
                      </a:ext>
                    </a:extLst>
                  </p:cNvPr>
                  <p:cNvSpPr txBox="1">
                    <a:spLocks noRot="1" noChangeAspect="1" noMove="1" noResize="1" noEditPoints="1" noAdjustHandles="1" noChangeArrowheads="1" noChangeShapeType="1" noTextEdit="1"/>
                  </p:cNvSpPr>
                  <p:nvPr/>
                </p:nvSpPr>
                <p:spPr>
                  <a:xfrm>
                    <a:off x="1854550" y="4584620"/>
                    <a:ext cx="2175914" cy="369332"/>
                  </a:xfrm>
                  <a:prstGeom prst="rect">
                    <a:avLst/>
                  </a:prstGeom>
                  <a:blipFill>
                    <a:blip r:embed="rId6"/>
                    <a:stretch>
                      <a:fillRect b="-9836"/>
                    </a:stretch>
                  </a:blipFill>
                </p:spPr>
                <p:txBody>
                  <a:bodyPr/>
                  <a:lstStyle/>
                  <a:p>
                    <a:r>
                      <a:rPr lang="zh-CN" altLang="en-US">
                        <a:noFill/>
                      </a:rPr>
                      <a:t> </a:t>
                    </a:r>
                  </a:p>
                </p:txBody>
              </p:sp>
            </mc:Fallback>
          </mc:AlternateContent>
          <p:sp>
            <p:nvSpPr>
              <p:cNvPr id="37" name="左大括号 36">
                <a:extLst>
                  <a:ext uri="{FF2B5EF4-FFF2-40B4-BE49-F238E27FC236}">
                    <a16:creationId xmlns:a16="http://schemas.microsoft.com/office/drawing/2014/main" id="{0FE577C9-8DA3-A2AC-B789-BAC540D3E11B}"/>
                  </a:ext>
                </a:extLst>
              </p:cNvPr>
              <p:cNvSpPr/>
              <p:nvPr/>
            </p:nvSpPr>
            <p:spPr>
              <a:xfrm>
                <a:off x="1516783" y="3661953"/>
                <a:ext cx="443185" cy="1139038"/>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grpSp>
        <p:sp>
          <p:nvSpPr>
            <p:cNvPr id="39" name="文本框 38">
              <a:extLst>
                <a:ext uri="{FF2B5EF4-FFF2-40B4-BE49-F238E27FC236}">
                  <a16:creationId xmlns:a16="http://schemas.microsoft.com/office/drawing/2014/main" id="{8E1A0289-8E0C-0EEF-2A41-44758BF1B320}"/>
                </a:ext>
              </a:extLst>
            </p:cNvPr>
            <p:cNvSpPr txBox="1"/>
            <p:nvPr/>
          </p:nvSpPr>
          <p:spPr>
            <a:xfrm>
              <a:off x="1068050" y="4024064"/>
              <a:ext cx="1567584" cy="369332"/>
            </a:xfrm>
            <a:prstGeom prst="rect">
              <a:avLst/>
            </a:prstGeom>
            <a:noFill/>
          </p:spPr>
          <p:txBody>
            <a:bodyPr wrap="square" rtlCol="0">
              <a:spAutoFit/>
            </a:bodyPr>
            <a:lstStyle/>
            <a:p>
              <a:r>
                <a:rPr lang="zh-CN" altLang="en-US" b="1" dirty="0"/>
                <a:t>功率放大器</a:t>
              </a:r>
            </a:p>
          </p:txBody>
        </p:sp>
      </p:grpSp>
      <p:sp>
        <p:nvSpPr>
          <p:cNvPr id="18" name="文本框 17">
            <a:extLst>
              <a:ext uri="{FF2B5EF4-FFF2-40B4-BE49-F238E27FC236}">
                <a16:creationId xmlns:a16="http://schemas.microsoft.com/office/drawing/2014/main" id="{D6FD4CDC-95A5-3D6D-4AA3-04179176FCBD}"/>
              </a:ext>
            </a:extLst>
          </p:cNvPr>
          <p:cNvSpPr txBox="1"/>
          <p:nvPr/>
        </p:nvSpPr>
        <p:spPr>
          <a:xfrm>
            <a:off x="6555840" y="2886700"/>
            <a:ext cx="5133846" cy="874407"/>
          </a:xfrm>
          <a:prstGeom prst="rect">
            <a:avLst/>
          </a:prstGeom>
          <a:noFill/>
        </p:spPr>
        <p:txBody>
          <a:bodyPr wrap="square" rtlCol="0">
            <a:spAutoFit/>
          </a:bodyPr>
          <a:lstStyle/>
          <a:p>
            <a:pPr>
              <a:lnSpc>
                <a:spcPct val="150000"/>
              </a:lnSpc>
            </a:pPr>
            <a:r>
              <a:rPr lang="zh-CN" altLang="en-US" dirty="0">
                <a:latin typeface="+mn-ea"/>
              </a:rPr>
              <a:t>参阅健康因子设置方式，设置齿轮效率下降作为</a:t>
            </a:r>
            <a:r>
              <a:rPr lang="zh-CN" altLang="en-US" b="1" dirty="0">
                <a:solidFill>
                  <a:srgbClr val="0070C0"/>
                </a:solidFill>
                <a:latin typeface="+mn-ea"/>
              </a:rPr>
              <a:t>减速齿轮组</a:t>
            </a:r>
            <a:r>
              <a:rPr lang="zh-CN" altLang="en-US" dirty="0">
                <a:latin typeface="+mn-ea"/>
              </a:rPr>
              <a:t>故障模式。</a:t>
            </a:r>
          </a:p>
        </p:txBody>
      </p:sp>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F12ACC6E-A83D-E329-682A-7CB16B285CDC}"/>
                  </a:ext>
                </a:extLst>
              </p:cNvPr>
              <p:cNvSpPr txBox="1"/>
              <p:nvPr/>
            </p:nvSpPr>
            <p:spPr>
              <a:xfrm>
                <a:off x="6533434" y="4000840"/>
                <a:ext cx="6452886" cy="3720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i="1" smtClean="0">
                              <a:solidFill>
                                <a:srgbClr val="836967"/>
                              </a:solidFill>
                              <a:latin typeface="Cambria Math" panose="02040503050406030204" pitchFamily="18" charset="0"/>
                            </a:rPr>
                          </m:ctrlPr>
                        </m:sSubPr>
                        <m:e>
                          <m:r>
                            <a:rPr lang="zh-CN" altLang="en-US" i="1">
                              <a:latin typeface="Cambria Math" panose="02040503050406030204" pitchFamily="18" charset="0"/>
                            </a:rPr>
                            <m:t>𝜏</m:t>
                          </m:r>
                        </m:e>
                        <m:sub>
                          <m:r>
                            <a:rPr lang="zh-CN" altLang="en-US" i="1">
                              <a:latin typeface="Cambria Math" panose="02040503050406030204" pitchFamily="18" charset="0"/>
                            </a:rPr>
                            <m:t>𝑜</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𝜏</m:t>
                          </m:r>
                        </m:e>
                        <m:sub>
                          <m:r>
                            <a:rPr lang="zh-CN" altLang="en-US" i="1">
                              <a:latin typeface="Cambria Math" panose="02040503050406030204" pitchFamily="18" charset="0"/>
                            </a:rPr>
                            <m:t>𝑖</m:t>
                          </m:r>
                        </m:sub>
                      </m:sSub>
                      <m:r>
                        <a:rPr lang="zh-CN" altLang="en-US" i="0">
                          <a:latin typeface="Cambria Math" panose="02040503050406030204" pitchFamily="18" charset="0"/>
                        </a:rPr>
                        <m:t>∙</m:t>
                      </m:r>
                      <m:r>
                        <a:rPr lang="zh-CN" altLang="en-US" i="1">
                          <a:latin typeface="Cambria Math" panose="02040503050406030204" pitchFamily="18" charset="0"/>
                        </a:rPr>
                        <m:t>𝑖</m:t>
                      </m:r>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𝜂</m:t>
                          </m:r>
                        </m:e>
                        <m:sub>
                          <m:r>
                            <a:rPr lang="zh-CN" altLang="en-US" i="0">
                              <a:latin typeface="Cambria Math" panose="02040503050406030204" pitchFamily="18" charset="0"/>
                            </a:rPr>
                            <m:t>0</m:t>
                          </m:r>
                        </m:sub>
                      </m:sSub>
                      <m:r>
                        <a:rPr lang="zh-CN" altLang="en-US" i="0">
                          <a:latin typeface="Cambria Math" panose="02040503050406030204" pitchFamily="18" charset="0"/>
                        </a:rPr>
                        <m:t>，</m:t>
                      </m:r>
                      <m:sSub>
                        <m:sSubPr>
                          <m:ctrlPr>
                            <a:rPr lang="zh-CN" altLang="en-US" i="1">
                              <a:solidFill>
                                <a:srgbClr val="836967"/>
                              </a:solidFill>
                              <a:latin typeface="Cambria Math" panose="02040503050406030204" pitchFamily="18" charset="0"/>
                            </a:rPr>
                          </m:ctrlPr>
                        </m:sSubPr>
                        <m:e>
                          <m:r>
                            <a:rPr lang="zh-CN" altLang="en-US" i="1">
                              <a:latin typeface="Cambria Math" panose="02040503050406030204" pitchFamily="18" charset="0"/>
                            </a:rPr>
                            <m:t>𝜂</m:t>
                          </m:r>
                        </m:e>
                        <m:sub>
                          <m:r>
                            <a:rPr lang="zh-CN" altLang="en-US" i="0">
                              <a:latin typeface="Cambria Math" panose="02040503050406030204" pitchFamily="18" charset="0"/>
                            </a:rPr>
                            <m:t>0</m:t>
                          </m:r>
                        </m:sub>
                      </m:sSub>
                      <m:r>
                        <a:rPr lang="zh-CN" altLang="en-US" i="0">
                          <a:latin typeface="Cambria Math" panose="02040503050406030204" pitchFamily="18" charset="0"/>
                        </a:rPr>
                        <m:t>=0.97~0.99</m:t>
                      </m:r>
                      <m:r>
                        <a:rPr lang="zh-CN" altLang="en-US" i="0">
                          <a:latin typeface="Cambria Math" panose="02040503050406030204" pitchFamily="18" charset="0"/>
                        </a:rPr>
                        <m:t>，无故障</m:t>
                      </m:r>
                    </m:oMath>
                  </m:oMathPara>
                </a14:m>
                <a:endParaRPr lang="zh-CN" altLang="en-US" dirty="0"/>
              </a:p>
            </p:txBody>
          </p:sp>
        </mc:Choice>
        <mc:Fallback xmlns="">
          <p:sp>
            <p:nvSpPr>
              <p:cNvPr id="29" name="文本框 28">
                <a:extLst>
                  <a:ext uri="{FF2B5EF4-FFF2-40B4-BE49-F238E27FC236}">
                    <a16:creationId xmlns:a16="http://schemas.microsoft.com/office/drawing/2014/main" id="{F12ACC6E-A83D-E329-682A-7CB16B285CDC}"/>
                  </a:ext>
                </a:extLst>
              </p:cNvPr>
              <p:cNvSpPr txBox="1">
                <a:spLocks noRot="1" noChangeAspect="1" noMove="1" noResize="1" noEditPoints="1" noAdjustHandles="1" noChangeArrowheads="1" noChangeShapeType="1" noTextEdit="1"/>
              </p:cNvSpPr>
              <p:nvPr/>
            </p:nvSpPr>
            <p:spPr>
              <a:xfrm>
                <a:off x="6533434" y="4000840"/>
                <a:ext cx="6452886" cy="372090"/>
              </a:xfrm>
              <a:prstGeom prst="rect">
                <a:avLst/>
              </a:prstGeom>
              <a:blipFill>
                <a:blip r:embed="rId7"/>
                <a:stretch>
                  <a:fillRect b="-1147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D42EE79B-DACA-3C03-3944-8D58E8258147}"/>
                  </a:ext>
                </a:extLst>
              </p:cNvPr>
              <p:cNvSpPr txBox="1"/>
              <p:nvPr/>
            </p:nvSpPr>
            <p:spPr>
              <a:xfrm>
                <a:off x="6200649" y="4591997"/>
                <a:ext cx="6452886" cy="3882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nor/>
                        </m:rPr>
                        <a:rPr lang="el-GR"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η</m:t>
                      </m:r>
                      <m:r>
                        <m:rPr>
                          <m:nor/>
                        </m:rP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m:t>
                      </m:r>
                      <m:sSub>
                        <m:sSubPr>
                          <m:ctrlPr>
                            <a:rPr lang="zh-CN" altLang="zh-CN" i="1">
                              <a:effectLst/>
                              <a:latin typeface="Cambria Math" panose="02040503050406030204" pitchFamily="18" charset="0"/>
                              <a:ea typeface="Cambria Math" panose="02040503050406030204" pitchFamily="18" charset="0"/>
                            </a:rPr>
                          </m:ctrlPr>
                        </m:sSubPr>
                        <m:e>
                          <m:r>
                            <m:rPr>
                              <m:nor/>
                            </m:rPr>
                            <a:rPr lang="el-GR" altLang="zh-CN" sz="1800" i="1" kern="100">
                              <a:effectLst/>
                              <a:latin typeface="Cambria Math" panose="02040503050406030204" pitchFamily="18" charset="0"/>
                              <a:ea typeface="宋体" panose="02010600030101010101" pitchFamily="2" charset="-122"/>
                              <a:cs typeface="Times New Roman" panose="02020603050405020304" pitchFamily="18" charset="0"/>
                            </a:rPr>
                            <m:t>η</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0</m:t>
                          </m:r>
                        </m:sub>
                      </m:s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sSup>
                        <m:sSupPr>
                          <m:ctrlPr>
                            <a:rPr lang="zh-CN" altLang="zh-CN" i="1">
                              <a:latin typeface="Cambria Math" panose="02040503050406030204" pitchFamily="18" charset="0"/>
                            </a:rPr>
                          </m:ctrlPr>
                        </m:sSupPr>
                        <m:e>
                          <m:r>
                            <a:rPr lang="en-US" altLang="zh-CN" i="1">
                              <a:latin typeface="Cambria Math" panose="02040503050406030204" pitchFamily="18" charset="0"/>
                            </a:rPr>
                            <m:t>𝑒</m:t>
                          </m:r>
                        </m:e>
                        <m:sup>
                          <m:r>
                            <a:rPr lang="en-US" altLang="zh-CN" i="1">
                              <a:latin typeface="Cambria Math" panose="02040503050406030204" pitchFamily="18" charset="0"/>
                            </a:rPr>
                            <m:t>−(</m:t>
                          </m:r>
                          <m:r>
                            <a:rPr lang="en-US" altLang="zh-CN" i="1">
                              <a:latin typeface="Cambria Math" panose="02040503050406030204" pitchFamily="18" charset="0"/>
                            </a:rPr>
                            <m:t>𝑡</m:t>
                          </m:r>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𝑡</m:t>
                              </m:r>
                            </m:e>
                            <m:sub>
                              <m:r>
                                <a:rPr lang="en-US" altLang="zh-CN" i="1">
                                  <a:latin typeface="Cambria Math" panose="02040503050406030204" pitchFamily="18" charset="0"/>
                                </a:rPr>
                                <m:t>𝑓𝑎𝑢𝑙𝑡</m:t>
                              </m:r>
                            </m:sub>
                          </m:sSub>
                          <m:r>
                            <a:rPr lang="en-US" altLang="zh-CN" i="1">
                              <a:latin typeface="Cambria Math" panose="02040503050406030204" pitchFamily="18" charset="0"/>
                            </a:rPr>
                            <m:t>)</m:t>
                          </m:r>
                        </m:sup>
                      </m:sSup>
                      <m:r>
                        <a:rPr lang="zh-CN" altLang="zh-CN">
                          <a:latin typeface="Cambria Math" panose="02040503050406030204" pitchFamily="18" charset="0"/>
                        </a:rPr>
                        <m:t>，齿轮效率降低</m:t>
                      </m:r>
                    </m:oMath>
                  </m:oMathPara>
                </a14:m>
                <a:endParaRPr lang="zh-CN" altLang="en-US" dirty="0"/>
              </a:p>
            </p:txBody>
          </p:sp>
        </mc:Choice>
        <mc:Fallback xmlns="">
          <p:sp>
            <p:nvSpPr>
              <p:cNvPr id="51" name="文本框 50">
                <a:extLst>
                  <a:ext uri="{FF2B5EF4-FFF2-40B4-BE49-F238E27FC236}">
                    <a16:creationId xmlns:a16="http://schemas.microsoft.com/office/drawing/2014/main" id="{D42EE79B-DACA-3C03-3944-8D58E8258147}"/>
                  </a:ext>
                </a:extLst>
              </p:cNvPr>
              <p:cNvSpPr txBox="1">
                <a:spLocks noRot="1" noChangeAspect="1" noMove="1" noResize="1" noEditPoints="1" noAdjustHandles="1" noChangeArrowheads="1" noChangeShapeType="1" noTextEdit="1"/>
              </p:cNvSpPr>
              <p:nvPr/>
            </p:nvSpPr>
            <p:spPr>
              <a:xfrm>
                <a:off x="6200649" y="4591997"/>
                <a:ext cx="6452886" cy="388248"/>
              </a:xfrm>
              <a:prstGeom prst="rect">
                <a:avLst/>
              </a:prstGeom>
              <a:blipFill>
                <a:blip r:embed="rId8"/>
                <a:stretch>
                  <a:fillRect b="-10938"/>
                </a:stretch>
              </a:blipFill>
            </p:spPr>
            <p:txBody>
              <a:bodyPr/>
              <a:lstStyle/>
              <a:p>
                <a:r>
                  <a:rPr lang="zh-CN" altLang="en-US">
                    <a:noFill/>
                  </a:rPr>
                  <a:t> </a:t>
                </a:r>
              </a:p>
            </p:txBody>
          </p:sp>
        </mc:Fallback>
      </mc:AlternateContent>
      <p:grpSp>
        <p:nvGrpSpPr>
          <p:cNvPr id="66" name="组合 65">
            <a:extLst>
              <a:ext uri="{FF2B5EF4-FFF2-40B4-BE49-F238E27FC236}">
                <a16:creationId xmlns:a16="http://schemas.microsoft.com/office/drawing/2014/main" id="{73D91B03-6716-FE3C-208E-1BB6C7D1E921}"/>
              </a:ext>
            </a:extLst>
          </p:cNvPr>
          <p:cNvGrpSpPr/>
          <p:nvPr/>
        </p:nvGrpSpPr>
        <p:grpSpPr>
          <a:xfrm>
            <a:off x="1285157" y="5274329"/>
            <a:ext cx="3928150" cy="1145490"/>
            <a:chOff x="2248493" y="5250679"/>
            <a:chExt cx="3928150" cy="1145490"/>
          </a:xfrm>
        </p:grpSpPr>
        <p:pic>
          <p:nvPicPr>
            <p:cNvPr id="56" name="图片 55">
              <a:extLst>
                <a:ext uri="{FF2B5EF4-FFF2-40B4-BE49-F238E27FC236}">
                  <a16:creationId xmlns:a16="http://schemas.microsoft.com/office/drawing/2014/main" id="{1A73271E-3F36-142E-EEC7-CA787478D5FE}"/>
                </a:ext>
              </a:extLst>
            </p:cNvPr>
            <p:cNvPicPr>
              <a:picLocks noChangeAspect="1"/>
            </p:cNvPicPr>
            <p:nvPr/>
          </p:nvPicPr>
          <p:blipFill>
            <a:blip r:embed="rId9"/>
            <a:stretch>
              <a:fillRect/>
            </a:stretch>
          </p:blipFill>
          <p:spPr>
            <a:xfrm>
              <a:off x="4995518" y="5326807"/>
              <a:ext cx="1181125" cy="1069362"/>
            </a:xfrm>
            <a:prstGeom prst="rect">
              <a:avLst/>
            </a:prstGeom>
          </p:spPr>
        </p:pic>
        <p:pic>
          <p:nvPicPr>
            <p:cNvPr id="54" name="图片 53">
              <a:extLst>
                <a:ext uri="{FF2B5EF4-FFF2-40B4-BE49-F238E27FC236}">
                  <a16:creationId xmlns:a16="http://schemas.microsoft.com/office/drawing/2014/main" id="{AE8B57A8-86DB-E26F-F085-520AD01E880B}"/>
                </a:ext>
              </a:extLst>
            </p:cNvPr>
            <p:cNvPicPr>
              <a:picLocks noChangeAspect="1"/>
            </p:cNvPicPr>
            <p:nvPr/>
          </p:nvPicPr>
          <p:blipFill>
            <a:blip r:embed="rId10"/>
            <a:stretch>
              <a:fillRect/>
            </a:stretch>
          </p:blipFill>
          <p:spPr>
            <a:xfrm>
              <a:off x="2248493" y="5250679"/>
              <a:ext cx="1124067" cy="1110046"/>
            </a:xfrm>
            <a:prstGeom prst="rect">
              <a:avLst/>
            </a:prstGeom>
          </p:spPr>
        </p:pic>
        <p:sp>
          <p:nvSpPr>
            <p:cNvPr id="58" name="箭头: V 形 57">
              <a:extLst>
                <a:ext uri="{FF2B5EF4-FFF2-40B4-BE49-F238E27FC236}">
                  <a16:creationId xmlns:a16="http://schemas.microsoft.com/office/drawing/2014/main" id="{8479B134-4059-3F14-617E-6CAED0F0F808}"/>
                </a:ext>
              </a:extLst>
            </p:cNvPr>
            <p:cNvSpPr/>
            <p:nvPr/>
          </p:nvSpPr>
          <p:spPr>
            <a:xfrm>
              <a:off x="4044757" y="5721963"/>
              <a:ext cx="410391" cy="254410"/>
            </a:xfrm>
            <a:prstGeom prst="chevron">
              <a:avLst>
                <a:gd name="adj" fmla="val 70492"/>
              </a:avLst>
            </a:prstGeom>
            <a:solidFill>
              <a:srgbClr val="0070C0"/>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1" name="左大括号 60">
            <a:extLst>
              <a:ext uri="{FF2B5EF4-FFF2-40B4-BE49-F238E27FC236}">
                <a16:creationId xmlns:a16="http://schemas.microsoft.com/office/drawing/2014/main" id="{1B4F1F01-1412-E342-718B-05592252568E}"/>
              </a:ext>
            </a:extLst>
          </p:cNvPr>
          <p:cNvSpPr/>
          <p:nvPr/>
        </p:nvSpPr>
        <p:spPr>
          <a:xfrm>
            <a:off x="7275442" y="4221487"/>
            <a:ext cx="388143" cy="642229"/>
          </a:xfrm>
          <a:prstGeom prst="leftBrace">
            <a:avLst/>
          </a:prstGeom>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9BBFF5A4-D54C-28EF-2C19-CDBEF0ADA8D7}"/>
              </a:ext>
            </a:extLst>
          </p:cNvPr>
          <p:cNvSpPr txBox="1"/>
          <p:nvPr/>
        </p:nvSpPr>
        <p:spPr>
          <a:xfrm>
            <a:off x="6459322" y="4372930"/>
            <a:ext cx="1001977" cy="369332"/>
          </a:xfrm>
          <a:prstGeom prst="rect">
            <a:avLst/>
          </a:prstGeom>
          <a:noFill/>
        </p:spPr>
        <p:txBody>
          <a:bodyPr wrap="square" rtlCol="0">
            <a:spAutoFit/>
          </a:bodyPr>
          <a:lstStyle/>
          <a:p>
            <a:r>
              <a:rPr lang="zh-CN" altLang="en-US" b="1" dirty="0"/>
              <a:t>齿轮组</a:t>
            </a:r>
          </a:p>
        </p:txBody>
      </p:sp>
      <p:cxnSp>
        <p:nvCxnSpPr>
          <p:cNvPr id="63" name="直接连接符 62">
            <a:extLst>
              <a:ext uri="{FF2B5EF4-FFF2-40B4-BE49-F238E27FC236}">
                <a16:creationId xmlns:a16="http://schemas.microsoft.com/office/drawing/2014/main" id="{45E1A3DE-3595-DE2D-FD99-7EC8CAE8572E}"/>
              </a:ext>
            </a:extLst>
          </p:cNvPr>
          <p:cNvCxnSpPr>
            <a:cxnSpLocks/>
          </p:cNvCxnSpPr>
          <p:nvPr/>
        </p:nvCxnSpPr>
        <p:spPr>
          <a:xfrm>
            <a:off x="6269178" y="3059668"/>
            <a:ext cx="0" cy="3378946"/>
          </a:xfrm>
          <a:prstGeom prst="line">
            <a:avLst/>
          </a:prstGeom>
          <a:ln>
            <a:prstDash val="dash"/>
          </a:ln>
        </p:spPr>
        <p:style>
          <a:lnRef idx="1">
            <a:schemeClr val="accent5"/>
          </a:lnRef>
          <a:fillRef idx="0">
            <a:schemeClr val="accent5"/>
          </a:fillRef>
          <a:effectRef idx="0">
            <a:schemeClr val="accent5"/>
          </a:effectRef>
          <a:fontRef idx="minor">
            <a:schemeClr val="tx1"/>
          </a:fontRef>
        </p:style>
      </p:cxnSp>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5AFE5A90-3934-7BB1-B952-CB12FBB72854}"/>
                  </a:ext>
                </a:extLst>
              </p:cNvPr>
              <p:cNvSpPr txBox="1"/>
              <p:nvPr/>
            </p:nvSpPr>
            <p:spPr>
              <a:xfrm>
                <a:off x="7461299" y="5389416"/>
                <a:ext cx="4087293" cy="46166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r>
                        <a:rPr lang="en-US" altLang="zh-CN" sz="1200" i="1" kern="100" smtClean="0">
                          <a:latin typeface="Cambria Math" panose="02040503050406030204" pitchFamily="18" charset="0"/>
                          <a:ea typeface="宋体" panose="02010600030101010101" pitchFamily="2" charset="-122"/>
                          <a:cs typeface="Times New Roman" panose="02020603050405020304" pitchFamily="18" charset="0"/>
                        </a:rPr>
                        <m:t>𝜏</m:t>
                      </m:r>
                      <m:r>
                        <a:rPr lang="en-US" altLang="zh-CN" sz="1200" i="1" kern="100" smtClean="0">
                          <a:latin typeface="Cambria Math" panose="02040503050406030204" pitchFamily="18" charset="0"/>
                          <a:ea typeface="宋体" panose="02010600030101010101" pitchFamily="2" charset="-122"/>
                          <a:cs typeface="Times New Roman" panose="02020603050405020304" pitchFamily="18" charset="0"/>
                        </a:rPr>
                        <m:t>_</m:t>
                      </m:r>
                      <m:r>
                        <a:rPr lang="en-US" altLang="zh-CN" sz="1200" i="1" kern="100" smtClean="0">
                          <a:latin typeface="Cambria Math" panose="02040503050406030204" pitchFamily="18" charset="0"/>
                          <a:ea typeface="宋体" panose="02010600030101010101" pitchFamily="2" charset="-122"/>
                          <a:cs typeface="Times New Roman" panose="02020603050405020304" pitchFamily="18" charset="0"/>
                        </a:rPr>
                        <m:t>𝑜</m:t>
                      </m:r>
                      <m:r>
                        <a:rPr lang="zh-CN" altLang="en-US" sz="1200"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𝜏</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_</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𝑖</m:t>
                      </m:r>
                      <m:r>
                        <a:rPr lang="zh-CN" altLang="en-US" sz="1200" i="1" kern="100">
                          <a:latin typeface="Cambria Math" panose="02040503050406030204" pitchFamily="18" charset="0"/>
                          <a:ea typeface="宋体" panose="02010600030101010101" pitchFamily="2" charset="-122"/>
                          <a:cs typeface="Times New Roman" panose="02020603050405020304" pitchFamily="18" charset="0"/>
                        </a:rPr>
                        <m:t>分别为齿轮输入端和输出端的转矩</m:t>
                      </m:r>
                      <m:r>
                        <a:rPr lang="zh-CN" altLang="en-US" sz="1200" i="1" kern="100" smtClean="0">
                          <a:latin typeface="Cambria Math" panose="02040503050406030204" pitchFamily="18" charset="0"/>
                          <a:ea typeface="宋体" panose="02010600030101010101" pitchFamily="2" charset="-122"/>
                          <a:cs typeface="Times New Roman" panose="02020603050405020304" pitchFamily="18" charset="0"/>
                        </a:rPr>
                        <m:t>，</m:t>
                      </m:r>
                    </m:oMath>
                  </m:oMathPara>
                </a14:m>
                <a:endParaRPr lang="en-US" altLang="zh-CN" sz="1200" dirty="0"/>
              </a:p>
              <a:p>
                <a:pPr algn="ctr"/>
                <a14:m>
                  <m:oMathPara xmlns:m="http://schemas.openxmlformats.org/officeDocument/2006/math">
                    <m:oMathParaPr>
                      <m:jc m:val="centerGroup"/>
                    </m:oMathParaPr>
                    <m:oMath xmlns:m="http://schemas.openxmlformats.org/officeDocument/2006/math">
                      <m:r>
                        <a:rPr lang="en-US" altLang="zh-CN" sz="1200" i="1" kern="100" smtClean="0">
                          <a:latin typeface="Cambria Math" panose="02040503050406030204" pitchFamily="18" charset="0"/>
                          <a:ea typeface="宋体" panose="02010600030101010101" pitchFamily="2" charset="-122"/>
                          <a:cs typeface="Times New Roman" panose="02020603050405020304" pitchFamily="18" charset="0"/>
                        </a:rPr>
                        <m:t>𝑖</m:t>
                      </m:r>
                      <m:r>
                        <a:rPr lang="zh-CN" altLang="en-US" sz="1200" i="1" kern="100">
                          <a:latin typeface="Cambria Math" panose="02040503050406030204" pitchFamily="18" charset="0"/>
                          <a:ea typeface="宋体" panose="02010600030101010101" pitchFamily="2" charset="-122"/>
                          <a:cs typeface="Times New Roman" panose="02020603050405020304" pitchFamily="18" charset="0"/>
                        </a:rPr>
                        <m:t>为齿轮传动比，</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𝜂</m:t>
                      </m:r>
                      <m:r>
                        <a:rPr lang="en-US" altLang="zh-CN" sz="1200" i="1" kern="100">
                          <a:latin typeface="Cambria Math" panose="02040503050406030204" pitchFamily="18" charset="0"/>
                          <a:ea typeface="宋体" panose="02010600030101010101" pitchFamily="2" charset="-122"/>
                          <a:cs typeface="Times New Roman" panose="02020603050405020304" pitchFamily="18" charset="0"/>
                        </a:rPr>
                        <m:t>_0</m:t>
                      </m:r>
                      <m:r>
                        <a:rPr lang="zh-CN" altLang="en-US" sz="1200" i="1" kern="100">
                          <a:latin typeface="Cambria Math" panose="02040503050406030204" pitchFamily="18" charset="0"/>
                          <a:ea typeface="宋体" panose="02010600030101010101" pitchFamily="2" charset="-122"/>
                          <a:cs typeface="Times New Roman" panose="02020603050405020304" pitchFamily="18" charset="0"/>
                        </a:rPr>
                        <m:t>为齿轮额定传动效率</m:t>
                      </m:r>
                    </m:oMath>
                  </m:oMathPara>
                </a14:m>
                <a:endParaRPr lang="zh-CN" altLang="en-US" sz="1200" dirty="0"/>
              </a:p>
            </p:txBody>
          </p:sp>
        </mc:Choice>
        <mc:Fallback xmlns="">
          <p:sp>
            <p:nvSpPr>
              <p:cNvPr id="64" name="文本框 63">
                <a:extLst>
                  <a:ext uri="{FF2B5EF4-FFF2-40B4-BE49-F238E27FC236}">
                    <a16:creationId xmlns:a16="http://schemas.microsoft.com/office/drawing/2014/main" id="{5AFE5A90-3934-7BB1-B952-CB12FBB72854}"/>
                  </a:ext>
                </a:extLst>
              </p:cNvPr>
              <p:cNvSpPr txBox="1">
                <a:spLocks noRot="1" noChangeAspect="1" noMove="1" noResize="1" noEditPoints="1" noAdjustHandles="1" noChangeArrowheads="1" noChangeShapeType="1" noTextEdit="1"/>
              </p:cNvSpPr>
              <p:nvPr/>
            </p:nvSpPr>
            <p:spPr>
              <a:xfrm>
                <a:off x="7461299" y="5389416"/>
                <a:ext cx="4087293" cy="461665"/>
              </a:xfrm>
              <a:prstGeom prst="rect">
                <a:avLst/>
              </a:prstGeom>
              <a:blipFill>
                <a:blip r:embed="rId11"/>
                <a:stretch>
                  <a:fillRect b="-1316"/>
                </a:stretch>
              </a:blipFill>
            </p:spPr>
            <p:txBody>
              <a:bodyPr/>
              <a:lstStyle/>
              <a:p>
                <a:r>
                  <a:rPr lang="zh-CN" altLang="en-US">
                    <a:noFill/>
                  </a:rPr>
                  <a:t> </a:t>
                </a:r>
              </a:p>
            </p:txBody>
          </p:sp>
        </mc:Fallback>
      </mc:AlternateContent>
      <p:pic>
        <p:nvPicPr>
          <p:cNvPr id="65" name="图片 64">
            <a:extLst>
              <a:ext uri="{FF2B5EF4-FFF2-40B4-BE49-F238E27FC236}">
                <a16:creationId xmlns:a16="http://schemas.microsoft.com/office/drawing/2014/main" id="{D5DC9D73-6D4D-67A3-3C76-F2996527EF3F}"/>
              </a:ext>
            </a:extLst>
          </p:cNvPr>
          <p:cNvPicPr>
            <a:picLocks noChangeAspect="1"/>
          </p:cNvPicPr>
          <p:nvPr/>
        </p:nvPicPr>
        <p:blipFill>
          <a:blip r:embed="rId12"/>
          <a:stretch>
            <a:fillRect/>
          </a:stretch>
        </p:blipFill>
        <p:spPr>
          <a:xfrm>
            <a:off x="6613617" y="5300811"/>
            <a:ext cx="1073173" cy="1064960"/>
          </a:xfrm>
          <a:prstGeom prst="rect">
            <a:avLst/>
          </a:prstGeom>
        </p:spPr>
      </p:pic>
      <p:sp>
        <p:nvSpPr>
          <p:cNvPr id="5" name="文本框 4">
            <a:extLst>
              <a:ext uri="{FF2B5EF4-FFF2-40B4-BE49-F238E27FC236}">
                <a16:creationId xmlns:a16="http://schemas.microsoft.com/office/drawing/2014/main" id="{D9F173CD-BE1D-73CD-0C0E-7F192B374A5A}"/>
              </a:ext>
            </a:extLst>
          </p:cNvPr>
          <p:cNvSpPr txBox="1"/>
          <p:nvPr/>
        </p:nvSpPr>
        <p:spPr>
          <a:xfrm>
            <a:off x="404798" y="6454376"/>
            <a:ext cx="11880497" cy="577081"/>
          </a:xfrm>
          <a:prstGeom prst="rect">
            <a:avLst/>
          </a:prstGeom>
          <a:noFill/>
        </p:spPr>
        <p:txBody>
          <a:bodyPr wrap="square" rtlCol="0">
            <a:spAutoFit/>
          </a:bodyPr>
          <a:lstStyle/>
          <a:p>
            <a:r>
              <a:rPr lang="en-US" altLang="zh-CN" sz="1050" kern="10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[1] CUI, XIAOLONG, MA, JIMING, ZENG, SHENGKUI. The fault modeling methodology of actuator system based on </a:t>
            </a:r>
            <a:r>
              <a:rPr lang="en-US" altLang="zh-CN" sz="1050" kern="100" dirty="0" err="1">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Modelica</a:t>
            </a:r>
            <a:r>
              <a:rPr lang="en-US" altLang="zh-CN" sz="1050" kern="10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rPr>
              <a:t>[C]. //2011 9th International Conference on Reliability, Maintainability and Safety. [v.1].:IEEE, 2011:997-1002.</a:t>
            </a:r>
            <a:endParaRPr lang="zh-CN" altLang="zh-CN" sz="1050" kern="100" dirty="0">
              <a:solidFill>
                <a:srgbClr val="121212"/>
              </a:solidFill>
              <a:effectLst/>
              <a:latin typeface="Times New Roman" panose="02020603050405020304" pitchFamily="18" charset="0"/>
              <a:ea typeface="宋体" panose="02010600030101010101" pitchFamily="2" charset="-122"/>
              <a:cs typeface="Times New Roman" panose="02020603050405020304" pitchFamily="18" charset="0"/>
            </a:endParaRPr>
          </a:p>
          <a:p>
            <a:endParaRPr lang="zh-CN" altLang="en-US" sz="1050" dirty="0"/>
          </a:p>
        </p:txBody>
      </p:sp>
      <p:sp>
        <p:nvSpPr>
          <p:cNvPr id="26" name="标题 1">
            <a:extLst>
              <a:ext uri="{FF2B5EF4-FFF2-40B4-BE49-F238E27FC236}">
                <a16:creationId xmlns:a16="http://schemas.microsoft.com/office/drawing/2014/main" id="{F4D51823-C401-6441-67C5-4BB657BE190D}"/>
              </a:ext>
            </a:extLst>
          </p:cNvPr>
          <p:cNvSpPr>
            <a:spLocks noGrp="1"/>
          </p:cNvSpPr>
          <p:nvPr>
            <p:ph type="title"/>
          </p:nvPr>
        </p:nvSpPr>
        <p:spPr>
          <a:xfrm>
            <a:off x="666623" y="556032"/>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grpSp>
        <p:nvGrpSpPr>
          <p:cNvPr id="31" name="组合 30">
            <a:extLst>
              <a:ext uri="{FF2B5EF4-FFF2-40B4-BE49-F238E27FC236}">
                <a16:creationId xmlns:a16="http://schemas.microsoft.com/office/drawing/2014/main" id="{6C1444F0-CFA6-FB6A-0074-6973ECC1DE02}"/>
              </a:ext>
            </a:extLst>
          </p:cNvPr>
          <p:cNvGrpSpPr/>
          <p:nvPr/>
        </p:nvGrpSpPr>
        <p:grpSpPr>
          <a:xfrm>
            <a:off x="-344630" y="3308"/>
            <a:ext cx="12870385" cy="446052"/>
            <a:chOff x="-402429" y="-7062"/>
            <a:chExt cx="12870385" cy="446052"/>
          </a:xfrm>
        </p:grpSpPr>
        <p:sp>
          <p:nvSpPr>
            <p:cNvPr id="32" name="箭头: V 形 31">
              <a:extLst>
                <a:ext uri="{FF2B5EF4-FFF2-40B4-BE49-F238E27FC236}">
                  <a16:creationId xmlns:a16="http://schemas.microsoft.com/office/drawing/2014/main" id="{D41299D8-0868-5CCC-7A6F-201B06ADDFCB}"/>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4" name="箭头: V 形 33">
              <a:extLst>
                <a:ext uri="{FF2B5EF4-FFF2-40B4-BE49-F238E27FC236}">
                  <a16:creationId xmlns:a16="http://schemas.microsoft.com/office/drawing/2014/main" id="{8438DBF1-C4EB-60BD-E0F9-3DCF596DCFBB}"/>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5" name="箭头: V 形 34">
              <a:extLst>
                <a:ext uri="{FF2B5EF4-FFF2-40B4-BE49-F238E27FC236}">
                  <a16:creationId xmlns:a16="http://schemas.microsoft.com/office/drawing/2014/main" id="{961D96C5-D5B6-CF9D-21A3-2FB63010EBDA}"/>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42" name="箭头: V 形 41">
              <a:extLst>
                <a:ext uri="{FF2B5EF4-FFF2-40B4-BE49-F238E27FC236}">
                  <a16:creationId xmlns:a16="http://schemas.microsoft.com/office/drawing/2014/main" id="{541C133A-6CB6-FB6D-4A19-891D26F1191D}"/>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43" name="箭头: V 形 42">
              <a:extLst>
                <a:ext uri="{FF2B5EF4-FFF2-40B4-BE49-F238E27FC236}">
                  <a16:creationId xmlns:a16="http://schemas.microsoft.com/office/drawing/2014/main" id="{18EC961D-A1EA-7B62-3A72-1E202558033F}"/>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 name="内容占位符 4">
            <a:extLst>
              <a:ext uri="{FF2B5EF4-FFF2-40B4-BE49-F238E27FC236}">
                <a16:creationId xmlns:a16="http://schemas.microsoft.com/office/drawing/2014/main" id="{118B2C2D-DF1C-38DD-857A-C853FF9DEC04}"/>
              </a:ext>
            </a:extLst>
          </p:cNvPr>
          <p:cNvSpPr>
            <a:spLocks noGrp="1"/>
          </p:cNvSpPr>
          <p:nvPr>
            <p:ph idx="1"/>
          </p:nvPr>
        </p:nvSpPr>
        <p:spPr>
          <a:xfrm>
            <a:off x="1030314" y="1119450"/>
            <a:ext cx="6273046" cy="520248"/>
          </a:xfrm>
        </p:spPr>
        <p:txBody>
          <a:bodyPr>
            <a:noAutofit/>
          </a:bodyPr>
          <a:lstStyle/>
          <a:p>
            <a:pPr marL="0" indent="0">
              <a:lnSpc>
                <a:spcPct val="130000"/>
              </a:lnSpc>
              <a:buNone/>
            </a:pPr>
            <a:r>
              <a:rPr lang="en-US" altLang="zh-CN" sz="2400" b="1" dirty="0">
                <a:latin typeface="+mj-ea"/>
                <a:ea typeface="+mj-ea"/>
                <a:cs typeface="Times New Roman" panose="02020603050405020304" pitchFamily="18" charset="0"/>
              </a:rPr>
              <a:t>4-1-2</a:t>
            </a:r>
            <a:r>
              <a:rPr lang="en-US" altLang="zh-CN" sz="2400" b="1" dirty="0">
                <a:effectLst/>
                <a:latin typeface="+mj-ea"/>
                <a:ea typeface="+mj-ea"/>
                <a:cs typeface="Times New Roman" panose="02020603050405020304" pitchFamily="18" charset="0"/>
              </a:rPr>
              <a:t>  </a:t>
            </a:r>
            <a:r>
              <a:rPr lang="zh-CN" altLang="en-US" sz="2400" b="1" dirty="0">
                <a:effectLst/>
                <a:latin typeface="+mj-ea"/>
                <a:ea typeface="+mj-ea"/>
                <a:cs typeface="Times New Roman" panose="02020603050405020304" pitchFamily="18" charset="0"/>
              </a:rPr>
              <a:t>故障建模</a:t>
            </a:r>
            <a:endParaRPr lang="zh-CN" altLang="en-US" sz="2400" b="1" dirty="0">
              <a:latin typeface="+mj-ea"/>
              <a:ea typeface="+mj-ea"/>
              <a:cs typeface="微软雅黑" panose="020B0503020204020204" charset="-122"/>
              <a:sym typeface="+mn-ea"/>
            </a:endParaRP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6" name="图片 5">
            <a:extLst>
              <a:ext uri="{FF2B5EF4-FFF2-40B4-BE49-F238E27FC236}">
                <a16:creationId xmlns:a16="http://schemas.microsoft.com/office/drawing/2014/main" id="{DA26AE63-B614-4355-0763-880043DECB90}"/>
              </a:ext>
            </a:extLst>
          </p:cNvPr>
          <p:cNvPicPr>
            <a:picLocks noChangeAspect="1"/>
          </p:cNvPicPr>
          <p:nvPr/>
        </p:nvPicPr>
        <p:blipFill>
          <a:blip r:embed="rId13"/>
          <a:stretch>
            <a:fillRect/>
          </a:stretch>
        </p:blipFill>
        <p:spPr>
          <a:xfrm>
            <a:off x="48567" y="528616"/>
            <a:ext cx="504734" cy="782622"/>
          </a:xfrm>
          <a:prstGeom prst="rect">
            <a:avLst/>
          </a:prstGeom>
        </p:spPr>
      </p:pic>
      <p:pic>
        <p:nvPicPr>
          <p:cNvPr id="7" name="图片 6">
            <a:extLst>
              <a:ext uri="{FF2B5EF4-FFF2-40B4-BE49-F238E27FC236}">
                <a16:creationId xmlns:a16="http://schemas.microsoft.com/office/drawing/2014/main" id="{8237EF81-D2E5-EEFF-481B-59DA1C611986}"/>
              </a:ext>
            </a:extLst>
          </p:cNvPr>
          <p:cNvPicPr>
            <a:picLocks noChangeAspect="1"/>
          </p:cNvPicPr>
          <p:nvPr/>
        </p:nvPicPr>
        <p:blipFill>
          <a:blip r:embed="rId14"/>
          <a:stretch>
            <a:fillRect/>
          </a:stretch>
        </p:blipFill>
        <p:spPr>
          <a:xfrm>
            <a:off x="929231" y="3875755"/>
            <a:ext cx="4571497" cy="1414386"/>
          </a:xfrm>
          <a:prstGeom prst="rect">
            <a:avLst/>
          </a:prstGeom>
        </p:spPr>
      </p:pic>
      <p:pic>
        <p:nvPicPr>
          <p:cNvPr id="8" name="图片 7">
            <a:extLst>
              <a:ext uri="{FF2B5EF4-FFF2-40B4-BE49-F238E27FC236}">
                <a16:creationId xmlns:a16="http://schemas.microsoft.com/office/drawing/2014/main" id="{9037D762-1B5B-C984-BB16-E5897E3D6796}"/>
              </a:ext>
            </a:extLst>
          </p:cNvPr>
          <p:cNvPicPr>
            <a:picLocks noChangeAspect="1"/>
          </p:cNvPicPr>
          <p:nvPr/>
        </p:nvPicPr>
        <p:blipFill>
          <a:blip r:embed="rId15"/>
          <a:stretch>
            <a:fillRect/>
          </a:stretch>
        </p:blipFill>
        <p:spPr>
          <a:xfrm>
            <a:off x="6459322" y="3712896"/>
            <a:ext cx="5380929" cy="1263129"/>
          </a:xfrm>
          <a:prstGeom prst="rect">
            <a:avLst/>
          </a:prstGeom>
        </p:spPr>
      </p:pic>
    </p:spTree>
    <p:extLst>
      <p:ext uri="{BB962C8B-B14F-4D97-AF65-F5344CB8AC3E}">
        <p14:creationId xmlns:p14="http://schemas.microsoft.com/office/powerpoint/2010/main" val="1476819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但你了解一下铂热电阻的特性_温度">
            <a:extLst>
              <a:ext uri="{FF2B5EF4-FFF2-40B4-BE49-F238E27FC236}">
                <a16:creationId xmlns:a16="http://schemas.microsoft.com/office/drawing/2014/main" id="{EA2C2F5B-1249-4419-3800-DF8CFCF88C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8050" y="5043697"/>
            <a:ext cx="4262231" cy="154096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组合 16">
            <a:extLst>
              <a:ext uri="{FF2B5EF4-FFF2-40B4-BE49-F238E27FC236}">
                <a16:creationId xmlns:a16="http://schemas.microsoft.com/office/drawing/2014/main" id="{EF38C466-F75E-4994-CE34-37BF32CD4DF4}"/>
              </a:ext>
            </a:extLst>
          </p:cNvPr>
          <p:cNvGrpSpPr/>
          <p:nvPr/>
        </p:nvGrpSpPr>
        <p:grpSpPr>
          <a:xfrm>
            <a:off x="255494" y="1816864"/>
            <a:ext cx="11724303" cy="4873303"/>
            <a:chOff x="785325" y="1693428"/>
            <a:chExt cx="11446313" cy="4651356"/>
          </a:xfrm>
        </p:grpSpPr>
        <p:sp>
          <p:nvSpPr>
            <p:cNvPr id="4" name="Rectangle 2">
              <a:extLst>
                <a:ext uri="{FF2B5EF4-FFF2-40B4-BE49-F238E27FC236}">
                  <a16:creationId xmlns:a16="http://schemas.microsoft.com/office/drawing/2014/main" id="{9AACD8AF-A705-2C38-0670-83A69E6630C8}"/>
                </a:ext>
              </a:extLst>
            </p:cNvPr>
            <p:cNvSpPr>
              <a:spLocks noChangeArrowheads="1"/>
            </p:cNvSpPr>
            <p:nvPr/>
          </p:nvSpPr>
          <p:spPr bwMode="auto">
            <a:xfrm>
              <a:off x="1624142" y="1800898"/>
              <a:ext cx="5976656" cy="4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2200" b="1" kern="100" dirty="0">
                  <a:effectLst/>
                  <a:latin typeface="+mn-ea"/>
                </a:rPr>
                <a:t>Step 4</a:t>
              </a:r>
              <a:r>
                <a:rPr lang="zh-CN" altLang="en-US" sz="2200" b="1" kern="100" dirty="0">
                  <a:effectLst/>
                  <a:latin typeface="+mn-ea"/>
                </a:rPr>
                <a:t>：故障及不确定性</a:t>
              </a:r>
              <a:r>
                <a:rPr lang="zh-CN" altLang="en-US" sz="2200" b="1" kern="100" dirty="0">
                  <a:latin typeface="+mn-ea"/>
                </a:rPr>
                <a:t>参数注入</a:t>
              </a:r>
              <a:endParaRPr lang="zh-CN" altLang="en-US" sz="2200" dirty="0">
                <a:latin typeface="+mn-ea"/>
              </a:endParaRPr>
            </a:p>
          </p:txBody>
        </p:sp>
        <p:sp>
          <p:nvSpPr>
            <p:cNvPr id="16" name="矩形: 圆角 15">
              <a:extLst>
                <a:ext uri="{FF2B5EF4-FFF2-40B4-BE49-F238E27FC236}">
                  <a16:creationId xmlns:a16="http://schemas.microsoft.com/office/drawing/2014/main" id="{B6845545-0CFB-FFD6-B076-72B824010DDA}"/>
                </a:ext>
              </a:extLst>
            </p:cNvPr>
            <p:cNvSpPr/>
            <p:nvPr/>
          </p:nvSpPr>
          <p:spPr>
            <a:xfrm>
              <a:off x="785325" y="1693428"/>
              <a:ext cx="11446313" cy="4651356"/>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3" name="Rectangle 2">
            <a:extLst>
              <a:ext uri="{FF2B5EF4-FFF2-40B4-BE49-F238E27FC236}">
                <a16:creationId xmlns:a16="http://schemas.microsoft.com/office/drawing/2014/main" id="{75EA9A94-4B46-8A57-4561-8BBF5A593F31}"/>
              </a:ext>
            </a:extLst>
          </p:cNvPr>
          <p:cNvSpPr>
            <a:spLocks noChangeArrowheads="1"/>
          </p:cNvSpPr>
          <p:nvPr/>
        </p:nvSpPr>
        <p:spPr bwMode="auto">
          <a:xfrm>
            <a:off x="603900" y="2470880"/>
            <a:ext cx="4380914"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000" b="1" kern="100" dirty="0">
                <a:effectLst/>
                <a:latin typeface="微软雅黑 Light" panose="020B0502040204020203" pitchFamily="34" charset="-122"/>
                <a:ea typeface="微软雅黑 Light" panose="020B0502040204020203" pitchFamily="34" charset="-122"/>
              </a:rPr>
              <a:t>② </a:t>
            </a:r>
            <a:r>
              <a:rPr lang="zh-CN" altLang="en-US" sz="2000" b="1" kern="100" dirty="0">
                <a:effectLst/>
                <a:latin typeface="+mn-ea"/>
              </a:rPr>
              <a:t>元件随机不确定参数</a:t>
            </a:r>
            <a:r>
              <a:rPr lang="zh-CN" altLang="en-US" sz="2000" b="1" kern="100" dirty="0">
                <a:latin typeface="+mn-ea"/>
              </a:rPr>
              <a:t>注入</a:t>
            </a:r>
            <a:endParaRPr lang="zh-CN" altLang="en-US" sz="2000" dirty="0">
              <a:latin typeface="+mn-ea"/>
            </a:endParaRPr>
          </a:p>
        </p:txBody>
      </p:sp>
      <p:sp>
        <p:nvSpPr>
          <p:cNvPr id="19" name="文本框 18">
            <a:extLst>
              <a:ext uri="{FF2B5EF4-FFF2-40B4-BE49-F238E27FC236}">
                <a16:creationId xmlns:a16="http://schemas.microsoft.com/office/drawing/2014/main" id="{0191E205-3B0E-4444-EC62-F488BD73E76F}"/>
              </a:ext>
            </a:extLst>
          </p:cNvPr>
          <p:cNvSpPr txBox="1"/>
          <p:nvPr/>
        </p:nvSpPr>
        <p:spPr>
          <a:xfrm>
            <a:off x="603900" y="3878531"/>
            <a:ext cx="5846073" cy="369332"/>
          </a:xfrm>
          <a:prstGeom prst="rect">
            <a:avLst/>
          </a:prstGeom>
          <a:noFill/>
        </p:spPr>
        <p:txBody>
          <a:bodyPr wrap="square" rtlCol="0">
            <a:spAutoFit/>
          </a:bodyPr>
          <a:lstStyle/>
          <a:p>
            <a:r>
              <a:rPr lang="zh-CN" altLang="zh-CN" b="1" dirty="0">
                <a:solidFill>
                  <a:srgbClr val="0070C0"/>
                </a:solidFill>
              </a:rPr>
              <a:t>随机不确定参数</a:t>
            </a:r>
            <a:r>
              <a:rPr lang="zh-CN" altLang="zh-CN" dirty="0"/>
              <a:t>由外部环境、内部结构和材料综合确定</a:t>
            </a:r>
            <a:endParaRPr lang="zh-CN" altLang="en-US" sz="1200" dirty="0"/>
          </a:p>
        </p:txBody>
      </p:sp>
      <p:sp>
        <p:nvSpPr>
          <p:cNvPr id="21" name="文本框 20">
            <a:extLst>
              <a:ext uri="{FF2B5EF4-FFF2-40B4-BE49-F238E27FC236}">
                <a16:creationId xmlns:a16="http://schemas.microsoft.com/office/drawing/2014/main" id="{AF772EC7-F350-A068-DAE4-991CF15C14E8}"/>
              </a:ext>
            </a:extLst>
          </p:cNvPr>
          <p:cNvSpPr txBox="1"/>
          <p:nvPr/>
        </p:nvSpPr>
        <p:spPr>
          <a:xfrm>
            <a:off x="1716605" y="4642958"/>
            <a:ext cx="2907247" cy="276999"/>
          </a:xfrm>
          <a:prstGeom prst="rect">
            <a:avLst/>
          </a:prstGeom>
          <a:noFill/>
        </p:spPr>
        <p:txBody>
          <a:bodyPr wrap="square" rtlCol="0">
            <a:spAutoFit/>
          </a:bodyPr>
          <a:lstStyle/>
          <a:p>
            <a:pPr algn="ctr"/>
            <a:r>
              <a:rPr lang="zh-CN" altLang="zh-CN" sz="1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电阻</a:t>
            </a:r>
            <a:r>
              <a:rPr lang="zh-CN" altLang="zh-CN" sz="12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参数的不确定性主要由</a:t>
            </a:r>
            <a:r>
              <a:rPr lang="zh-CN" altLang="zh-CN" sz="1200" b="1"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温度</a:t>
            </a:r>
            <a:r>
              <a:rPr lang="zh-CN" altLang="zh-CN" sz="1200" kern="100" dirty="0">
                <a:solidFill>
                  <a:srgbClr val="000000"/>
                </a:solidFill>
                <a:latin typeface="Times New Roman" panose="02020603050405020304" pitchFamily="18" charset="0"/>
                <a:ea typeface="宋体" panose="02010600030101010101" pitchFamily="2" charset="-122"/>
                <a:cs typeface="Times New Roman" panose="02020603050405020304" pitchFamily="18" charset="0"/>
              </a:rPr>
              <a:t>引起</a:t>
            </a:r>
            <a:endParaRPr lang="zh-CN" altLang="en-US" sz="1200" dirty="0"/>
          </a:p>
        </p:txBody>
      </p:sp>
      <p:sp>
        <p:nvSpPr>
          <p:cNvPr id="22" name="文本框 21">
            <a:extLst>
              <a:ext uri="{FF2B5EF4-FFF2-40B4-BE49-F238E27FC236}">
                <a16:creationId xmlns:a16="http://schemas.microsoft.com/office/drawing/2014/main" id="{C8F44834-858A-82C9-978E-8895C20D5CA6}"/>
              </a:ext>
            </a:extLst>
          </p:cNvPr>
          <p:cNvSpPr txBox="1"/>
          <p:nvPr/>
        </p:nvSpPr>
        <p:spPr>
          <a:xfrm>
            <a:off x="6943815" y="3908387"/>
            <a:ext cx="6005244" cy="369332"/>
          </a:xfrm>
          <a:prstGeom prst="rect">
            <a:avLst/>
          </a:prstGeom>
          <a:noFill/>
        </p:spPr>
        <p:txBody>
          <a:bodyPr wrap="square" rtlCol="0">
            <a:spAutoFit/>
          </a:bodyPr>
          <a:lstStyle/>
          <a:p>
            <a:r>
              <a:rPr lang="zh-CN" altLang="zh-CN" sz="1800" kern="100" dirty="0">
                <a:solidFill>
                  <a:srgbClr val="000000"/>
                </a:solidFill>
                <a:effectLst/>
                <a:latin typeface="+mn-ea"/>
                <a:cs typeface="Times New Roman" panose="02020603050405020304" pitchFamily="18" charset="0"/>
              </a:rPr>
              <a:t>自身结构和加工工艺导致的组件</a:t>
            </a:r>
            <a:r>
              <a:rPr lang="zh-CN" altLang="en-US" sz="1800" b="1" kern="100" dirty="0">
                <a:solidFill>
                  <a:srgbClr val="0070C0"/>
                </a:solidFill>
                <a:effectLst/>
                <a:latin typeface="+mn-ea"/>
                <a:cs typeface="Times New Roman" panose="02020603050405020304" pitchFamily="18" charset="0"/>
              </a:rPr>
              <a:t>参数估值</a:t>
            </a:r>
            <a:endParaRPr lang="zh-CN" altLang="en-US" sz="1200" b="1" dirty="0">
              <a:solidFill>
                <a:srgbClr val="0070C0"/>
              </a:solidFill>
              <a:latin typeface="+mn-ea"/>
            </a:endParaRPr>
          </a:p>
        </p:txBody>
      </p:sp>
      <p:grpSp>
        <p:nvGrpSpPr>
          <p:cNvPr id="34" name="组合 33">
            <a:extLst>
              <a:ext uri="{FF2B5EF4-FFF2-40B4-BE49-F238E27FC236}">
                <a16:creationId xmlns:a16="http://schemas.microsoft.com/office/drawing/2014/main" id="{970E38BE-1ECF-FDDC-4E71-0A74786F08AF}"/>
              </a:ext>
            </a:extLst>
          </p:cNvPr>
          <p:cNvGrpSpPr/>
          <p:nvPr/>
        </p:nvGrpSpPr>
        <p:grpSpPr>
          <a:xfrm>
            <a:off x="657497" y="2993535"/>
            <a:ext cx="11350497" cy="798828"/>
            <a:chOff x="875432" y="2888645"/>
            <a:chExt cx="11350497" cy="798828"/>
          </a:xfrm>
        </p:grpSpPr>
        <p:grpSp>
          <p:nvGrpSpPr>
            <p:cNvPr id="28" name="组合 27">
              <a:extLst>
                <a:ext uri="{FF2B5EF4-FFF2-40B4-BE49-F238E27FC236}">
                  <a16:creationId xmlns:a16="http://schemas.microsoft.com/office/drawing/2014/main" id="{1AB54AEC-4AAD-7AAD-ACBB-3B860101D720}"/>
                </a:ext>
              </a:extLst>
            </p:cNvPr>
            <p:cNvGrpSpPr/>
            <p:nvPr/>
          </p:nvGrpSpPr>
          <p:grpSpPr>
            <a:xfrm>
              <a:off x="875432" y="2888645"/>
              <a:ext cx="11061074" cy="636361"/>
              <a:chOff x="1446835" y="2815793"/>
              <a:chExt cx="11061074" cy="636361"/>
            </a:xfrm>
          </p:grpSpPr>
          <p:sp>
            <p:nvSpPr>
              <p:cNvPr id="3" name="文本框 2">
                <a:extLst>
                  <a:ext uri="{FF2B5EF4-FFF2-40B4-BE49-F238E27FC236}">
                    <a16:creationId xmlns:a16="http://schemas.microsoft.com/office/drawing/2014/main" id="{2271568E-29BA-42B8-7F1F-72A18A13C219}"/>
                  </a:ext>
                </a:extLst>
              </p:cNvPr>
              <p:cNvSpPr txBox="1"/>
              <p:nvPr/>
            </p:nvSpPr>
            <p:spPr>
              <a:xfrm>
                <a:off x="1524158" y="2882654"/>
                <a:ext cx="5677966"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effectLst/>
                    <a:latin typeface="+mn-ea"/>
                    <a:cs typeface="Times New Roman" panose="02020603050405020304" pitchFamily="18" charset="0"/>
                  </a:rPr>
                  <a:t>现实设备的动态性、不确定性以及外部干扰因素</a:t>
                </a:r>
                <a:endParaRPr lang="en-US" altLang="zh-CN" sz="1800" kern="100" dirty="0">
                  <a:effectLst/>
                  <a:latin typeface="+mn-ea"/>
                  <a:cs typeface="Times New Roman" panose="02020603050405020304" pitchFamily="18" charset="0"/>
                </a:endParaRPr>
              </a:p>
            </p:txBody>
          </p:sp>
          <p:sp>
            <p:nvSpPr>
              <p:cNvPr id="24" name="矩形: 圆角 23">
                <a:extLst>
                  <a:ext uri="{FF2B5EF4-FFF2-40B4-BE49-F238E27FC236}">
                    <a16:creationId xmlns:a16="http://schemas.microsoft.com/office/drawing/2014/main" id="{64C184B8-8A81-861A-AA8F-DD4F305DEFA5}"/>
                  </a:ext>
                </a:extLst>
              </p:cNvPr>
              <p:cNvSpPr/>
              <p:nvPr/>
            </p:nvSpPr>
            <p:spPr>
              <a:xfrm>
                <a:off x="1446835" y="2815793"/>
                <a:ext cx="11061074" cy="636361"/>
              </a:xfrm>
              <a:prstGeom prst="roundRect">
                <a:avLst/>
              </a:prstGeom>
              <a:noFill/>
              <a:ln w="28575">
                <a:solidFill>
                  <a:schemeClr val="accent1">
                    <a:lumMod val="60000"/>
                    <a:lumOff val="40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2" name="文本框 31">
              <a:extLst>
                <a:ext uri="{FF2B5EF4-FFF2-40B4-BE49-F238E27FC236}">
                  <a16:creationId xmlns:a16="http://schemas.microsoft.com/office/drawing/2014/main" id="{440D379B-7633-6CE1-6EAD-F63620525D24}"/>
                </a:ext>
              </a:extLst>
            </p:cNvPr>
            <p:cNvSpPr txBox="1"/>
            <p:nvPr/>
          </p:nvSpPr>
          <p:spPr>
            <a:xfrm>
              <a:off x="6547963" y="3041142"/>
              <a:ext cx="5677966" cy="646331"/>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100" dirty="0">
                  <a:effectLst/>
                  <a:latin typeface="+mn-ea"/>
                  <a:cs typeface="Times New Roman" panose="02020603050405020304" pitchFamily="18" charset="0"/>
                </a:rPr>
                <a:t>引入</a:t>
              </a:r>
              <a:r>
                <a:rPr lang="zh-CN" altLang="zh-CN" sz="1800" b="1" kern="100" dirty="0">
                  <a:effectLst/>
                  <a:latin typeface="+mn-ea"/>
                  <a:cs typeface="Times New Roman" panose="02020603050405020304" pitchFamily="18" charset="0"/>
                </a:rPr>
                <a:t>随机不确定参数</a:t>
              </a:r>
              <a:r>
                <a:rPr lang="zh-CN" altLang="zh-CN" sz="1800" kern="100" dirty="0">
                  <a:effectLst/>
                  <a:latin typeface="+mn-ea"/>
                  <a:cs typeface="Times New Roman" panose="02020603050405020304" pitchFamily="18" charset="0"/>
                </a:rPr>
                <a:t>与</a:t>
              </a:r>
              <a:r>
                <a:rPr lang="zh-CN" altLang="zh-CN" sz="1800" b="1" kern="100" dirty="0">
                  <a:effectLst/>
                  <a:latin typeface="+mn-ea"/>
                  <a:cs typeface="Times New Roman" panose="02020603050405020304" pitchFamily="18" charset="0"/>
                </a:rPr>
                <a:t>参数估值</a:t>
              </a:r>
              <a:r>
                <a:rPr lang="zh-CN" altLang="zh-CN" sz="1800" kern="100" dirty="0">
                  <a:effectLst/>
                  <a:latin typeface="+mn-ea"/>
                  <a:cs typeface="Times New Roman" panose="02020603050405020304" pitchFamily="18" charset="0"/>
                </a:rPr>
                <a:t>，添加</a:t>
              </a:r>
              <a:r>
                <a:rPr lang="zh-CN" altLang="zh-CN" sz="1800" b="1" kern="100" dirty="0">
                  <a:effectLst/>
                  <a:latin typeface="+mn-ea"/>
                  <a:cs typeface="Times New Roman" panose="02020603050405020304" pitchFamily="18" charset="0"/>
                </a:rPr>
                <a:t>随机噪声</a:t>
              </a:r>
              <a:endParaRPr lang="zh-CN" altLang="en-US" b="1" dirty="0">
                <a:latin typeface="+mn-ea"/>
              </a:endParaRPr>
            </a:p>
            <a:p>
              <a:pPr marL="285750" indent="-285750">
                <a:buFont typeface="Arial" panose="020B0604020202020204" pitchFamily="34" charset="0"/>
                <a:buChar char="•"/>
              </a:pPr>
              <a:endParaRPr lang="zh-CN" altLang="en-US" dirty="0"/>
            </a:p>
          </p:txBody>
        </p:sp>
      </p:grpSp>
      <p:cxnSp>
        <p:nvCxnSpPr>
          <p:cNvPr id="43" name="直接连接符 42">
            <a:extLst>
              <a:ext uri="{FF2B5EF4-FFF2-40B4-BE49-F238E27FC236}">
                <a16:creationId xmlns:a16="http://schemas.microsoft.com/office/drawing/2014/main" id="{F151B81E-68BF-C29E-398A-2E976F8F45C9}"/>
              </a:ext>
            </a:extLst>
          </p:cNvPr>
          <p:cNvCxnSpPr>
            <a:cxnSpLocks/>
          </p:cNvCxnSpPr>
          <p:nvPr/>
        </p:nvCxnSpPr>
        <p:spPr>
          <a:xfrm>
            <a:off x="6562039" y="3944860"/>
            <a:ext cx="0" cy="2745307"/>
          </a:xfrm>
          <a:prstGeom prst="line">
            <a:avLst/>
          </a:prstGeom>
          <a:ln>
            <a:prstDash val="dash"/>
          </a:ln>
        </p:spPr>
        <p:style>
          <a:lnRef idx="1">
            <a:schemeClr val="accent5"/>
          </a:lnRef>
          <a:fillRef idx="0">
            <a:schemeClr val="accent5"/>
          </a:fillRef>
          <a:effectRef idx="0">
            <a:schemeClr val="accent5"/>
          </a:effectRef>
          <a:fontRef idx="minor">
            <a:schemeClr val="tx1"/>
          </a:fontRef>
        </p:style>
      </p:cxnSp>
      <p:pic>
        <p:nvPicPr>
          <p:cNvPr id="5" name="图片 4">
            <a:extLst>
              <a:ext uri="{FF2B5EF4-FFF2-40B4-BE49-F238E27FC236}">
                <a16:creationId xmlns:a16="http://schemas.microsoft.com/office/drawing/2014/main" id="{C7E4AB36-E1F4-2B11-15B9-109C47E4707D}"/>
              </a:ext>
            </a:extLst>
          </p:cNvPr>
          <p:cNvPicPr>
            <a:picLocks noChangeAspect="1"/>
          </p:cNvPicPr>
          <p:nvPr/>
        </p:nvPicPr>
        <p:blipFill>
          <a:blip r:embed="rId4"/>
          <a:stretch>
            <a:fillRect/>
          </a:stretch>
        </p:blipFill>
        <p:spPr>
          <a:xfrm>
            <a:off x="6894672" y="4390308"/>
            <a:ext cx="4687662" cy="2109097"/>
          </a:xfrm>
          <a:prstGeom prst="rect">
            <a:avLst/>
          </a:prstGeom>
        </p:spPr>
      </p:pic>
      <p:sp>
        <p:nvSpPr>
          <p:cNvPr id="33" name="标题 1">
            <a:extLst>
              <a:ext uri="{FF2B5EF4-FFF2-40B4-BE49-F238E27FC236}">
                <a16:creationId xmlns:a16="http://schemas.microsoft.com/office/drawing/2014/main" id="{565FD456-49A8-D8DB-0C1D-E4F8BA3B3D55}"/>
              </a:ext>
            </a:extLst>
          </p:cNvPr>
          <p:cNvSpPr>
            <a:spLocks noGrp="1"/>
          </p:cNvSpPr>
          <p:nvPr>
            <p:ph type="title"/>
          </p:nvPr>
        </p:nvSpPr>
        <p:spPr>
          <a:xfrm>
            <a:off x="657497" y="557163"/>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grpSp>
        <p:nvGrpSpPr>
          <p:cNvPr id="36" name="组合 35">
            <a:extLst>
              <a:ext uri="{FF2B5EF4-FFF2-40B4-BE49-F238E27FC236}">
                <a16:creationId xmlns:a16="http://schemas.microsoft.com/office/drawing/2014/main" id="{DC476F94-89F6-D6E7-D062-D26E66D9C41A}"/>
              </a:ext>
            </a:extLst>
          </p:cNvPr>
          <p:cNvGrpSpPr/>
          <p:nvPr/>
        </p:nvGrpSpPr>
        <p:grpSpPr>
          <a:xfrm>
            <a:off x="-344630" y="3308"/>
            <a:ext cx="12870385" cy="446052"/>
            <a:chOff x="-402429" y="-7062"/>
            <a:chExt cx="12870385" cy="446052"/>
          </a:xfrm>
        </p:grpSpPr>
        <p:sp>
          <p:nvSpPr>
            <p:cNvPr id="37" name="箭头: V 形 36">
              <a:extLst>
                <a:ext uri="{FF2B5EF4-FFF2-40B4-BE49-F238E27FC236}">
                  <a16:creationId xmlns:a16="http://schemas.microsoft.com/office/drawing/2014/main" id="{340AC8BB-5162-46E2-19EE-63B52761A885}"/>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8" name="箭头: V 形 37">
              <a:extLst>
                <a:ext uri="{FF2B5EF4-FFF2-40B4-BE49-F238E27FC236}">
                  <a16:creationId xmlns:a16="http://schemas.microsoft.com/office/drawing/2014/main" id="{70ABD13E-82DA-3211-A597-CE6EC485407D}"/>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9" name="箭头: V 形 38">
              <a:extLst>
                <a:ext uri="{FF2B5EF4-FFF2-40B4-BE49-F238E27FC236}">
                  <a16:creationId xmlns:a16="http://schemas.microsoft.com/office/drawing/2014/main" id="{AA0C6CC4-3728-FA8C-046C-C5E8FC7BA162}"/>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40" name="箭头: V 形 39">
              <a:extLst>
                <a:ext uri="{FF2B5EF4-FFF2-40B4-BE49-F238E27FC236}">
                  <a16:creationId xmlns:a16="http://schemas.microsoft.com/office/drawing/2014/main" id="{75945D53-16C5-C9BA-0FB4-BE3AEA0A4D34}"/>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42" name="箭头: V 形 41">
              <a:extLst>
                <a:ext uri="{FF2B5EF4-FFF2-40B4-BE49-F238E27FC236}">
                  <a16:creationId xmlns:a16="http://schemas.microsoft.com/office/drawing/2014/main" id="{D5DEF399-5D70-7751-66D6-1C3E49899072}"/>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 name="内容占位符 4">
            <a:extLst>
              <a:ext uri="{FF2B5EF4-FFF2-40B4-BE49-F238E27FC236}">
                <a16:creationId xmlns:a16="http://schemas.microsoft.com/office/drawing/2014/main" id="{FEF0143D-498B-3141-0EB0-5CAF89BBF652}"/>
              </a:ext>
            </a:extLst>
          </p:cNvPr>
          <p:cNvSpPr>
            <a:spLocks noGrp="1"/>
          </p:cNvSpPr>
          <p:nvPr>
            <p:ph idx="1"/>
          </p:nvPr>
        </p:nvSpPr>
        <p:spPr>
          <a:xfrm>
            <a:off x="1030314" y="1119450"/>
            <a:ext cx="6273046" cy="520248"/>
          </a:xfrm>
        </p:spPr>
        <p:txBody>
          <a:bodyPr>
            <a:noAutofit/>
          </a:bodyPr>
          <a:lstStyle/>
          <a:p>
            <a:pPr marL="0" indent="0">
              <a:lnSpc>
                <a:spcPct val="130000"/>
              </a:lnSpc>
              <a:buNone/>
            </a:pPr>
            <a:r>
              <a:rPr lang="en-US" altLang="zh-CN" sz="2400" b="1" dirty="0">
                <a:latin typeface="+mj-ea"/>
                <a:ea typeface="+mj-ea"/>
                <a:cs typeface="Times New Roman" panose="02020603050405020304" pitchFamily="18" charset="0"/>
              </a:rPr>
              <a:t>4-1-2</a:t>
            </a:r>
            <a:r>
              <a:rPr lang="en-US" altLang="zh-CN" sz="2400" b="1" dirty="0">
                <a:effectLst/>
                <a:latin typeface="+mj-ea"/>
                <a:ea typeface="+mj-ea"/>
                <a:cs typeface="Times New Roman" panose="02020603050405020304" pitchFamily="18" charset="0"/>
              </a:rPr>
              <a:t>  </a:t>
            </a:r>
            <a:r>
              <a:rPr lang="zh-CN" altLang="en-US" sz="2400" b="1" dirty="0">
                <a:effectLst/>
                <a:latin typeface="+mj-ea"/>
                <a:ea typeface="+mj-ea"/>
                <a:cs typeface="Times New Roman" panose="02020603050405020304" pitchFamily="18" charset="0"/>
              </a:rPr>
              <a:t>故障建模</a:t>
            </a:r>
            <a:endParaRPr lang="zh-CN" altLang="en-US" sz="2400" b="1" dirty="0">
              <a:latin typeface="+mj-ea"/>
              <a:ea typeface="+mj-ea"/>
              <a:cs typeface="微软雅黑" panose="020B0503020204020204" charset="-122"/>
              <a:sym typeface="+mn-ea"/>
            </a:endParaRP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6" name="图片 5">
            <a:extLst>
              <a:ext uri="{FF2B5EF4-FFF2-40B4-BE49-F238E27FC236}">
                <a16:creationId xmlns:a16="http://schemas.microsoft.com/office/drawing/2014/main" id="{FD1CF214-42E0-532F-0396-C7AE004C0549}"/>
              </a:ext>
            </a:extLst>
          </p:cNvPr>
          <p:cNvPicPr>
            <a:picLocks noChangeAspect="1"/>
          </p:cNvPicPr>
          <p:nvPr/>
        </p:nvPicPr>
        <p:blipFill>
          <a:blip r:embed="rId5"/>
          <a:stretch>
            <a:fillRect/>
          </a:stretch>
        </p:blipFill>
        <p:spPr>
          <a:xfrm>
            <a:off x="48567" y="528616"/>
            <a:ext cx="504734" cy="782622"/>
          </a:xfrm>
          <a:prstGeom prst="rect">
            <a:avLst/>
          </a:prstGeom>
        </p:spPr>
      </p:pic>
      <p:pic>
        <p:nvPicPr>
          <p:cNvPr id="8" name="图片 7">
            <a:extLst>
              <a:ext uri="{FF2B5EF4-FFF2-40B4-BE49-F238E27FC236}">
                <a16:creationId xmlns:a16="http://schemas.microsoft.com/office/drawing/2014/main" id="{B9217C04-DB83-D087-D4D0-975EBE05AB36}"/>
              </a:ext>
            </a:extLst>
          </p:cNvPr>
          <p:cNvPicPr>
            <a:picLocks noChangeAspect="1"/>
          </p:cNvPicPr>
          <p:nvPr/>
        </p:nvPicPr>
        <p:blipFill>
          <a:blip r:embed="rId6"/>
          <a:stretch>
            <a:fillRect/>
          </a:stretch>
        </p:blipFill>
        <p:spPr>
          <a:xfrm>
            <a:off x="1825047" y="4234398"/>
            <a:ext cx="2743583" cy="409632"/>
          </a:xfrm>
          <a:prstGeom prst="rect">
            <a:avLst/>
          </a:prstGeom>
        </p:spPr>
      </p:pic>
    </p:spTree>
    <p:extLst>
      <p:ext uri="{BB962C8B-B14F-4D97-AF65-F5344CB8AC3E}">
        <p14:creationId xmlns:p14="http://schemas.microsoft.com/office/powerpoint/2010/main" val="8710659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EF38C466-F75E-4994-CE34-37BF32CD4DF4}"/>
              </a:ext>
            </a:extLst>
          </p:cNvPr>
          <p:cNvGrpSpPr/>
          <p:nvPr/>
        </p:nvGrpSpPr>
        <p:grpSpPr>
          <a:xfrm>
            <a:off x="255494" y="1816865"/>
            <a:ext cx="11724303" cy="4929375"/>
            <a:chOff x="785325" y="1693429"/>
            <a:chExt cx="11446313" cy="4704874"/>
          </a:xfrm>
        </p:grpSpPr>
        <p:sp>
          <p:nvSpPr>
            <p:cNvPr id="4" name="Rectangle 2">
              <a:extLst>
                <a:ext uri="{FF2B5EF4-FFF2-40B4-BE49-F238E27FC236}">
                  <a16:creationId xmlns:a16="http://schemas.microsoft.com/office/drawing/2014/main" id="{9AACD8AF-A705-2C38-0670-83A69E6630C8}"/>
                </a:ext>
              </a:extLst>
            </p:cNvPr>
            <p:cNvSpPr>
              <a:spLocks noChangeArrowheads="1"/>
            </p:cNvSpPr>
            <p:nvPr/>
          </p:nvSpPr>
          <p:spPr bwMode="auto">
            <a:xfrm>
              <a:off x="1624142" y="1800898"/>
              <a:ext cx="5976656" cy="411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altLang="zh-CN" sz="2200" b="1" kern="100" dirty="0">
                  <a:effectLst/>
                  <a:latin typeface="+mn-ea"/>
                </a:rPr>
                <a:t>Step 5</a:t>
              </a:r>
              <a:r>
                <a:rPr lang="zh-CN" altLang="en-US" sz="2200" b="1" kern="100" dirty="0">
                  <a:effectLst/>
                  <a:latin typeface="+mn-ea"/>
                </a:rPr>
                <a:t>：总系统建立及模型测试</a:t>
              </a:r>
              <a:endParaRPr lang="zh-CN" altLang="en-US" sz="2200" dirty="0">
                <a:latin typeface="+mn-ea"/>
              </a:endParaRPr>
            </a:p>
          </p:txBody>
        </p:sp>
        <p:sp>
          <p:nvSpPr>
            <p:cNvPr id="16" name="矩形: 圆角 15">
              <a:extLst>
                <a:ext uri="{FF2B5EF4-FFF2-40B4-BE49-F238E27FC236}">
                  <a16:creationId xmlns:a16="http://schemas.microsoft.com/office/drawing/2014/main" id="{B6845545-0CFB-FFD6-B076-72B824010DDA}"/>
                </a:ext>
              </a:extLst>
            </p:cNvPr>
            <p:cNvSpPr/>
            <p:nvPr/>
          </p:nvSpPr>
          <p:spPr>
            <a:xfrm>
              <a:off x="785325" y="1693429"/>
              <a:ext cx="11446313" cy="4704874"/>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8" name="图片 17" descr="图示&#10;&#10;描述已自动生成">
            <a:extLst>
              <a:ext uri="{FF2B5EF4-FFF2-40B4-BE49-F238E27FC236}">
                <a16:creationId xmlns:a16="http://schemas.microsoft.com/office/drawing/2014/main" id="{44A65348-2025-27E6-2A93-97879864AD1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8953" y="2473913"/>
            <a:ext cx="4545812" cy="2982007"/>
          </a:xfrm>
          <a:prstGeom prst="rect">
            <a:avLst/>
          </a:prstGeom>
        </p:spPr>
      </p:pic>
      <p:sp>
        <p:nvSpPr>
          <p:cNvPr id="27" name="文本框 26">
            <a:extLst>
              <a:ext uri="{FF2B5EF4-FFF2-40B4-BE49-F238E27FC236}">
                <a16:creationId xmlns:a16="http://schemas.microsoft.com/office/drawing/2014/main" id="{CE437BDE-6FEB-10A3-EDC3-EA717EDD0912}"/>
              </a:ext>
            </a:extLst>
          </p:cNvPr>
          <p:cNvSpPr txBox="1"/>
          <p:nvPr/>
        </p:nvSpPr>
        <p:spPr>
          <a:xfrm>
            <a:off x="506197" y="5582467"/>
            <a:ext cx="4761090" cy="584775"/>
          </a:xfrm>
          <a:prstGeom prst="rect">
            <a:avLst/>
          </a:prstGeom>
          <a:noFill/>
        </p:spPr>
        <p:txBody>
          <a:bodyPr wrap="square" rtlCol="0">
            <a:spAutoFit/>
          </a:bodyPr>
          <a:lstStyle/>
          <a:p>
            <a:pPr algn="just"/>
            <a:r>
              <a:rPr lang="zh-CN" altLang="zh-CN" sz="1600" kern="100" dirty="0">
                <a:effectLst/>
                <a:latin typeface="+mn-ea"/>
                <a:cs typeface="Times New Roman" panose="02020603050405020304" pitchFamily="18" charset="0"/>
              </a:rPr>
              <a:t>在</a:t>
            </a:r>
            <a:r>
              <a:rPr lang="zh-CN" altLang="en-US" sz="1600" kern="100" dirty="0">
                <a:latin typeface="+mn-ea"/>
                <a:cs typeface="Times New Roman" panose="02020603050405020304" pitchFamily="18" charset="0"/>
              </a:rPr>
              <a:t>方向舵</a:t>
            </a:r>
            <a:r>
              <a:rPr lang="zh-CN" altLang="zh-CN" sz="1600" b="1" kern="100" dirty="0">
                <a:solidFill>
                  <a:srgbClr val="0070C0"/>
                </a:solidFill>
                <a:effectLst/>
                <a:latin typeface="+mn-ea"/>
                <a:cs typeface="Times New Roman" panose="02020603050405020304" pitchFamily="18" charset="0"/>
              </a:rPr>
              <a:t>自底向上</a:t>
            </a:r>
            <a:r>
              <a:rPr lang="zh-CN" altLang="zh-CN" sz="1600" kern="100" dirty="0">
                <a:effectLst/>
                <a:latin typeface="+mn-ea"/>
                <a:cs typeface="Times New Roman" panose="02020603050405020304" pitchFamily="18" charset="0"/>
              </a:rPr>
              <a:t>构建</a:t>
            </a:r>
            <a:r>
              <a:rPr lang="zh-CN" altLang="en-US" sz="1600" kern="100" dirty="0">
                <a:effectLst/>
                <a:latin typeface="+mn-ea"/>
                <a:cs typeface="Times New Roman" panose="02020603050405020304" pitchFamily="18" charset="0"/>
              </a:rPr>
              <a:t>时</a:t>
            </a:r>
            <a:r>
              <a:rPr lang="zh-CN" altLang="zh-CN" sz="1600" kern="100" dirty="0">
                <a:effectLst/>
                <a:latin typeface="+mn-ea"/>
                <a:cs typeface="Times New Roman" panose="02020603050405020304" pitchFamily="18" charset="0"/>
              </a:rPr>
              <a:t>，在</a:t>
            </a:r>
            <a:r>
              <a:rPr lang="zh-CN" altLang="zh-CN" sz="1600" b="1" kern="100" dirty="0">
                <a:solidFill>
                  <a:srgbClr val="0070C0"/>
                </a:solidFill>
                <a:effectLst/>
                <a:latin typeface="+mn-ea"/>
                <a:cs typeface="Times New Roman" panose="02020603050405020304" pitchFamily="18" charset="0"/>
              </a:rPr>
              <a:t>每一个层次</a:t>
            </a:r>
            <a:r>
              <a:rPr lang="zh-CN" altLang="zh-CN" sz="1600" kern="100" dirty="0">
                <a:effectLst/>
                <a:latin typeface="+mn-ea"/>
                <a:cs typeface="Times New Roman" panose="02020603050405020304" pitchFamily="18" charset="0"/>
              </a:rPr>
              <a:t>分别对组件模型、子系统模型和</a:t>
            </a:r>
            <a:r>
              <a:rPr lang="zh-CN" altLang="en-US" sz="1600" kern="100" dirty="0">
                <a:effectLst/>
                <a:latin typeface="+mn-ea"/>
                <a:cs typeface="Times New Roman" panose="02020603050405020304" pitchFamily="18" charset="0"/>
              </a:rPr>
              <a:t>总</a:t>
            </a:r>
            <a:r>
              <a:rPr lang="zh-CN" altLang="zh-CN" sz="1600" kern="100" dirty="0">
                <a:effectLst/>
                <a:latin typeface="+mn-ea"/>
                <a:cs typeface="Times New Roman" panose="02020603050405020304" pitchFamily="18" charset="0"/>
              </a:rPr>
              <a:t>系统模型进行</a:t>
            </a:r>
            <a:r>
              <a:rPr lang="zh-CN" altLang="zh-CN" sz="1600" b="1" kern="100" dirty="0">
                <a:solidFill>
                  <a:srgbClr val="0070C0"/>
                </a:solidFill>
                <a:effectLst/>
                <a:latin typeface="+mn-ea"/>
                <a:cs typeface="Times New Roman" panose="02020603050405020304" pitchFamily="18" charset="0"/>
              </a:rPr>
              <a:t>集成测试</a:t>
            </a:r>
            <a:endParaRPr lang="zh-CN" altLang="en-US" sz="1600" b="1" dirty="0">
              <a:solidFill>
                <a:srgbClr val="0070C0"/>
              </a:solidFill>
              <a:latin typeface="+mn-ea"/>
            </a:endParaRPr>
          </a:p>
        </p:txBody>
      </p:sp>
      <p:cxnSp>
        <p:nvCxnSpPr>
          <p:cNvPr id="30" name="直接连接符 29">
            <a:extLst>
              <a:ext uri="{FF2B5EF4-FFF2-40B4-BE49-F238E27FC236}">
                <a16:creationId xmlns:a16="http://schemas.microsoft.com/office/drawing/2014/main" id="{A69D8F95-8807-FCE6-0266-C4589B744713}"/>
              </a:ext>
            </a:extLst>
          </p:cNvPr>
          <p:cNvCxnSpPr>
            <a:cxnSpLocks/>
          </p:cNvCxnSpPr>
          <p:nvPr/>
        </p:nvCxnSpPr>
        <p:spPr>
          <a:xfrm>
            <a:off x="5344638" y="2342945"/>
            <a:ext cx="3600" cy="4118306"/>
          </a:xfrm>
          <a:prstGeom prst="line">
            <a:avLst/>
          </a:prstGeom>
          <a:ln>
            <a:prstDash val="dash"/>
          </a:ln>
        </p:spPr>
        <p:style>
          <a:lnRef idx="1">
            <a:schemeClr val="accent5"/>
          </a:lnRef>
          <a:fillRef idx="0">
            <a:schemeClr val="accent5"/>
          </a:fillRef>
          <a:effectRef idx="0">
            <a:schemeClr val="accent5"/>
          </a:effectRef>
          <a:fontRef idx="minor">
            <a:schemeClr val="tx1"/>
          </a:fontRef>
        </p:style>
      </p:cxnSp>
      <p:sp>
        <p:nvSpPr>
          <p:cNvPr id="35" name="文本框 34">
            <a:extLst>
              <a:ext uri="{FF2B5EF4-FFF2-40B4-BE49-F238E27FC236}">
                <a16:creationId xmlns:a16="http://schemas.microsoft.com/office/drawing/2014/main" id="{9C816463-D4C9-9FE8-E6C5-A4DC02864AA3}"/>
              </a:ext>
            </a:extLst>
          </p:cNvPr>
          <p:cNvSpPr txBox="1"/>
          <p:nvPr/>
        </p:nvSpPr>
        <p:spPr>
          <a:xfrm>
            <a:off x="5614216" y="4803648"/>
            <a:ext cx="6384569" cy="51103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ü"/>
            </a:pPr>
            <a:r>
              <a:rPr lang="zh-CN" altLang="en-US" sz="1100" kern="100" dirty="0">
                <a:effectLst/>
                <a:latin typeface="+mn-ea"/>
              </a:rPr>
              <a:t>上升时间</a:t>
            </a:r>
            <a:r>
              <a:rPr lang="en-US" altLang="zh-CN" sz="1100" kern="100" dirty="0">
                <a:effectLst/>
                <a:latin typeface="+mn-ea"/>
              </a:rPr>
              <a:t>0.006s</a:t>
            </a:r>
            <a:r>
              <a:rPr lang="zh-CN" altLang="en-US" sz="1100" kern="100" dirty="0">
                <a:effectLst/>
                <a:latin typeface="+mn-ea"/>
              </a:rPr>
              <a:t>，峰值时间</a:t>
            </a:r>
            <a:r>
              <a:rPr lang="en-US" altLang="zh-CN" sz="1100" kern="100" dirty="0">
                <a:effectLst/>
                <a:latin typeface="+mn-ea"/>
              </a:rPr>
              <a:t>0.0134s</a:t>
            </a:r>
            <a:r>
              <a:rPr lang="zh-CN" altLang="en-US" sz="1100" kern="100" dirty="0">
                <a:effectLst/>
                <a:latin typeface="+mn-ea"/>
              </a:rPr>
              <a:t> ，调节时间</a:t>
            </a:r>
            <a:r>
              <a:rPr lang="en-US" altLang="zh-CN" sz="1100" kern="100" dirty="0">
                <a:effectLst/>
                <a:latin typeface="+mn-ea"/>
              </a:rPr>
              <a:t>0.04s</a:t>
            </a:r>
            <a:r>
              <a:rPr lang="zh-CN" altLang="en-US" sz="1100" kern="100" dirty="0">
                <a:effectLst/>
                <a:latin typeface="+mn-ea"/>
              </a:rPr>
              <a:t> ，延迟时间</a:t>
            </a:r>
            <a:r>
              <a:rPr lang="en-US" altLang="zh-CN" sz="1100" kern="100" dirty="0">
                <a:effectLst/>
                <a:latin typeface="+mn-ea"/>
              </a:rPr>
              <a:t>0.006s</a:t>
            </a:r>
            <a:r>
              <a:rPr lang="zh-CN" altLang="en-US" sz="1100" kern="100" dirty="0">
                <a:effectLst/>
                <a:latin typeface="+mn-ea"/>
              </a:rPr>
              <a:t> ，超调量</a:t>
            </a:r>
            <a:r>
              <a:rPr lang="en-US" altLang="zh-CN" sz="1100" kern="100" dirty="0">
                <a:effectLst/>
                <a:latin typeface="+mn-ea"/>
              </a:rPr>
              <a:t>16.68%;</a:t>
            </a:r>
          </a:p>
          <a:p>
            <a:pPr marL="285750" indent="-285750" algn="just">
              <a:lnSpc>
                <a:spcPct val="130000"/>
              </a:lnSpc>
              <a:buFont typeface="Wingdings" panose="05000000000000000000" pitchFamily="2" charset="2"/>
              <a:buChar char="ü"/>
            </a:pPr>
            <a:r>
              <a:rPr lang="zh-CN" altLang="en-US" sz="1100" kern="100" dirty="0">
                <a:effectLst/>
                <a:latin typeface="+mn-ea"/>
              </a:rPr>
              <a:t>舵面转角最终达到稳态值</a:t>
            </a:r>
            <a:r>
              <a:rPr lang="en-US" altLang="zh-CN" sz="1100" kern="100" dirty="0">
                <a:effectLst/>
                <a:latin typeface="+mn-ea"/>
              </a:rPr>
              <a:t>1 rad</a:t>
            </a:r>
            <a:r>
              <a:rPr lang="zh-CN" altLang="en-US" sz="1100" kern="100" dirty="0">
                <a:effectLst/>
                <a:latin typeface="+mn-ea"/>
              </a:rPr>
              <a:t>，与输入控制信号相同；</a:t>
            </a:r>
            <a:endParaRPr lang="en-US" altLang="zh-CN" sz="1100" kern="100" dirty="0">
              <a:effectLst/>
              <a:latin typeface="+mn-ea"/>
            </a:endParaRPr>
          </a:p>
        </p:txBody>
      </p:sp>
      <p:sp>
        <p:nvSpPr>
          <p:cNvPr id="39" name="文本框 38">
            <a:extLst>
              <a:ext uri="{FF2B5EF4-FFF2-40B4-BE49-F238E27FC236}">
                <a16:creationId xmlns:a16="http://schemas.microsoft.com/office/drawing/2014/main" id="{8DA5DF7E-7726-A966-3DA4-0DE3ADF0A20E}"/>
              </a:ext>
            </a:extLst>
          </p:cNvPr>
          <p:cNvSpPr txBox="1"/>
          <p:nvPr/>
        </p:nvSpPr>
        <p:spPr>
          <a:xfrm>
            <a:off x="1682587" y="6461251"/>
            <a:ext cx="8826825" cy="369332"/>
          </a:xfrm>
          <a:prstGeom prst="rect">
            <a:avLst/>
          </a:prstGeom>
          <a:solidFill>
            <a:srgbClr val="1C50A2"/>
          </a:solidFill>
        </p:spPr>
        <p:txBody>
          <a:bodyPr wrap="square" rtlCol="0">
            <a:spAutoFit/>
          </a:bodyPr>
          <a:lstStyle/>
          <a:p>
            <a:r>
              <a:rPr lang="en-US" altLang="zh-CN" sz="1800" b="1" kern="100" dirty="0">
                <a:solidFill>
                  <a:schemeClr val="bg1"/>
                </a:solidFill>
                <a:effectLst/>
                <a:latin typeface="+mn-ea"/>
                <a:cs typeface="Times New Roman" panose="02020603050405020304" pitchFamily="18" charset="0"/>
              </a:rPr>
              <a:t>    </a:t>
            </a:r>
            <a:r>
              <a:rPr lang="zh-CN" altLang="en-US" b="1" kern="100" dirty="0">
                <a:solidFill>
                  <a:schemeClr val="bg1"/>
                </a:solidFill>
                <a:latin typeface="+mn-ea"/>
                <a:cs typeface="Times New Roman" panose="02020603050405020304" pitchFamily="18" charset="0"/>
              </a:rPr>
              <a:t>方向舵仿真</a:t>
            </a:r>
            <a:r>
              <a:rPr lang="zh-CN" altLang="zh-CN" sz="1800" b="1" kern="100" dirty="0">
                <a:solidFill>
                  <a:schemeClr val="bg1"/>
                </a:solidFill>
                <a:effectLst/>
                <a:latin typeface="+mn-ea"/>
                <a:cs typeface="Times New Roman" panose="02020603050405020304" pitchFamily="18" charset="0"/>
              </a:rPr>
              <a:t>模型可以精确实现方向舵系统的动态输出响应，</a:t>
            </a:r>
            <a:r>
              <a:rPr lang="zh-CN" altLang="en-US" b="1" kern="100" dirty="0">
                <a:solidFill>
                  <a:schemeClr val="bg1"/>
                </a:solidFill>
                <a:latin typeface="+mn-ea"/>
                <a:cs typeface="Times New Roman" panose="02020603050405020304" pitchFamily="18" charset="0"/>
              </a:rPr>
              <a:t>仿真模型</a:t>
            </a:r>
            <a:r>
              <a:rPr lang="zh-CN" altLang="en-US" b="1" kern="100" dirty="0">
                <a:solidFill>
                  <a:srgbClr val="FFC000"/>
                </a:solidFill>
                <a:latin typeface="+mn-ea"/>
                <a:cs typeface="Times New Roman" panose="02020603050405020304" pitchFamily="18" charset="0"/>
              </a:rPr>
              <a:t>具有现实意义</a:t>
            </a:r>
            <a:endParaRPr lang="zh-CN" altLang="en-US" b="1" dirty="0">
              <a:solidFill>
                <a:srgbClr val="FFC000"/>
              </a:solidFill>
              <a:latin typeface="+mn-ea"/>
            </a:endParaRPr>
          </a:p>
        </p:txBody>
      </p:sp>
      <p:grpSp>
        <p:nvGrpSpPr>
          <p:cNvPr id="3" name="组合 2">
            <a:extLst>
              <a:ext uri="{FF2B5EF4-FFF2-40B4-BE49-F238E27FC236}">
                <a16:creationId xmlns:a16="http://schemas.microsoft.com/office/drawing/2014/main" id="{5F1E694B-0201-463F-2ADE-C2CC40A40601}"/>
              </a:ext>
            </a:extLst>
          </p:cNvPr>
          <p:cNvGrpSpPr/>
          <p:nvPr/>
        </p:nvGrpSpPr>
        <p:grpSpPr>
          <a:xfrm>
            <a:off x="-344630" y="3308"/>
            <a:ext cx="12870385" cy="446052"/>
            <a:chOff x="-402429" y="-7062"/>
            <a:chExt cx="12870385" cy="446052"/>
          </a:xfrm>
        </p:grpSpPr>
        <p:sp>
          <p:nvSpPr>
            <p:cNvPr id="5" name="箭头: V 形 4">
              <a:extLst>
                <a:ext uri="{FF2B5EF4-FFF2-40B4-BE49-F238E27FC236}">
                  <a16:creationId xmlns:a16="http://schemas.microsoft.com/office/drawing/2014/main" id="{5798A9D4-92D7-F6B2-C7F9-4580623E8534}"/>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 name="箭头: V 形 5">
              <a:extLst>
                <a:ext uri="{FF2B5EF4-FFF2-40B4-BE49-F238E27FC236}">
                  <a16:creationId xmlns:a16="http://schemas.microsoft.com/office/drawing/2014/main" id="{8DA41F37-F9DE-E7EF-F0A5-95BDBD7C2822}"/>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3" name="箭头: V 形 12">
              <a:extLst>
                <a:ext uri="{FF2B5EF4-FFF2-40B4-BE49-F238E27FC236}">
                  <a16:creationId xmlns:a16="http://schemas.microsoft.com/office/drawing/2014/main" id="{0433F627-3FAC-B905-8F2B-F05B01A68B6E}"/>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43165D35-B922-8E7F-A7C2-080300152923}"/>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15" name="箭头: V 形 14">
              <a:extLst>
                <a:ext uri="{FF2B5EF4-FFF2-40B4-BE49-F238E27FC236}">
                  <a16:creationId xmlns:a16="http://schemas.microsoft.com/office/drawing/2014/main" id="{2AC1DF03-34CF-082E-EF1B-2A464785E55D}"/>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4" name="标题 1">
            <a:extLst>
              <a:ext uri="{FF2B5EF4-FFF2-40B4-BE49-F238E27FC236}">
                <a16:creationId xmlns:a16="http://schemas.microsoft.com/office/drawing/2014/main" id="{767F9782-212E-9B6E-CAA4-D1B5475F3E4A}"/>
              </a:ext>
            </a:extLst>
          </p:cNvPr>
          <p:cNvSpPr>
            <a:spLocks noGrp="1"/>
          </p:cNvSpPr>
          <p:nvPr>
            <p:ph type="title"/>
          </p:nvPr>
        </p:nvSpPr>
        <p:spPr>
          <a:xfrm>
            <a:off x="658275" y="545038"/>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pic>
        <p:nvPicPr>
          <p:cNvPr id="28" name="图片 27">
            <a:extLst>
              <a:ext uri="{FF2B5EF4-FFF2-40B4-BE49-F238E27FC236}">
                <a16:creationId xmlns:a16="http://schemas.microsoft.com/office/drawing/2014/main" id="{C3A04B72-80BD-A6B4-D55F-D2E164B74FAC}"/>
              </a:ext>
            </a:extLst>
          </p:cNvPr>
          <p:cNvPicPr>
            <a:picLocks noChangeAspect="1"/>
          </p:cNvPicPr>
          <p:nvPr/>
        </p:nvPicPr>
        <p:blipFill rotWithShape="1">
          <a:blip r:embed="rId4">
            <a:extLst>
              <a:ext uri="{28A0092B-C50C-407E-A947-70E740481C1C}">
                <a14:useLocalDpi xmlns:a14="http://schemas.microsoft.com/office/drawing/2010/main" val="0"/>
              </a:ext>
            </a:extLst>
          </a:blip>
          <a:srcRect b="5521"/>
          <a:stretch/>
        </p:blipFill>
        <p:spPr bwMode="auto">
          <a:xfrm>
            <a:off x="5393034" y="1985847"/>
            <a:ext cx="4138305" cy="2597056"/>
          </a:xfrm>
          <a:prstGeom prst="rect">
            <a:avLst/>
          </a:prstGeom>
          <a:noFill/>
          <a:ln>
            <a:noFill/>
          </a:ln>
          <a:extLst>
            <a:ext uri="{53640926-AAD7-44D8-BBD7-CCE9431645EC}">
              <a14:shadowObscured xmlns:a14="http://schemas.microsoft.com/office/drawing/2010/main"/>
            </a:ext>
          </a:extLst>
        </p:spPr>
      </p:pic>
      <p:pic>
        <p:nvPicPr>
          <p:cNvPr id="29" name="图片 28">
            <a:extLst>
              <a:ext uri="{FF2B5EF4-FFF2-40B4-BE49-F238E27FC236}">
                <a16:creationId xmlns:a16="http://schemas.microsoft.com/office/drawing/2014/main" id="{438A8509-86B4-FFA6-C3A0-9168F74B84B1}"/>
              </a:ext>
            </a:extLst>
          </p:cNvPr>
          <p:cNvPicPr>
            <a:picLocks noChangeAspect="1"/>
          </p:cNvPicPr>
          <p:nvPr/>
        </p:nvPicPr>
        <p:blipFill rotWithShape="1">
          <a:blip r:embed="rId5">
            <a:extLst>
              <a:ext uri="{28A0092B-C50C-407E-A947-70E740481C1C}">
                <a14:useLocalDpi xmlns:a14="http://schemas.microsoft.com/office/drawing/2010/main" val="0"/>
              </a:ext>
            </a:extLst>
          </a:blip>
          <a:srcRect l="6975" b="2225"/>
          <a:stretch/>
        </p:blipFill>
        <p:spPr bwMode="auto">
          <a:xfrm>
            <a:off x="9813241" y="2027113"/>
            <a:ext cx="1759806" cy="1143683"/>
          </a:xfrm>
          <a:prstGeom prst="rect">
            <a:avLst/>
          </a:prstGeom>
          <a:noFill/>
          <a:ln>
            <a:noFill/>
          </a:ln>
          <a:extLst>
            <a:ext uri="{53640926-AAD7-44D8-BBD7-CCE9431645EC}">
              <a14:shadowObscured xmlns:a14="http://schemas.microsoft.com/office/drawing/2010/main"/>
            </a:ext>
          </a:extLst>
        </p:spPr>
      </p:pic>
      <p:pic>
        <p:nvPicPr>
          <p:cNvPr id="31" name="图片 30">
            <a:extLst>
              <a:ext uri="{FF2B5EF4-FFF2-40B4-BE49-F238E27FC236}">
                <a16:creationId xmlns:a16="http://schemas.microsoft.com/office/drawing/2014/main" id="{148AF8FE-6493-8931-0C7A-F9265B6B451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872186" y="3224418"/>
            <a:ext cx="1700861" cy="1299021"/>
          </a:xfrm>
          <a:prstGeom prst="rect">
            <a:avLst/>
          </a:prstGeom>
        </p:spPr>
      </p:pic>
      <p:cxnSp>
        <p:nvCxnSpPr>
          <p:cNvPr id="32" name="直接连接符 31">
            <a:extLst>
              <a:ext uri="{FF2B5EF4-FFF2-40B4-BE49-F238E27FC236}">
                <a16:creationId xmlns:a16="http://schemas.microsoft.com/office/drawing/2014/main" id="{D84B5457-3412-0E15-5824-08CD217D1099}"/>
              </a:ext>
            </a:extLst>
          </p:cNvPr>
          <p:cNvCxnSpPr>
            <a:cxnSpLocks/>
          </p:cNvCxnSpPr>
          <p:nvPr/>
        </p:nvCxnSpPr>
        <p:spPr>
          <a:xfrm>
            <a:off x="9661870" y="1816864"/>
            <a:ext cx="10420" cy="2904760"/>
          </a:xfrm>
          <a:prstGeom prst="line">
            <a:avLst/>
          </a:prstGeom>
          <a:ln>
            <a:prstDash val="dash"/>
          </a:ln>
        </p:spPr>
        <p:style>
          <a:lnRef idx="1">
            <a:schemeClr val="accent5"/>
          </a:lnRef>
          <a:fillRef idx="0">
            <a:schemeClr val="accent5"/>
          </a:fillRef>
          <a:effectRef idx="0">
            <a:schemeClr val="accent5"/>
          </a:effectRef>
          <a:fontRef idx="minor">
            <a:schemeClr val="tx1"/>
          </a:fontRef>
        </p:style>
      </p:cxnSp>
      <p:sp>
        <p:nvSpPr>
          <p:cNvPr id="61" name="文本框 60">
            <a:extLst>
              <a:ext uri="{FF2B5EF4-FFF2-40B4-BE49-F238E27FC236}">
                <a16:creationId xmlns:a16="http://schemas.microsoft.com/office/drawing/2014/main" id="{F3E42452-B9CC-51EB-BC2E-687B4AF27E6E}"/>
              </a:ext>
            </a:extLst>
          </p:cNvPr>
          <p:cNvSpPr txBox="1"/>
          <p:nvPr/>
        </p:nvSpPr>
        <p:spPr>
          <a:xfrm>
            <a:off x="5423923" y="4564851"/>
            <a:ext cx="1005733" cy="290977"/>
          </a:xfrm>
          <a:prstGeom prst="rect">
            <a:avLst/>
          </a:prstGeom>
          <a:noFill/>
        </p:spPr>
        <p:txBody>
          <a:bodyPr wrap="square" rtlCol="0">
            <a:spAutoFit/>
          </a:bodyPr>
          <a:lstStyle/>
          <a:p>
            <a:pPr marL="171450" indent="-171450" algn="just">
              <a:lnSpc>
                <a:spcPct val="130000"/>
              </a:lnSpc>
              <a:buFont typeface="Wingdings" panose="05000000000000000000" pitchFamily="2" charset="2"/>
              <a:buChar char="l"/>
            </a:pPr>
            <a:r>
              <a:rPr lang="zh-CN" altLang="en-US" sz="1100" b="1" kern="100" dirty="0">
                <a:effectLst/>
                <a:latin typeface="+mn-ea"/>
              </a:rPr>
              <a:t>阶跃响应</a:t>
            </a:r>
            <a:endParaRPr lang="zh-CN" altLang="zh-CN" sz="1100" b="1" kern="100" dirty="0">
              <a:effectLst/>
              <a:latin typeface="+mn-ea"/>
              <a:cs typeface="Times New Roman" panose="02020603050405020304" pitchFamily="18" charset="0"/>
            </a:endParaRPr>
          </a:p>
        </p:txBody>
      </p:sp>
      <p:sp>
        <p:nvSpPr>
          <p:cNvPr id="62" name="文本框 61">
            <a:extLst>
              <a:ext uri="{FF2B5EF4-FFF2-40B4-BE49-F238E27FC236}">
                <a16:creationId xmlns:a16="http://schemas.microsoft.com/office/drawing/2014/main" id="{834C9BC4-046F-4833-6917-0040DC302C56}"/>
              </a:ext>
            </a:extLst>
          </p:cNvPr>
          <p:cNvSpPr txBox="1"/>
          <p:nvPr/>
        </p:nvSpPr>
        <p:spPr>
          <a:xfrm>
            <a:off x="5604722" y="5515083"/>
            <a:ext cx="6384569" cy="951158"/>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ü"/>
            </a:pPr>
            <a:r>
              <a:rPr lang="zh-CN" altLang="zh-CN" sz="1100" kern="100" dirty="0">
                <a:effectLst/>
                <a:latin typeface="+mn-ea"/>
              </a:rPr>
              <a:t>机械传动部分总体静态刚度值指标误差不大于</a:t>
            </a:r>
            <a:r>
              <a:rPr lang="en-US" altLang="zh-CN" sz="1100" kern="100" dirty="0">
                <a:effectLst/>
                <a:latin typeface="+mn-ea"/>
              </a:rPr>
              <a:t>20%</a:t>
            </a:r>
            <a:r>
              <a:rPr lang="zh-CN" altLang="zh-CN" sz="1100" kern="100" dirty="0">
                <a:effectLst/>
                <a:latin typeface="+mn-ea"/>
              </a:rPr>
              <a:t>；</a:t>
            </a:r>
            <a:endParaRPr lang="en-US" altLang="zh-CN" sz="1100" kern="100" dirty="0">
              <a:effectLst/>
              <a:latin typeface="+mn-ea"/>
            </a:endParaRPr>
          </a:p>
          <a:p>
            <a:pPr marL="285750" indent="-285750" algn="just">
              <a:lnSpc>
                <a:spcPct val="130000"/>
              </a:lnSpc>
              <a:buFont typeface="Wingdings" panose="05000000000000000000" pitchFamily="2" charset="2"/>
              <a:buChar char="ü"/>
            </a:pPr>
            <a:r>
              <a:rPr lang="zh-CN" altLang="zh-CN" sz="1100" kern="100" dirty="0">
                <a:effectLst/>
                <a:latin typeface="+mn-ea"/>
              </a:rPr>
              <a:t>系统响应的第一个峰值幅值大小指标误差不大于</a:t>
            </a:r>
            <a:r>
              <a:rPr lang="en-US" altLang="zh-CN" sz="1100" kern="100" dirty="0">
                <a:effectLst/>
                <a:latin typeface="+mn-ea"/>
              </a:rPr>
              <a:t>20%</a:t>
            </a:r>
            <a:r>
              <a:rPr lang="zh-CN" altLang="zh-CN" sz="1100" kern="100" dirty="0">
                <a:effectLst/>
                <a:latin typeface="+mn-ea"/>
              </a:rPr>
              <a:t>；</a:t>
            </a:r>
          </a:p>
          <a:p>
            <a:pPr marL="285750" indent="-285750" algn="just">
              <a:lnSpc>
                <a:spcPct val="130000"/>
              </a:lnSpc>
              <a:buFont typeface="Wingdings" panose="05000000000000000000" pitchFamily="2" charset="2"/>
              <a:buChar char="ü"/>
            </a:pPr>
            <a:r>
              <a:rPr lang="zh-CN" altLang="zh-CN" sz="1100" kern="100" dirty="0">
                <a:effectLst/>
                <a:latin typeface="+mn-ea"/>
                <a:cs typeface="Times New Roman" panose="02020603050405020304" pitchFamily="18" charset="0"/>
              </a:rPr>
              <a:t>系统频率特性（</a:t>
            </a:r>
            <a:r>
              <a:rPr lang="en-US" altLang="zh-CN" sz="1100" kern="100" dirty="0">
                <a:effectLst/>
                <a:latin typeface="+mn-ea"/>
                <a:cs typeface="Times New Roman" panose="02020603050405020304" pitchFamily="18" charset="0"/>
              </a:rPr>
              <a:t>0~50Hz</a:t>
            </a:r>
            <a:r>
              <a:rPr lang="zh-CN" altLang="zh-CN" sz="1100" kern="100" dirty="0">
                <a:effectLst/>
                <a:latin typeface="+mn-ea"/>
                <a:cs typeface="Times New Roman" panose="02020603050405020304" pitchFamily="18" charset="0"/>
              </a:rPr>
              <a:t>）拟合度</a:t>
            </a:r>
            <a:r>
              <a:rPr lang="zh-CN" altLang="en-US" sz="1100" kern="100" dirty="0">
                <a:effectLst/>
                <a:latin typeface="+mn-ea"/>
                <a:cs typeface="Times New Roman" panose="02020603050405020304" pitchFamily="18" charset="0"/>
              </a:rPr>
              <a:t>大于</a:t>
            </a:r>
            <a:r>
              <a:rPr lang="en-US" altLang="zh-CN" sz="1100" kern="100" dirty="0">
                <a:effectLst/>
                <a:latin typeface="+mn-ea"/>
                <a:cs typeface="Times New Roman" panose="02020603050405020304" pitchFamily="18" charset="0"/>
              </a:rPr>
              <a:t>80%</a:t>
            </a:r>
            <a:r>
              <a:rPr lang="zh-CN" altLang="zh-CN" sz="1100" kern="100" dirty="0">
                <a:effectLst/>
                <a:latin typeface="+mn-ea"/>
                <a:cs typeface="Times New Roman" panose="02020603050405020304" pitchFamily="18" charset="0"/>
              </a:rPr>
              <a:t>；</a:t>
            </a:r>
            <a:endParaRPr lang="en-US" altLang="zh-CN" sz="1100" kern="100" dirty="0">
              <a:effectLst/>
              <a:latin typeface="+mn-ea"/>
              <a:cs typeface="Times New Roman" panose="02020603050405020304" pitchFamily="18" charset="0"/>
            </a:endParaRPr>
          </a:p>
          <a:p>
            <a:pPr marL="285750" indent="-285750" algn="just">
              <a:lnSpc>
                <a:spcPct val="130000"/>
              </a:lnSpc>
              <a:buFont typeface="Wingdings" panose="05000000000000000000" pitchFamily="2" charset="2"/>
              <a:buChar char="ü"/>
            </a:pPr>
            <a:r>
              <a:rPr lang="zh-CN" altLang="zh-CN" sz="1100" kern="100" dirty="0">
                <a:effectLst/>
                <a:latin typeface="+mn-ea"/>
                <a:cs typeface="Times New Roman" panose="02020603050405020304" pitchFamily="18" charset="0"/>
              </a:rPr>
              <a:t>舵机结构谐振频率误差</a:t>
            </a:r>
            <a:r>
              <a:rPr lang="zh-CN" altLang="en-US" sz="1100" kern="100" dirty="0">
                <a:effectLst/>
                <a:latin typeface="+mn-ea"/>
                <a:cs typeface="Times New Roman" panose="02020603050405020304" pitchFamily="18" charset="0"/>
              </a:rPr>
              <a:t>小于</a:t>
            </a:r>
            <a:r>
              <a:rPr lang="en-US" altLang="zh-CN" sz="1100" kern="100" dirty="0">
                <a:effectLst/>
                <a:latin typeface="+mn-ea"/>
                <a:cs typeface="Times New Roman" panose="02020603050405020304" pitchFamily="18" charset="0"/>
              </a:rPr>
              <a:t>20%</a:t>
            </a:r>
            <a:r>
              <a:rPr lang="zh-CN" altLang="zh-CN" sz="1100" kern="100" dirty="0">
                <a:effectLst/>
                <a:latin typeface="+mn-ea"/>
                <a:cs typeface="Times New Roman" panose="02020603050405020304" pitchFamily="18" charset="0"/>
              </a:rPr>
              <a:t>；</a:t>
            </a:r>
          </a:p>
        </p:txBody>
      </p:sp>
      <p:sp>
        <p:nvSpPr>
          <p:cNvPr id="63" name="文本框 62">
            <a:extLst>
              <a:ext uri="{FF2B5EF4-FFF2-40B4-BE49-F238E27FC236}">
                <a16:creationId xmlns:a16="http://schemas.microsoft.com/office/drawing/2014/main" id="{32D2DD54-55D3-E65C-28EB-EA8C5A9769B1}"/>
              </a:ext>
            </a:extLst>
          </p:cNvPr>
          <p:cNvSpPr txBox="1"/>
          <p:nvPr/>
        </p:nvSpPr>
        <p:spPr>
          <a:xfrm>
            <a:off x="5423923" y="5293225"/>
            <a:ext cx="944095" cy="290977"/>
          </a:xfrm>
          <a:prstGeom prst="rect">
            <a:avLst/>
          </a:prstGeom>
          <a:noFill/>
        </p:spPr>
        <p:txBody>
          <a:bodyPr wrap="square" rtlCol="0">
            <a:spAutoFit/>
          </a:bodyPr>
          <a:lstStyle/>
          <a:p>
            <a:pPr marL="171450" indent="-171450" algn="just">
              <a:lnSpc>
                <a:spcPct val="130000"/>
              </a:lnSpc>
              <a:buFont typeface="Wingdings" panose="05000000000000000000" pitchFamily="2" charset="2"/>
              <a:buChar char="l"/>
            </a:pPr>
            <a:r>
              <a:rPr lang="zh-CN" altLang="en-US" sz="1100" b="1" kern="100" dirty="0">
                <a:latin typeface="+mn-ea"/>
              </a:rPr>
              <a:t>正弦</a:t>
            </a:r>
            <a:r>
              <a:rPr lang="zh-CN" altLang="en-US" sz="1100" b="1" kern="100" dirty="0">
                <a:effectLst/>
                <a:latin typeface="+mn-ea"/>
              </a:rPr>
              <a:t>响应</a:t>
            </a:r>
            <a:endParaRPr lang="zh-CN" altLang="zh-CN" sz="1100" b="1" kern="100" dirty="0">
              <a:effectLst/>
              <a:latin typeface="+mn-ea"/>
              <a:cs typeface="Times New Roman" panose="02020603050405020304" pitchFamily="18" charset="0"/>
            </a:endParaRPr>
          </a:p>
        </p:txBody>
      </p:sp>
      <p:sp>
        <p:nvSpPr>
          <p:cNvPr id="2" name="内容占位符 4">
            <a:extLst>
              <a:ext uri="{FF2B5EF4-FFF2-40B4-BE49-F238E27FC236}">
                <a16:creationId xmlns:a16="http://schemas.microsoft.com/office/drawing/2014/main" id="{C2D2A978-31E2-8C36-EDD6-231102B75EAA}"/>
              </a:ext>
            </a:extLst>
          </p:cNvPr>
          <p:cNvSpPr>
            <a:spLocks noGrp="1"/>
          </p:cNvSpPr>
          <p:nvPr>
            <p:ph idx="1"/>
          </p:nvPr>
        </p:nvSpPr>
        <p:spPr>
          <a:xfrm>
            <a:off x="1030314" y="1119450"/>
            <a:ext cx="6273046" cy="520248"/>
          </a:xfrm>
        </p:spPr>
        <p:txBody>
          <a:bodyPr>
            <a:noAutofit/>
          </a:bodyPr>
          <a:lstStyle/>
          <a:p>
            <a:pPr marL="0" indent="0">
              <a:lnSpc>
                <a:spcPct val="130000"/>
              </a:lnSpc>
              <a:buNone/>
            </a:pPr>
            <a:r>
              <a:rPr lang="en-US" altLang="zh-CN" sz="2400" b="1" dirty="0">
                <a:latin typeface="+mj-ea"/>
                <a:ea typeface="+mj-ea"/>
                <a:cs typeface="Times New Roman" panose="02020603050405020304" pitchFamily="18" charset="0"/>
              </a:rPr>
              <a:t>4-1-2</a:t>
            </a:r>
            <a:r>
              <a:rPr lang="en-US" altLang="zh-CN" sz="2400" b="1" dirty="0">
                <a:effectLst/>
                <a:latin typeface="+mj-ea"/>
                <a:ea typeface="+mj-ea"/>
                <a:cs typeface="Times New Roman" panose="02020603050405020304" pitchFamily="18" charset="0"/>
              </a:rPr>
              <a:t>  </a:t>
            </a:r>
            <a:r>
              <a:rPr lang="zh-CN" altLang="en-US" sz="2400" b="1" dirty="0">
                <a:effectLst/>
                <a:latin typeface="+mj-ea"/>
                <a:ea typeface="+mj-ea"/>
                <a:cs typeface="Times New Roman" panose="02020603050405020304" pitchFamily="18" charset="0"/>
              </a:rPr>
              <a:t>故障建模</a:t>
            </a:r>
            <a:endParaRPr lang="zh-CN" altLang="en-US" sz="2400" b="1" dirty="0">
              <a:latin typeface="+mj-ea"/>
              <a:ea typeface="+mj-ea"/>
              <a:cs typeface="微软雅黑" panose="020B0503020204020204" charset="-122"/>
              <a:sym typeface="+mn-ea"/>
            </a:endParaRPr>
          </a:p>
          <a:p>
            <a:pPr marL="0" inden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7" name="图片 6">
            <a:extLst>
              <a:ext uri="{FF2B5EF4-FFF2-40B4-BE49-F238E27FC236}">
                <a16:creationId xmlns:a16="http://schemas.microsoft.com/office/drawing/2014/main" id="{4D6D87D3-B7FB-F022-B45C-74672E3BCCFE}"/>
              </a:ext>
            </a:extLst>
          </p:cNvPr>
          <p:cNvPicPr>
            <a:picLocks noChangeAspect="1"/>
          </p:cNvPicPr>
          <p:nvPr/>
        </p:nvPicPr>
        <p:blipFill>
          <a:blip r:embed="rId7"/>
          <a:stretch>
            <a:fillRect/>
          </a:stretch>
        </p:blipFill>
        <p:spPr>
          <a:xfrm>
            <a:off x="48567" y="528616"/>
            <a:ext cx="504734" cy="782622"/>
          </a:xfrm>
          <a:prstGeom prst="rect">
            <a:avLst/>
          </a:prstGeom>
        </p:spPr>
      </p:pic>
    </p:spTree>
    <p:extLst>
      <p:ext uri="{BB962C8B-B14F-4D97-AF65-F5344CB8AC3E}">
        <p14:creationId xmlns:p14="http://schemas.microsoft.com/office/powerpoint/2010/main" val="24991356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687EC7FE-BC4B-E2FE-5555-81523CB3CE0D}"/>
              </a:ext>
            </a:extLst>
          </p:cNvPr>
          <p:cNvGrpSpPr/>
          <p:nvPr/>
        </p:nvGrpSpPr>
        <p:grpSpPr>
          <a:xfrm>
            <a:off x="-344630" y="3308"/>
            <a:ext cx="12870385" cy="446052"/>
            <a:chOff x="-402429" y="-7062"/>
            <a:chExt cx="12870385" cy="446052"/>
          </a:xfrm>
        </p:grpSpPr>
        <p:sp>
          <p:nvSpPr>
            <p:cNvPr id="5" name="箭头: V 形 4">
              <a:extLst>
                <a:ext uri="{FF2B5EF4-FFF2-40B4-BE49-F238E27FC236}">
                  <a16:creationId xmlns:a16="http://schemas.microsoft.com/office/drawing/2014/main" id="{498DD6C4-48B2-90B8-60C8-BD634F2E7EFF}"/>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 name="箭头: V 形 5">
              <a:extLst>
                <a:ext uri="{FF2B5EF4-FFF2-40B4-BE49-F238E27FC236}">
                  <a16:creationId xmlns:a16="http://schemas.microsoft.com/office/drawing/2014/main" id="{16F7633E-0665-C208-CEE1-D9D65BD0C312}"/>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7" name="箭头: V 形 16">
              <a:extLst>
                <a:ext uri="{FF2B5EF4-FFF2-40B4-BE49-F238E27FC236}">
                  <a16:creationId xmlns:a16="http://schemas.microsoft.com/office/drawing/2014/main" id="{B14AE973-3EF4-EF0E-16FC-B3C8E8B7069A}"/>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8" name="箭头: V 形 17">
              <a:extLst>
                <a:ext uri="{FF2B5EF4-FFF2-40B4-BE49-F238E27FC236}">
                  <a16:creationId xmlns:a16="http://schemas.microsoft.com/office/drawing/2014/main" id="{EEE1FBB3-5624-2870-648C-BF13554620B2}"/>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19" name="箭头: V 形 18">
              <a:extLst>
                <a:ext uri="{FF2B5EF4-FFF2-40B4-BE49-F238E27FC236}">
                  <a16:creationId xmlns:a16="http://schemas.microsoft.com/office/drawing/2014/main" id="{0979A0D5-297D-2092-DA10-7CDE7281FECD}"/>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7" name="标题 1">
            <a:extLst>
              <a:ext uri="{FF2B5EF4-FFF2-40B4-BE49-F238E27FC236}">
                <a16:creationId xmlns:a16="http://schemas.microsoft.com/office/drawing/2014/main" id="{C7B9AFA5-0386-58CF-4606-20F14CB8EE91}"/>
              </a:ext>
            </a:extLst>
          </p:cNvPr>
          <p:cNvSpPr>
            <a:spLocks noGrp="1"/>
          </p:cNvSpPr>
          <p:nvPr>
            <p:ph type="title"/>
          </p:nvPr>
        </p:nvSpPr>
        <p:spPr>
          <a:xfrm>
            <a:off x="659739" y="518480"/>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sp>
        <p:nvSpPr>
          <p:cNvPr id="28" name="内容占位符 4">
            <a:extLst>
              <a:ext uri="{FF2B5EF4-FFF2-40B4-BE49-F238E27FC236}">
                <a16:creationId xmlns:a16="http://schemas.microsoft.com/office/drawing/2014/main" id="{4FBAEE3E-20A7-B2EB-30F2-B64EB3F75DDF}"/>
              </a:ext>
            </a:extLst>
          </p:cNvPr>
          <p:cNvSpPr txBox="1">
            <a:spLocks/>
          </p:cNvSpPr>
          <p:nvPr/>
        </p:nvSpPr>
        <p:spPr>
          <a:xfrm>
            <a:off x="1044622" y="1022349"/>
            <a:ext cx="6273046" cy="941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4-1-3  </a:t>
            </a:r>
            <a:r>
              <a:rPr lang="zh-CN" altLang="en-US" sz="2400" b="1" dirty="0">
                <a:latin typeface="+mj-ea"/>
                <a:ea typeface="+mj-ea"/>
                <a:cs typeface="Times New Roman" panose="02020603050405020304" pitchFamily="18" charset="0"/>
              </a:rPr>
              <a:t>监测信号筛选 </a:t>
            </a:r>
            <a:r>
              <a:rPr lang="en-US" altLang="zh-CN" sz="2400" b="1" dirty="0">
                <a:latin typeface="+mj-ea"/>
                <a:ea typeface="+mj-ea"/>
                <a:cs typeface="Times New Roman" panose="02020603050405020304" pitchFamily="18" charset="0"/>
              </a:rPr>
              <a:t>— </a:t>
            </a:r>
            <a:r>
              <a:rPr lang="zh-CN" altLang="en-US" sz="2400" b="1" dirty="0">
                <a:latin typeface="+mj-ea"/>
                <a:ea typeface="+mj-ea"/>
                <a:cs typeface="Times New Roman" panose="02020603050405020304" pitchFamily="18" charset="0"/>
              </a:rPr>
              <a:t>随机森林法</a:t>
            </a:r>
            <a:endParaRPr lang="en-US" altLang="zh-CN" sz="2400" b="1" dirty="0">
              <a:solidFill>
                <a:srgbClr val="1C50A2"/>
              </a:solidFill>
              <a:latin typeface="+mj-ea"/>
              <a:ea typeface="+mj-ea"/>
              <a:sym typeface="+mn-ea"/>
            </a:endParaRPr>
          </a:p>
          <a:p>
            <a:pPr>
              <a:lnSpc>
                <a:spcPct val="130000"/>
              </a:lnSpc>
            </a:pPr>
            <a:endParaRPr lang="zh-CN" altLang="en-US" sz="2400" b="1" dirty="0">
              <a:latin typeface="+mj-ea"/>
              <a:ea typeface="+mj-ea"/>
              <a:cs typeface="微软雅黑" panose="020B0503020204020204" charset="-122"/>
              <a:sym typeface="+mn-ea"/>
            </a:endParaRPr>
          </a:p>
          <a:p>
            <a:pPr marL="0" indent="0">
              <a:buFont typeface="Arial" panose="020B0604020202020204" pitchFamily="34" charse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30" name="图片 29">
            <a:extLst>
              <a:ext uri="{FF2B5EF4-FFF2-40B4-BE49-F238E27FC236}">
                <a16:creationId xmlns:a16="http://schemas.microsoft.com/office/drawing/2014/main" id="{88FB04A6-50FD-4AB2-23B1-A3813A3BF067}"/>
              </a:ext>
            </a:extLst>
          </p:cNvPr>
          <p:cNvPicPr>
            <a:picLocks noChangeAspect="1"/>
          </p:cNvPicPr>
          <p:nvPr/>
        </p:nvPicPr>
        <p:blipFill>
          <a:blip r:embed="rId3"/>
          <a:stretch>
            <a:fillRect/>
          </a:stretch>
        </p:blipFill>
        <p:spPr>
          <a:xfrm>
            <a:off x="8555131" y="2075980"/>
            <a:ext cx="3358949" cy="4054215"/>
          </a:xfrm>
          <a:prstGeom prst="rect">
            <a:avLst/>
          </a:prstGeom>
        </p:spPr>
      </p:pic>
      <p:sp>
        <p:nvSpPr>
          <p:cNvPr id="31" name="文本框 30">
            <a:extLst>
              <a:ext uri="{FF2B5EF4-FFF2-40B4-BE49-F238E27FC236}">
                <a16:creationId xmlns:a16="http://schemas.microsoft.com/office/drawing/2014/main" id="{39A2E85E-8CB6-E176-7005-8AEAC00F458D}"/>
              </a:ext>
            </a:extLst>
          </p:cNvPr>
          <p:cNvSpPr txBox="1"/>
          <p:nvPr/>
        </p:nvSpPr>
        <p:spPr>
          <a:xfrm>
            <a:off x="1234914" y="1536899"/>
            <a:ext cx="9722172" cy="646331"/>
          </a:xfrm>
          <a:prstGeom prst="rect">
            <a:avLst/>
          </a:prstGeom>
          <a:noFill/>
        </p:spPr>
        <p:txBody>
          <a:bodyPr wrap="square" rtlCol="0">
            <a:spAutoFit/>
          </a:bodyPr>
          <a:lstStyle/>
          <a:p>
            <a:pPr marL="285750" indent="-285750">
              <a:buFont typeface="Arial" panose="020B0604020202020204" pitchFamily="34" charset="0"/>
              <a:buChar char="•"/>
            </a:pPr>
            <a:r>
              <a:rPr lang="zh-CN" altLang="zh-CN" sz="1800" kern="100" dirty="0">
                <a:effectLst/>
                <a:latin typeface="+mn-ea"/>
                <a:cs typeface="Times New Roman" panose="02020603050405020304" pitchFamily="18" charset="0"/>
              </a:rPr>
              <a:t>适用于</a:t>
            </a:r>
            <a:r>
              <a:rPr lang="zh-CN" altLang="zh-CN" sz="1800" b="1" kern="100" dirty="0">
                <a:effectLst/>
                <a:latin typeface="+mn-ea"/>
                <a:cs typeface="Times New Roman" panose="02020603050405020304" pitchFamily="18" charset="0"/>
              </a:rPr>
              <a:t>大规模数据</a:t>
            </a:r>
            <a:r>
              <a:rPr lang="zh-CN" altLang="zh-CN" sz="1800" kern="100" dirty="0">
                <a:effectLst/>
                <a:latin typeface="+mn-ea"/>
                <a:cs typeface="Times New Roman" panose="02020603050405020304" pitchFamily="18" charset="0"/>
              </a:rPr>
              <a:t>和</a:t>
            </a:r>
            <a:r>
              <a:rPr lang="zh-CN" altLang="zh-CN" sz="1800" b="1" kern="100" dirty="0">
                <a:effectLst/>
                <a:latin typeface="+mn-ea"/>
                <a:cs typeface="Times New Roman" panose="02020603050405020304" pitchFamily="18" charset="0"/>
              </a:rPr>
              <a:t>高维特征空间</a:t>
            </a:r>
            <a:r>
              <a:rPr lang="zh-CN" altLang="zh-CN" sz="1800" kern="100" dirty="0">
                <a:effectLst/>
                <a:latin typeface="+mn-ea"/>
                <a:cs typeface="Times New Roman" panose="02020603050405020304" pitchFamily="18" charset="0"/>
              </a:rPr>
              <a:t>，能够处理复杂的特征选择问题</a:t>
            </a:r>
            <a:r>
              <a:rPr lang="zh-CN" altLang="en-US" sz="1800" kern="100" dirty="0">
                <a:effectLst/>
                <a:latin typeface="+mn-ea"/>
                <a:cs typeface="Times New Roman" panose="02020603050405020304" pitchFamily="18" charset="0"/>
              </a:rPr>
              <a:t>；</a:t>
            </a:r>
            <a:endParaRPr lang="en-US" altLang="zh-CN" sz="1800" kern="100" dirty="0">
              <a:effectLst/>
              <a:latin typeface="+mn-ea"/>
              <a:cs typeface="Times New Roman" panose="02020603050405020304" pitchFamily="18" charset="0"/>
            </a:endParaRPr>
          </a:p>
          <a:p>
            <a:pPr marL="285750" indent="-285750">
              <a:buFont typeface="Arial" panose="020B0604020202020204" pitchFamily="34" charset="0"/>
              <a:buChar char="•"/>
            </a:pPr>
            <a:r>
              <a:rPr lang="zh-CN" altLang="zh-CN" sz="1800" kern="100" dirty="0">
                <a:effectLst/>
                <a:latin typeface="+mn-ea"/>
                <a:cs typeface="Times New Roman" panose="02020603050405020304" pitchFamily="18" charset="0"/>
              </a:rPr>
              <a:t>能够自动学习数据中的特征之间的关系和重要性，提高</a:t>
            </a:r>
            <a:r>
              <a:rPr lang="zh-CN" altLang="zh-CN" sz="1800" b="1" kern="100" dirty="0">
                <a:effectLst/>
                <a:latin typeface="+mn-ea"/>
                <a:cs typeface="Times New Roman" panose="02020603050405020304" pitchFamily="18" charset="0"/>
              </a:rPr>
              <a:t>筛选效率</a:t>
            </a:r>
            <a:r>
              <a:rPr lang="zh-CN" altLang="zh-CN" sz="1800" kern="100" dirty="0">
                <a:effectLst/>
                <a:latin typeface="+mn-ea"/>
                <a:cs typeface="Times New Roman" panose="02020603050405020304" pitchFamily="18" charset="0"/>
              </a:rPr>
              <a:t>。</a:t>
            </a:r>
            <a:endParaRPr lang="zh-CN" altLang="en-US" dirty="0">
              <a:latin typeface="+mn-ea"/>
            </a:endParaRPr>
          </a:p>
        </p:txBody>
      </p:sp>
      <p:grpSp>
        <p:nvGrpSpPr>
          <p:cNvPr id="43" name="组合 42">
            <a:extLst>
              <a:ext uri="{FF2B5EF4-FFF2-40B4-BE49-F238E27FC236}">
                <a16:creationId xmlns:a16="http://schemas.microsoft.com/office/drawing/2014/main" id="{658F10C7-370A-CAF7-B21C-CA99AA337FA3}"/>
              </a:ext>
            </a:extLst>
          </p:cNvPr>
          <p:cNvGrpSpPr/>
          <p:nvPr/>
        </p:nvGrpSpPr>
        <p:grpSpPr>
          <a:xfrm>
            <a:off x="22063" y="2148988"/>
            <a:ext cx="7591804" cy="4364387"/>
            <a:chOff x="0" y="2294829"/>
            <a:chExt cx="7591804" cy="4364387"/>
          </a:xfrm>
        </p:grpSpPr>
        <p:grpSp>
          <p:nvGrpSpPr>
            <p:cNvPr id="36" name="组合 35">
              <a:extLst>
                <a:ext uri="{FF2B5EF4-FFF2-40B4-BE49-F238E27FC236}">
                  <a16:creationId xmlns:a16="http://schemas.microsoft.com/office/drawing/2014/main" id="{A2F60DFA-2183-ED77-6365-E04BE5CA0B18}"/>
                </a:ext>
              </a:extLst>
            </p:cNvPr>
            <p:cNvGrpSpPr/>
            <p:nvPr/>
          </p:nvGrpSpPr>
          <p:grpSpPr>
            <a:xfrm>
              <a:off x="0" y="2294829"/>
              <a:ext cx="7591804" cy="4364387"/>
              <a:chOff x="0" y="2294829"/>
              <a:chExt cx="7591804" cy="4364387"/>
            </a:xfrm>
          </p:grpSpPr>
          <p:pic>
            <p:nvPicPr>
              <p:cNvPr id="29" name="图片 28">
                <a:extLst>
                  <a:ext uri="{FF2B5EF4-FFF2-40B4-BE49-F238E27FC236}">
                    <a16:creationId xmlns:a16="http://schemas.microsoft.com/office/drawing/2014/main" id="{C32BEE5A-4EAD-450D-377B-00D61160FA1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2294829"/>
                <a:ext cx="7591804" cy="4364387"/>
              </a:xfrm>
              <a:prstGeom prst="rect">
                <a:avLst/>
              </a:prstGeom>
              <a:noFill/>
            </p:spPr>
          </p:pic>
          <p:sp>
            <p:nvSpPr>
              <p:cNvPr id="33" name="矩形 32">
                <a:extLst>
                  <a:ext uri="{FF2B5EF4-FFF2-40B4-BE49-F238E27FC236}">
                    <a16:creationId xmlns:a16="http://schemas.microsoft.com/office/drawing/2014/main" id="{3B02A0C8-A077-7BDF-5120-9DE2AF3C87F7}"/>
                  </a:ext>
                </a:extLst>
              </p:cNvPr>
              <p:cNvSpPr/>
              <p:nvPr/>
            </p:nvSpPr>
            <p:spPr>
              <a:xfrm>
                <a:off x="140427" y="2974989"/>
                <a:ext cx="5593623" cy="1942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33">
                <a:extLst>
                  <a:ext uri="{FF2B5EF4-FFF2-40B4-BE49-F238E27FC236}">
                    <a16:creationId xmlns:a16="http://schemas.microsoft.com/office/drawing/2014/main" id="{A59008C9-BEF6-0DDA-5D5C-0F3CB4EC2F78}"/>
                  </a:ext>
                </a:extLst>
              </p:cNvPr>
              <p:cNvSpPr/>
              <p:nvPr/>
            </p:nvSpPr>
            <p:spPr>
              <a:xfrm>
                <a:off x="1975117" y="5819512"/>
                <a:ext cx="3758933" cy="1942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矩形 34">
                <a:extLst>
                  <a:ext uri="{FF2B5EF4-FFF2-40B4-BE49-F238E27FC236}">
                    <a16:creationId xmlns:a16="http://schemas.microsoft.com/office/drawing/2014/main" id="{48136C25-207C-1949-EE03-377F132C724A}"/>
                  </a:ext>
                </a:extLst>
              </p:cNvPr>
              <p:cNvSpPr/>
              <p:nvPr/>
            </p:nvSpPr>
            <p:spPr>
              <a:xfrm>
                <a:off x="738638" y="4998353"/>
                <a:ext cx="6485122" cy="19426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7" name="文本框 36">
              <a:extLst>
                <a:ext uri="{FF2B5EF4-FFF2-40B4-BE49-F238E27FC236}">
                  <a16:creationId xmlns:a16="http://schemas.microsoft.com/office/drawing/2014/main" id="{5447331F-4A9B-A0EB-6C2E-3E8D47B726DE}"/>
                </a:ext>
              </a:extLst>
            </p:cNvPr>
            <p:cNvSpPr txBox="1"/>
            <p:nvPr/>
          </p:nvSpPr>
          <p:spPr>
            <a:xfrm>
              <a:off x="5664453" y="4690576"/>
              <a:ext cx="1889760" cy="307777"/>
            </a:xfrm>
            <a:prstGeom prst="rect">
              <a:avLst/>
            </a:prstGeom>
            <a:noFill/>
          </p:spPr>
          <p:txBody>
            <a:bodyPr wrap="square" rtlCol="0">
              <a:spAutoFit/>
            </a:bodyPr>
            <a:lstStyle/>
            <a:p>
              <a:r>
                <a:rPr lang="zh-CN" altLang="en-US" sz="1400" dirty="0">
                  <a:solidFill>
                    <a:srgbClr val="FF0000"/>
                  </a:solidFill>
                </a:rPr>
                <a:t>电机轴端力矩</a:t>
              </a:r>
            </a:p>
          </p:txBody>
        </p:sp>
        <p:sp>
          <p:nvSpPr>
            <p:cNvPr id="38" name="文本框 37">
              <a:extLst>
                <a:ext uri="{FF2B5EF4-FFF2-40B4-BE49-F238E27FC236}">
                  <a16:creationId xmlns:a16="http://schemas.microsoft.com/office/drawing/2014/main" id="{357D892C-82C0-3B45-8D3A-52FE54B4EBC5}"/>
                </a:ext>
              </a:extLst>
            </p:cNvPr>
            <p:cNvSpPr txBox="1"/>
            <p:nvPr/>
          </p:nvSpPr>
          <p:spPr>
            <a:xfrm>
              <a:off x="4568192" y="5518002"/>
              <a:ext cx="1889760" cy="307777"/>
            </a:xfrm>
            <a:prstGeom prst="rect">
              <a:avLst/>
            </a:prstGeom>
            <a:noFill/>
          </p:spPr>
          <p:txBody>
            <a:bodyPr wrap="square" rtlCol="0">
              <a:spAutoFit/>
            </a:bodyPr>
            <a:lstStyle/>
            <a:p>
              <a:r>
                <a:rPr lang="zh-CN" altLang="en-US" sz="1400" dirty="0">
                  <a:solidFill>
                    <a:srgbClr val="FF0000"/>
                  </a:solidFill>
                </a:rPr>
                <a:t>角度传感器输出</a:t>
              </a:r>
            </a:p>
          </p:txBody>
        </p:sp>
        <p:sp>
          <p:nvSpPr>
            <p:cNvPr id="39" name="文本框 38">
              <a:extLst>
                <a:ext uri="{FF2B5EF4-FFF2-40B4-BE49-F238E27FC236}">
                  <a16:creationId xmlns:a16="http://schemas.microsoft.com/office/drawing/2014/main" id="{58EBDAC6-49E5-FD9F-6BA1-79B26A309729}"/>
                </a:ext>
              </a:extLst>
            </p:cNvPr>
            <p:cNvSpPr txBox="1"/>
            <p:nvPr/>
          </p:nvSpPr>
          <p:spPr>
            <a:xfrm>
              <a:off x="4568192" y="2683748"/>
              <a:ext cx="1889760" cy="307777"/>
            </a:xfrm>
            <a:prstGeom prst="rect">
              <a:avLst/>
            </a:prstGeom>
            <a:noFill/>
          </p:spPr>
          <p:txBody>
            <a:bodyPr wrap="square" rtlCol="0">
              <a:spAutoFit/>
            </a:bodyPr>
            <a:lstStyle/>
            <a:p>
              <a:r>
                <a:rPr lang="zh-CN" altLang="en-US" sz="1400" dirty="0">
                  <a:solidFill>
                    <a:srgbClr val="FF0000"/>
                  </a:solidFill>
                </a:rPr>
                <a:t>传动系统输出力矩</a:t>
              </a:r>
            </a:p>
          </p:txBody>
        </p:sp>
      </p:grpSp>
      <p:sp>
        <p:nvSpPr>
          <p:cNvPr id="40" name="箭头: V 形 39">
            <a:extLst>
              <a:ext uri="{FF2B5EF4-FFF2-40B4-BE49-F238E27FC236}">
                <a16:creationId xmlns:a16="http://schemas.microsoft.com/office/drawing/2014/main" id="{F89523F5-A7EE-7F01-A2E0-0826E1ABB814}"/>
              </a:ext>
            </a:extLst>
          </p:cNvPr>
          <p:cNvSpPr/>
          <p:nvPr/>
        </p:nvSpPr>
        <p:spPr>
          <a:xfrm>
            <a:off x="7724830" y="3854707"/>
            <a:ext cx="504933" cy="734900"/>
          </a:xfrm>
          <a:prstGeom prst="chevron">
            <a:avLst/>
          </a:prstGeom>
          <a:solidFill>
            <a:srgbClr val="1C50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1C50A2"/>
              </a:solidFill>
            </a:endParaRPr>
          </a:p>
        </p:txBody>
      </p:sp>
      <p:sp>
        <p:nvSpPr>
          <p:cNvPr id="44" name="文本框 43">
            <a:extLst>
              <a:ext uri="{FF2B5EF4-FFF2-40B4-BE49-F238E27FC236}">
                <a16:creationId xmlns:a16="http://schemas.microsoft.com/office/drawing/2014/main" id="{D4A60BC2-06B8-D324-EAAB-58E2D8E93B1A}"/>
              </a:ext>
            </a:extLst>
          </p:cNvPr>
          <p:cNvSpPr txBox="1"/>
          <p:nvPr/>
        </p:nvSpPr>
        <p:spPr>
          <a:xfrm>
            <a:off x="7473390" y="3265137"/>
            <a:ext cx="1607073" cy="276999"/>
          </a:xfrm>
          <a:prstGeom prst="rect">
            <a:avLst/>
          </a:prstGeom>
          <a:noFill/>
        </p:spPr>
        <p:txBody>
          <a:bodyPr wrap="square" rtlCol="0">
            <a:spAutoFit/>
          </a:bodyPr>
          <a:lstStyle/>
          <a:p>
            <a:r>
              <a:rPr lang="zh-CN" altLang="zh-CN" sz="1200" b="1" kern="100" dirty="0">
                <a:solidFill>
                  <a:srgbClr val="1C50A2"/>
                </a:solidFill>
                <a:effectLst/>
                <a:latin typeface="+mn-ea"/>
              </a:rPr>
              <a:t>相对独立性</a:t>
            </a:r>
            <a:endParaRPr lang="en-US" altLang="zh-CN" sz="1200" b="1" kern="100" dirty="0">
              <a:solidFill>
                <a:srgbClr val="1C50A2"/>
              </a:solidFill>
              <a:effectLst/>
              <a:latin typeface="+mn-ea"/>
            </a:endParaRPr>
          </a:p>
        </p:txBody>
      </p:sp>
      <p:sp>
        <p:nvSpPr>
          <p:cNvPr id="46" name="文本框 45">
            <a:extLst>
              <a:ext uri="{FF2B5EF4-FFF2-40B4-BE49-F238E27FC236}">
                <a16:creationId xmlns:a16="http://schemas.microsoft.com/office/drawing/2014/main" id="{30232FAF-B2CE-7222-11AF-F78F3686BE1C}"/>
              </a:ext>
            </a:extLst>
          </p:cNvPr>
          <p:cNvSpPr txBox="1"/>
          <p:nvPr/>
        </p:nvSpPr>
        <p:spPr>
          <a:xfrm>
            <a:off x="1234914" y="6479133"/>
            <a:ext cx="9610725" cy="369332"/>
          </a:xfrm>
          <a:prstGeom prst="rect">
            <a:avLst/>
          </a:prstGeom>
          <a:solidFill>
            <a:srgbClr val="1C50A2"/>
          </a:solidFill>
        </p:spPr>
        <p:txBody>
          <a:bodyPr wrap="square" rtlCol="0">
            <a:spAutoFit/>
          </a:bodyPr>
          <a:lstStyle/>
          <a:p>
            <a:pPr algn="ctr"/>
            <a:r>
              <a:rPr lang="zh-CN" altLang="en-US" b="1" kern="100" dirty="0">
                <a:solidFill>
                  <a:schemeClr val="bg1"/>
                </a:solidFill>
                <a:latin typeface="+mn-ea"/>
                <a:cs typeface="Times New Roman" panose="02020603050405020304" pitchFamily="18" charset="0"/>
              </a:rPr>
              <a:t>    不仅能够改善诊断模型的性能、解释性和效率，还能提高诊断模型的稳健性和泛化能力 </a:t>
            </a:r>
          </a:p>
        </p:txBody>
      </p:sp>
      <p:sp>
        <p:nvSpPr>
          <p:cNvPr id="47" name="文本框 46">
            <a:extLst>
              <a:ext uri="{FF2B5EF4-FFF2-40B4-BE49-F238E27FC236}">
                <a16:creationId xmlns:a16="http://schemas.microsoft.com/office/drawing/2014/main" id="{CF4A49F6-5095-6751-8582-45E69A756090}"/>
              </a:ext>
            </a:extLst>
          </p:cNvPr>
          <p:cNvSpPr txBox="1"/>
          <p:nvPr/>
        </p:nvSpPr>
        <p:spPr>
          <a:xfrm>
            <a:off x="7473391" y="3521943"/>
            <a:ext cx="1215299" cy="276999"/>
          </a:xfrm>
          <a:prstGeom prst="rect">
            <a:avLst/>
          </a:prstGeom>
          <a:noFill/>
        </p:spPr>
        <p:txBody>
          <a:bodyPr wrap="square" rtlCol="0">
            <a:spAutoFit/>
          </a:bodyPr>
          <a:lstStyle/>
          <a:p>
            <a:r>
              <a:rPr lang="zh-CN" altLang="zh-CN" sz="1200" b="1" kern="100" dirty="0">
                <a:solidFill>
                  <a:srgbClr val="1C50A2"/>
                </a:solidFill>
                <a:effectLst/>
                <a:latin typeface="+mn-ea"/>
              </a:rPr>
              <a:t>贡献重要度</a:t>
            </a:r>
            <a:endParaRPr lang="zh-CN" altLang="en-US" sz="1200" b="1" dirty="0">
              <a:solidFill>
                <a:srgbClr val="1C50A2"/>
              </a:solidFill>
              <a:latin typeface="+mn-ea"/>
            </a:endParaRPr>
          </a:p>
        </p:txBody>
      </p:sp>
      <p:sp>
        <p:nvSpPr>
          <p:cNvPr id="55" name="矩形: 圆角 54">
            <a:extLst>
              <a:ext uri="{FF2B5EF4-FFF2-40B4-BE49-F238E27FC236}">
                <a16:creationId xmlns:a16="http://schemas.microsoft.com/office/drawing/2014/main" id="{650E6161-204D-B6EF-FF12-89B17BC4EA0D}"/>
              </a:ext>
            </a:extLst>
          </p:cNvPr>
          <p:cNvSpPr/>
          <p:nvPr/>
        </p:nvSpPr>
        <p:spPr>
          <a:xfrm>
            <a:off x="8555130" y="1752600"/>
            <a:ext cx="3589337" cy="4628104"/>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6" name="文本框 55">
            <a:extLst>
              <a:ext uri="{FF2B5EF4-FFF2-40B4-BE49-F238E27FC236}">
                <a16:creationId xmlns:a16="http://schemas.microsoft.com/office/drawing/2014/main" id="{B184911B-083F-3B7A-4D8E-2FD1887282B8}"/>
              </a:ext>
            </a:extLst>
          </p:cNvPr>
          <p:cNvSpPr txBox="1"/>
          <p:nvPr/>
        </p:nvSpPr>
        <p:spPr>
          <a:xfrm>
            <a:off x="8941587" y="1625725"/>
            <a:ext cx="2378354" cy="338554"/>
          </a:xfrm>
          <a:prstGeom prst="rect">
            <a:avLst/>
          </a:prstGeom>
          <a:solidFill>
            <a:schemeClr val="bg1"/>
          </a:solidFill>
        </p:spPr>
        <p:txBody>
          <a:bodyPr wrap="square" rtlCol="0">
            <a:spAutoFit/>
          </a:bodyPr>
          <a:lstStyle/>
          <a:p>
            <a:r>
              <a:rPr lang="zh-CN" altLang="en-US" sz="1600" b="1" dirty="0"/>
              <a:t> 筛选得到的</a:t>
            </a:r>
            <a:r>
              <a:rPr lang="en-US" altLang="zh-CN" sz="1600" b="1" dirty="0"/>
              <a:t>8</a:t>
            </a:r>
            <a:r>
              <a:rPr lang="zh-CN" altLang="en-US" sz="1600" b="1" dirty="0"/>
              <a:t>列监测信号</a:t>
            </a:r>
          </a:p>
        </p:txBody>
      </p:sp>
      <p:sp>
        <p:nvSpPr>
          <p:cNvPr id="2" name="文本框 1">
            <a:extLst>
              <a:ext uri="{FF2B5EF4-FFF2-40B4-BE49-F238E27FC236}">
                <a16:creationId xmlns:a16="http://schemas.microsoft.com/office/drawing/2014/main" id="{E0DBBD36-FCE4-A273-2919-AB1BFB05F415}"/>
              </a:ext>
            </a:extLst>
          </p:cNvPr>
          <p:cNvSpPr txBox="1"/>
          <p:nvPr/>
        </p:nvSpPr>
        <p:spPr>
          <a:xfrm>
            <a:off x="7613867" y="623990"/>
            <a:ext cx="4582187" cy="777457"/>
          </a:xfrm>
          <a:prstGeom prst="rect">
            <a:avLst/>
          </a:prstGeom>
          <a:solidFill>
            <a:srgbClr val="1C50A2"/>
          </a:solidFill>
        </p:spPr>
        <p:txBody>
          <a:bodyPr wrap="square" rtlCol="0">
            <a:spAutoFit/>
          </a:bodyPr>
          <a:lstStyle/>
          <a:p>
            <a:pPr algn="ctr">
              <a:lnSpc>
                <a:spcPct val="130000"/>
              </a:lnSpc>
            </a:pPr>
            <a:r>
              <a:rPr lang="zh-CN" altLang="zh-CN" sz="1800" b="1" kern="100" dirty="0">
                <a:solidFill>
                  <a:schemeClr val="bg1"/>
                </a:solidFill>
                <a:effectLst/>
                <a:latin typeface="+mn-ea"/>
                <a:cs typeface="Times New Roman" panose="02020603050405020304" pitchFamily="18" charset="0"/>
              </a:rPr>
              <a:t>故障仿真数据内</a:t>
            </a:r>
            <a:r>
              <a:rPr lang="zh-CN" altLang="zh-CN" sz="1800" b="1" kern="100" dirty="0">
                <a:solidFill>
                  <a:srgbClr val="FFC000"/>
                </a:solidFill>
                <a:effectLst/>
                <a:latin typeface="+mn-ea"/>
                <a:cs typeface="Times New Roman" panose="02020603050405020304" pitchFamily="18" charset="0"/>
              </a:rPr>
              <a:t>监测信号众多</a:t>
            </a:r>
            <a:r>
              <a:rPr lang="zh-CN" altLang="zh-CN" sz="1800" b="1" kern="100" dirty="0">
                <a:solidFill>
                  <a:schemeClr val="bg1"/>
                </a:solidFill>
                <a:effectLst/>
                <a:latin typeface="+mn-ea"/>
                <a:cs typeface="Times New Roman" panose="02020603050405020304" pitchFamily="18" charset="0"/>
              </a:rPr>
              <a:t>且存在</a:t>
            </a:r>
            <a:r>
              <a:rPr lang="zh-CN" altLang="zh-CN" sz="1800" b="1" kern="100" dirty="0">
                <a:solidFill>
                  <a:srgbClr val="FFC000"/>
                </a:solidFill>
                <a:effectLst/>
                <a:latin typeface="+mn-ea"/>
                <a:cs typeface="Times New Roman" panose="02020603050405020304" pitchFamily="18" charset="0"/>
              </a:rPr>
              <a:t>冗余</a:t>
            </a:r>
            <a:endParaRPr lang="en-US" altLang="zh-CN" sz="1800" b="1" kern="100" dirty="0">
              <a:solidFill>
                <a:srgbClr val="FFC000"/>
              </a:solidFill>
              <a:effectLst/>
              <a:latin typeface="+mn-ea"/>
              <a:cs typeface="Times New Roman" panose="02020603050405020304" pitchFamily="18" charset="0"/>
            </a:endParaRPr>
          </a:p>
          <a:p>
            <a:pPr algn="ctr">
              <a:lnSpc>
                <a:spcPct val="130000"/>
              </a:lnSpc>
            </a:pPr>
            <a:r>
              <a:rPr lang="zh-CN" altLang="zh-CN" sz="1800" b="1" kern="100" dirty="0">
                <a:solidFill>
                  <a:srgbClr val="FFC000"/>
                </a:solidFill>
                <a:effectLst/>
                <a:latin typeface="+mn-ea"/>
                <a:cs typeface="Times New Roman" panose="02020603050405020304" pitchFamily="18" charset="0"/>
              </a:rPr>
              <a:t>影响诊断模型性能</a:t>
            </a:r>
            <a:endParaRPr lang="zh-CN" altLang="en-US" b="1" dirty="0">
              <a:solidFill>
                <a:schemeClr val="bg1"/>
              </a:solidFill>
              <a:latin typeface="+mn-ea"/>
            </a:endParaRPr>
          </a:p>
        </p:txBody>
      </p:sp>
      <p:pic>
        <p:nvPicPr>
          <p:cNvPr id="3" name="图片 2">
            <a:extLst>
              <a:ext uri="{FF2B5EF4-FFF2-40B4-BE49-F238E27FC236}">
                <a16:creationId xmlns:a16="http://schemas.microsoft.com/office/drawing/2014/main" id="{D9D7F041-680B-864D-045B-8B14C0EC4BCB}"/>
              </a:ext>
            </a:extLst>
          </p:cNvPr>
          <p:cNvPicPr>
            <a:picLocks noChangeAspect="1"/>
          </p:cNvPicPr>
          <p:nvPr/>
        </p:nvPicPr>
        <p:blipFill>
          <a:blip r:embed="rId5"/>
          <a:stretch>
            <a:fillRect/>
          </a:stretch>
        </p:blipFill>
        <p:spPr>
          <a:xfrm>
            <a:off x="48567" y="528616"/>
            <a:ext cx="504734" cy="782622"/>
          </a:xfrm>
          <a:prstGeom prst="rect">
            <a:avLst/>
          </a:prstGeom>
        </p:spPr>
      </p:pic>
      <p:sp>
        <p:nvSpPr>
          <p:cNvPr id="7" name="文本框 6">
            <a:extLst>
              <a:ext uri="{FF2B5EF4-FFF2-40B4-BE49-F238E27FC236}">
                <a16:creationId xmlns:a16="http://schemas.microsoft.com/office/drawing/2014/main" id="{FE1335F4-DF11-02C0-909A-25109FCC6625}"/>
              </a:ext>
            </a:extLst>
          </p:cNvPr>
          <p:cNvSpPr txBox="1"/>
          <p:nvPr/>
        </p:nvSpPr>
        <p:spPr>
          <a:xfrm>
            <a:off x="7473391" y="4688036"/>
            <a:ext cx="1215299" cy="276999"/>
          </a:xfrm>
          <a:prstGeom prst="rect">
            <a:avLst/>
          </a:prstGeom>
          <a:noFill/>
        </p:spPr>
        <p:txBody>
          <a:bodyPr wrap="square" rtlCol="0">
            <a:spAutoFit/>
          </a:bodyPr>
          <a:lstStyle/>
          <a:p>
            <a:r>
              <a:rPr lang="zh-CN" altLang="en-US" sz="1200" b="1" kern="100" dirty="0">
                <a:solidFill>
                  <a:srgbClr val="1C50A2"/>
                </a:solidFill>
                <a:latin typeface="+mn-ea"/>
              </a:rPr>
              <a:t>现实传感器</a:t>
            </a:r>
            <a:endParaRPr lang="en-US" altLang="zh-CN" sz="1200" b="1" kern="100" dirty="0">
              <a:solidFill>
                <a:srgbClr val="1C50A2"/>
              </a:solidFill>
              <a:latin typeface="+mn-ea"/>
            </a:endParaRPr>
          </a:p>
        </p:txBody>
      </p:sp>
      <p:sp>
        <p:nvSpPr>
          <p:cNvPr id="8" name="文本框 7">
            <a:extLst>
              <a:ext uri="{FF2B5EF4-FFF2-40B4-BE49-F238E27FC236}">
                <a16:creationId xmlns:a16="http://schemas.microsoft.com/office/drawing/2014/main" id="{B3EFB371-24F8-052A-D88D-9164D59C5472}"/>
              </a:ext>
            </a:extLst>
          </p:cNvPr>
          <p:cNvSpPr txBox="1"/>
          <p:nvPr/>
        </p:nvSpPr>
        <p:spPr>
          <a:xfrm>
            <a:off x="7439130" y="4954300"/>
            <a:ext cx="1215299" cy="276999"/>
          </a:xfrm>
          <a:prstGeom prst="rect">
            <a:avLst/>
          </a:prstGeom>
          <a:noFill/>
        </p:spPr>
        <p:txBody>
          <a:bodyPr wrap="square" rtlCol="0">
            <a:spAutoFit/>
          </a:bodyPr>
          <a:lstStyle/>
          <a:p>
            <a:r>
              <a:rPr lang="zh-CN" altLang="en-US" sz="1200" b="1" kern="100" dirty="0">
                <a:solidFill>
                  <a:srgbClr val="1C50A2"/>
                </a:solidFill>
                <a:latin typeface="+mn-ea"/>
              </a:rPr>
              <a:t>模型可解释性</a:t>
            </a:r>
            <a:endParaRPr lang="zh-CN" altLang="en-US" sz="1200" b="1" dirty="0">
              <a:solidFill>
                <a:srgbClr val="1C50A2"/>
              </a:solidFill>
              <a:latin typeface="+mn-ea"/>
            </a:endParaRPr>
          </a:p>
        </p:txBody>
      </p:sp>
    </p:spTree>
    <p:extLst>
      <p:ext uri="{BB962C8B-B14F-4D97-AF65-F5344CB8AC3E}">
        <p14:creationId xmlns:p14="http://schemas.microsoft.com/office/powerpoint/2010/main" val="269477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组合 22">
            <a:extLst>
              <a:ext uri="{FF2B5EF4-FFF2-40B4-BE49-F238E27FC236}">
                <a16:creationId xmlns:a16="http://schemas.microsoft.com/office/drawing/2014/main" id="{857F21E7-22AD-7EB6-E88B-7899BBC15BD3}"/>
              </a:ext>
            </a:extLst>
          </p:cNvPr>
          <p:cNvGrpSpPr/>
          <p:nvPr/>
        </p:nvGrpSpPr>
        <p:grpSpPr>
          <a:xfrm>
            <a:off x="1054877" y="1931769"/>
            <a:ext cx="11910302" cy="4803243"/>
            <a:chOff x="255494" y="1942997"/>
            <a:chExt cx="11910302" cy="4803243"/>
          </a:xfrm>
        </p:grpSpPr>
        <p:sp>
          <p:nvSpPr>
            <p:cNvPr id="16" name="矩形: 圆角 15">
              <a:extLst>
                <a:ext uri="{FF2B5EF4-FFF2-40B4-BE49-F238E27FC236}">
                  <a16:creationId xmlns:a16="http://schemas.microsoft.com/office/drawing/2014/main" id="{B6845545-0CFB-FFD6-B076-72B824010DDA}"/>
                </a:ext>
              </a:extLst>
            </p:cNvPr>
            <p:cNvSpPr/>
            <p:nvPr/>
          </p:nvSpPr>
          <p:spPr>
            <a:xfrm>
              <a:off x="255494" y="1942997"/>
              <a:ext cx="10128727" cy="4803243"/>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4187A316-56BE-C9F7-6D55-0974641C17CD}"/>
                </a:ext>
              </a:extLst>
            </p:cNvPr>
            <p:cNvSpPr txBox="1"/>
            <p:nvPr/>
          </p:nvSpPr>
          <p:spPr>
            <a:xfrm>
              <a:off x="1329322" y="2646463"/>
              <a:ext cx="9895415" cy="874407"/>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solidFill>
                    <a:srgbClr val="000000"/>
                  </a:solidFill>
                  <a:effectLst/>
                  <a:latin typeface="+mn-ea"/>
                  <a:cs typeface="Times New Roman" panose="02020603050405020304" pitchFamily="18" charset="0"/>
                </a:rPr>
                <a:t>输入信号为</a:t>
              </a:r>
              <a:r>
                <a:rPr lang="en-US" altLang="zh-CN" sz="1800" kern="100" dirty="0">
                  <a:solidFill>
                    <a:srgbClr val="000000"/>
                  </a:solidFill>
                  <a:effectLst/>
                  <a:latin typeface="+mn-ea"/>
                </a:rPr>
                <a:t>y=20sin(2</a:t>
              </a:r>
              <a:r>
                <a:rPr lang="zh-CN" altLang="zh-CN" sz="1800" kern="100" dirty="0">
                  <a:solidFill>
                    <a:srgbClr val="000000"/>
                  </a:solidFill>
                  <a:effectLst/>
                  <a:latin typeface="+mn-ea"/>
                  <a:cs typeface="Times New Roman" panose="02020603050405020304" pitchFamily="18" charset="0"/>
                </a:rPr>
                <a:t>Π</a:t>
              </a:r>
              <a:r>
                <a:rPr lang="en-US" altLang="zh-CN" sz="1800" kern="100" dirty="0">
                  <a:solidFill>
                    <a:srgbClr val="000000"/>
                  </a:solidFill>
                  <a:effectLst/>
                  <a:latin typeface="+mn-ea"/>
                </a:rPr>
                <a:t>x)</a:t>
              </a:r>
              <a:r>
                <a:rPr lang="zh-CN" altLang="zh-CN" sz="1800" kern="100" dirty="0">
                  <a:solidFill>
                    <a:srgbClr val="000000"/>
                  </a:solidFill>
                  <a:effectLst/>
                  <a:latin typeface="+mn-ea"/>
                  <a:cs typeface="Times New Roman" panose="02020603050405020304" pitchFamily="18" charset="0"/>
                </a:rPr>
                <a:t> </a:t>
              </a:r>
              <a:r>
                <a:rPr lang="zh-CN" altLang="en-US" kern="100" dirty="0">
                  <a:solidFill>
                    <a:srgbClr val="000000"/>
                  </a:solidFill>
                  <a:latin typeface="+mn-ea"/>
                  <a:cs typeface="Times New Roman" panose="02020603050405020304" pitchFamily="18" charset="0"/>
                </a:rPr>
                <a:t>，</a:t>
              </a:r>
              <a:r>
                <a:rPr lang="zh-CN" altLang="zh-CN" sz="1800" kern="100" dirty="0">
                  <a:solidFill>
                    <a:srgbClr val="000000"/>
                  </a:solidFill>
                  <a:effectLst/>
                  <a:latin typeface="+mn-ea"/>
                  <a:cs typeface="Times New Roman" panose="02020603050405020304" pitchFamily="18" charset="0"/>
                </a:rPr>
                <a:t>仿真时长为</a:t>
              </a:r>
              <a:r>
                <a:rPr lang="en-US" altLang="zh-CN" sz="1800" kern="100" dirty="0">
                  <a:solidFill>
                    <a:srgbClr val="000000"/>
                  </a:solidFill>
                  <a:effectLst/>
                  <a:latin typeface="+mn-ea"/>
                </a:rPr>
                <a:t>3s</a:t>
              </a:r>
              <a:r>
                <a:rPr lang="zh-CN" altLang="en-US" sz="1800" kern="100" dirty="0">
                  <a:solidFill>
                    <a:srgbClr val="000000"/>
                  </a:solidFill>
                  <a:effectLst/>
                  <a:latin typeface="+mn-ea"/>
                </a:rPr>
                <a:t>、步长为</a:t>
              </a:r>
              <a:r>
                <a:rPr lang="en-US" altLang="zh-CN" sz="1800" kern="100" dirty="0">
                  <a:solidFill>
                    <a:srgbClr val="000000"/>
                  </a:solidFill>
                  <a:effectLst/>
                  <a:latin typeface="+mn-ea"/>
                </a:rPr>
                <a:t>0.001s</a:t>
              </a:r>
              <a:endParaRPr lang="en-US" altLang="zh-CN" kern="100" dirty="0">
                <a:solidFill>
                  <a:srgbClr val="000000"/>
                </a:solidFill>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800" kern="100" dirty="0">
                  <a:solidFill>
                    <a:srgbClr val="000000"/>
                  </a:solidFill>
                  <a:effectLst/>
                  <a:latin typeface="+mn-ea"/>
                  <a:cs typeface="Times New Roman" panose="02020603050405020304" pitchFamily="18" charset="0"/>
                </a:rPr>
                <a:t>仿真算法为</a:t>
              </a:r>
              <a:r>
                <a:rPr lang="en-US" altLang="zh-CN" sz="1800" kern="100" dirty="0" err="1">
                  <a:solidFill>
                    <a:srgbClr val="000000"/>
                  </a:solidFill>
                  <a:effectLst/>
                  <a:latin typeface="+mn-ea"/>
                  <a:cs typeface="Times New Roman" panose="02020603050405020304" pitchFamily="18" charset="0"/>
                </a:rPr>
                <a:t>Dassl</a:t>
              </a:r>
              <a:r>
                <a:rPr lang="zh-CN" altLang="en-US" sz="1800" kern="100" dirty="0">
                  <a:solidFill>
                    <a:srgbClr val="000000"/>
                  </a:solidFill>
                  <a:effectLst/>
                  <a:latin typeface="+mn-ea"/>
                  <a:cs typeface="Times New Roman" panose="02020603050405020304" pitchFamily="18" charset="0"/>
                </a:rPr>
                <a:t>，</a:t>
              </a:r>
              <a:r>
                <a:rPr lang="zh-CN" altLang="en-US" kern="100" dirty="0">
                  <a:solidFill>
                    <a:srgbClr val="000000"/>
                  </a:solidFill>
                  <a:latin typeface="+mn-ea"/>
                  <a:cs typeface="Times New Roman" panose="02020603050405020304" pitchFamily="18" charset="0"/>
                </a:rPr>
                <a:t>积分精度</a:t>
              </a:r>
              <a:r>
                <a:rPr lang="zh-CN" altLang="zh-CN" sz="1800" kern="100" dirty="0">
                  <a:solidFill>
                    <a:srgbClr val="000000"/>
                  </a:solidFill>
                  <a:effectLst/>
                  <a:latin typeface="+mn-ea"/>
                  <a:cs typeface="Times New Roman" panose="02020603050405020304" pitchFamily="18" charset="0"/>
                </a:rPr>
                <a:t>为</a:t>
              </a:r>
              <a:r>
                <a:rPr lang="en-US" altLang="zh-CN" sz="1800" kern="100" dirty="0">
                  <a:solidFill>
                    <a:srgbClr val="000000"/>
                  </a:solidFill>
                  <a:effectLst/>
                  <a:latin typeface="+mn-ea"/>
                </a:rPr>
                <a:t>0.0001</a:t>
              </a:r>
              <a:r>
                <a:rPr lang="zh-CN" altLang="en-US" kern="100" dirty="0">
                  <a:solidFill>
                    <a:srgbClr val="000000"/>
                  </a:solidFill>
                  <a:latin typeface="+mn-ea"/>
                  <a:cs typeface="Times New Roman" panose="02020603050405020304" pitchFamily="18" charset="0"/>
                </a:rPr>
                <a:t>；</a:t>
              </a:r>
              <a:endParaRPr lang="en-US" altLang="zh-CN" kern="100" dirty="0">
                <a:solidFill>
                  <a:srgbClr val="000000"/>
                </a:solidFill>
                <a:latin typeface="+mn-ea"/>
                <a:cs typeface="Times New Roman" panose="02020603050405020304" pitchFamily="18" charset="0"/>
              </a:endParaRPr>
            </a:p>
          </p:txBody>
        </p:sp>
        <p:sp>
          <p:nvSpPr>
            <p:cNvPr id="14" name="Rectangle 2">
              <a:extLst>
                <a:ext uri="{FF2B5EF4-FFF2-40B4-BE49-F238E27FC236}">
                  <a16:creationId xmlns:a16="http://schemas.microsoft.com/office/drawing/2014/main" id="{816B4CC3-7707-4D13-C41A-0FA53F496D6F}"/>
                </a:ext>
              </a:extLst>
            </p:cNvPr>
            <p:cNvSpPr>
              <a:spLocks noChangeArrowheads="1"/>
            </p:cNvSpPr>
            <p:nvPr/>
          </p:nvSpPr>
          <p:spPr bwMode="auto">
            <a:xfrm>
              <a:off x="836236" y="2088399"/>
              <a:ext cx="369838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200" b="1" kern="100" dirty="0">
                  <a:effectLst/>
                  <a:latin typeface="+mn-ea"/>
                </a:rPr>
                <a:t>仿真参数设置</a:t>
              </a:r>
              <a:endParaRPr lang="zh-CN" altLang="en-US" sz="2200" dirty="0">
                <a:latin typeface="+mn-ea"/>
              </a:endParaRPr>
            </a:p>
          </p:txBody>
        </p:sp>
        <p:grpSp>
          <p:nvGrpSpPr>
            <p:cNvPr id="22" name="组合 21">
              <a:extLst>
                <a:ext uri="{FF2B5EF4-FFF2-40B4-BE49-F238E27FC236}">
                  <a16:creationId xmlns:a16="http://schemas.microsoft.com/office/drawing/2014/main" id="{EC3247B2-EB6B-B0E7-0828-EE394E4C510C}"/>
                </a:ext>
              </a:extLst>
            </p:cNvPr>
            <p:cNvGrpSpPr/>
            <p:nvPr/>
          </p:nvGrpSpPr>
          <p:grpSpPr>
            <a:xfrm>
              <a:off x="836236" y="5631708"/>
              <a:ext cx="11329560" cy="820777"/>
              <a:chOff x="836236" y="4058955"/>
              <a:chExt cx="11329560" cy="820777"/>
            </a:xfrm>
          </p:grpSpPr>
          <p:sp>
            <p:nvSpPr>
              <p:cNvPr id="13" name="文本框 12">
                <a:extLst>
                  <a:ext uri="{FF2B5EF4-FFF2-40B4-BE49-F238E27FC236}">
                    <a16:creationId xmlns:a16="http://schemas.microsoft.com/office/drawing/2014/main" id="{662A63D4-023A-81C6-2129-9877E81FCAA0}"/>
                  </a:ext>
                </a:extLst>
              </p:cNvPr>
              <p:cNvSpPr txBox="1"/>
              <p:nvPr/>
            </p:nvSpPr>
            <p:spPr>
              <a:xfrm>
                <a:off x="1319703" y="4420824"/>
                <a:ext cx="1084609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zh-CN" sz="1800" kern="100" dirty="0">
                    <a:solidFill>
                      <a:srgbClr val="000000"/>
                    </a:solidFill>
                    <a:effectLst/>
                    <a:latin typeface="+mn-ea"/>
                    <a:cs typeface="Times New Roman" panose="02020603050405020304" pitchFamily="18" charset="0"/>
                  </a:rPr>
                  <a:t>分别批量仿真并采集</a:t>
                </a:r>
                <a:r>
                  <a:rPr lang="en-US" altLang="zh-CN" sz="1800" b="1" kern="100" dirty="0">
                    <a:solidFill>
                      <a:srgbClr val="0070C0"/>
                    </a:solidFill>
                    <a:effectLst/>
                    <a:latin typeface="+mn-ea"/>
                  </a:rPr>
                  <a:t>15</a:t>
                </a:r>
                <a:r>
                  <a:rPr lang="zh-CN" altLang="zh-CN" sz="1800" b="1" kern="100" dirty="0">
                    <a:solidFill>
                      <a:srgbClr val="0070C0"/>
                    </a:solidFill>
                    <a:effectLst/>
                    <a:latin typeface="+mn-ea"/>
                    <a:cs typeface="Times New Roman" panose="02020603050405020304" pitchFamily="18" charset="0"/>
                  </a:rPr>
                  <a:t>种</a:t>
                </a:r>
                <a:r>
                  <a:rPr lang="zh-CN" altLang="en-US" sz="1800" b="1" kern="100" dirty="0">
                    <a:solidFill>
                      <a:srgbClr val="0070C0"/>
                    </a:solidFill>
                    <a:effectLst/>
                    <a:latin typeface="+mn-ea"/>
                    <a:cs typeface="Times New Roman" panose="02020603050405020304" pitchFamily="18" charset="0"/>
                  </a:rPr>
                  <a:t>健康</a:t>
                </a:r>
                <a:r>
                  <a:rPr lang="zh-CN" altLang="zh-CN" sz="1800" b="1" kern="100" dirty="0">
                    <a:solidFill>
                      <a:srgbClr val="0070C0"/>
                    </a:solidFill>
                    <a:effectLst/>
                    <a:latin typeface="+mn-ea"/>
                    <a:cs typeface="Times New Roman" panose="02020603050405020304" pitchFamily="18" charset="0"/>
                  </a:rPr>
                  <a:t>状态</a:t>
                </a:r>
                <a:r>
                  <a:rPr lang="zh-CN" altLang="zh-CN" sz="1800" kern="100" dirty="0">
                    <a:solidFill>
                      <a:srgbClr val="000000"/>
                    </a:solidFill>
                    <a:effectLst/>
                    <a:latin typeface="+mn-ea"/>
                    <a:cs typeface="Times New Roman" panose="02020603050405020304" pitchFamily="18" charset="0"/>
                  </a:rPr>
                  <a:t>下</a:t>
                </a:r>
                <a:r>
                  <a:rPr lang="en-US" altLang="zh-CN" sz="1800" kern="100" dirty="0">
                    <a:solidFill>
                      <a:srgbClr val="000000"/>
                    </a:solidFill>
                    <a:effectLst/>
                    <a:latin typeface="+mn-ea"/>
                    <a:cs typeface="Times New Roman" panose="02020603050405020304" pitchFamily="18" charset="0"/>
                  </a:rPr>
                  <a:t>(</a:t>
                </a:r>
                <a:r>
                  <a:rPr lang="zh-CN" altLang="en-US" kern="100" dirty="0">
                    <a:solidFill>
                      <a:srgbClr val="000000"/>
                    </a:solidFill>
                    <a:latin typeface="+mn-ea"/>
                    <a:cs typeface="Times New Roman" panose="02020603050405020304" pitchFamily="18" charset="0"/>
                  </a:rPr>
                  <a:t>正常</a:t>
                </a:r>
                <a:r>
                  <a:rPr lang="en-US" altLang="zh-CN" kern="100" dirty="0">
                    <a:solidFill>
                      <a:srgbClr val="000000"/>
                    </a:solidFill>
                    <a:latin typeface="+mn-ea"/>
                    <a:cs typeface="Times New Roman" panose="02020603050405020304" pitchFamily="18" charset="0"/>
                  </a:rPr>
                  <a:t>+14</a:t>
                </a:r>
                <a:r>
                  <a:rPr lang="zh-CN" altLang="en-US" kern="100" dirty="0">
                    <a:solidFill>
                      <a:srgbClr val="000000"/>
                    </a:solidFill>
                    <a:latin typeface="+mn-ea"/>
                    <a:cs typeface="Times New Roman" panose="02020603050405020304" pitchFamily="18" charset="0"/>
                  </a:rPr>
                  <a:t>种故障</a:t>
                </a:r>
                <a:r>
                  <a:rPr lang="en-US" altLang="zh-CN" sz="1800" kern="100" dirty="0">
                    <a:solidFill>
                      <a:srgbClr val="000000"/>
                    </a:solidFill>
                    <a:effectLst/>
                    <a:latin typeface="+mn-ea"/>
                    <a:cs typeface="Times New Roman" panose="02020603050405020304" pitchFamily="18" charset="0"/>
                  </a:rPr>
                  <a:t>)</a:t>
                </a:r>
                <a:r>
                  <a:rPr lang="zh-CN" altLang="zh-CN" sz="1800" kern="100" dirty="0">
                    <a:solidFill>
                      <a:srgbClr val="000000"/>
                    </a:solidFill>
                    <a:effectLst/>
                    <a:latin typeface="+mn-ea"/>
                    <a:cs typeface="Times New Roman" panose="02020603050405020304" pitchFamily="18" charset="0"/>
                  </a:rPr>
                  <a:t> </a:t>
                </a:r>
                <a:r>
                  <a:rPr lang="zh-CN" altLang="en-US" sz="1800" kern="100" dirty="0">
                    <a:solidFill>
                      <a:srgbClr val="000000"/>
                    </a:solidFill>
                    <a:effectLst/>
                    <a:latin typeface="+mn-ea"/>
                    <a:cs typeface="Times New Roman" panose="02020603050405020304" pitchFamily="18" charset="0"/>
                  </a:rPr>
                  <a:t>方向舵的信号样本</a:t>
                </a:r>
                <a:r>
                  <a:rPr lang="en-US" altLang="zh-CN" kern="100" dirty="0">
                    <a:solidFill>
                      <a:srgbClr val="000000"/>
                    </a:solidFill>
                    <a:latin typeface="+mn-ea"/>
                    <a:cs typeface="Times New Roman" panose="02020603050405020304" pitchFamily="18" charset="0"/>
                  </a:rPr>
                  <a:t>(*.csv)</a:t>
                </a:r>
                <a:endParaRPr lang="en-US" altLang="zh-CN" sz="1800" kern="100" dirty="0">
                  <a:solidFill>
                    <a:srgbClr val="000000"/>
                  </a:solidFill>
                  <a:effectLst/>
                  <a:latin typeface="+mn-ea"/>
                  <a:cs typeface="Times New Roman" panose="02020603050405020304" pitchFamily="18" charset="0"/>
                </a:endParaRPr>
              </a:p>
            </p:txBody>
          </p:sp>
          <p:sp>
            <p:nvSpPr>
              <p:cNvPr id="15" name="Rectangle 2">
                <a:extLst>
                  <a:ext uri="{FF2B5EF4-FFF2-40B4-BE49-F238E27FC236}">
                    <a16:creationId xmlns:a16="http://schemas.microsoft.com/office/drawing/2014/main" id="{FC492200-8C1C-33AE-A759-34D62DC7B576}"/>
                  </a:ext>
                </a:extLst>
              </p:cNvPr>
              <p:cNvSpPr>
                <a:spLocks noChangeArrowheads="1"/>
              </p:cNvSpPr>
              <p:nvPr/>
            </p:nvSpPr>
            <p:spPr bwMode="auto">
              <a:xfrm>
                <a:off x="836236" y="4058955"/>
                <a:ext cx="218016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200" b="1" kern="100" dirty="0">
                    <a:effectLst/>
                    <a:latin typeface="+mn-ea"/>
                  </a:rPr>
                  <a:t>仿真数据采集</a:t>
                </a:r>
                <a:endParaRPr lang="zh-CN" altLang="en-US" sz="2200" dirty="0">
                  <a:latin typeface="+mn-ea"/>
                </a:endParaRPr>
              </a:p>
            </p:txBody>
          </p:sp>
        </p:grpSp>
      </p:grpSp>
      <p:pic>
        <p:nvPicPr>
          <p:cNvPr id="21" name="图片 20">
            <a:extLst>
              <a:ext uri="{FF2B5EF4-FFF2-40B4-BE49-F238E27FC236}">
                <a16:creationId xmlns:a16="http://schemas.microsoft.com/office/drawing/2014/main" id="{49532E05-D426-3156-43C1-7761382FE48A}"/>
              </a:ext>
            </a:extLst>
          </p:cNvPr>
          <p:cNvPicPr>
            <a:picLocks noChangeAspect="1"/>
          </p:cNvPicPr>
          <p:nvPr/>
        </p:nvPicPr>
        <p:blipFill>
          <a:blip r:embed="rId3"/>
          <a:stretch>
            <a:fillRect/>
          </a:stretch>
        </p:blipFill>
        <p:spPr>
          <a:xfrm>
            <a:off x="4344781" y="3760462"/>
            <a:ext cx="3197351" cy="1807497"/>
          </a:xfrm>
          <a:prstGeom prst="rect">
            <a:avLst/>
          </a:prstGeom>
        </p:spPr>
      </p:pic>
      <p:grpSp>
        <p:nvGrpSpPr>
          <p:cNvPr id="4" name="组合 3">
            <a:extLst>
              <a:ext uri="{FF2B5EF4-FFF2-40B4-BE49-F238E27FC236}">
                <a16:creationId xmlns:a16="http://schemas.microsoft.com/office/drawing/2014/main" id="{687EC7FE-BC4B-E2FE-5555-81523CB3CE0D}"/>
              </a:ext>
            </a:extLst>
          </p:cNvPr>
          <p:cNvGrpSpPr/>
          <p:nvPr/>
        </p:nvGrpSpPr>
        <p:grpSpPr>
          <a:xfrm>
            <a:off x="-344630" y="3308"/>
            <a:ext cx="12870385" cy="446052"/>
            <a:chOff x="-402429" y="-7062"/>
            <a:chExt cx="12870385" cy="446052"/>
          </a:xfrm>
        </p:grpSpPr>
        <p:sp>
          <p:nvSpPr>
            <p:cNvPr id="5" name="箭头: V 形 4">
              <a:extLst>
                <a:ext uri="{FF2B5EF4-FFF2-40B4-BE49-F238E27FC236}">
                  <a16:creationId xmlns:a16="http://schemas.microsoft.com/office/drawing/2014/main" id="{498DD6C4-48B2-90B8-60C8-BD634F2E7EFF}"/>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 name="箭头: V 形 5">
              <a:extLst>
                <a:ext uri="{FF2B5EF4-FFF2-40B4-BE49-F238E27FC236}">
                  <a16:creationId xmlns:a16="http://schemas.microsoft.com/office/drawing/2014/main" id="{16F7633E-0665-C208-CEE1-D9D65BD0C312}"/>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7" name="箭头: V 形 16">
              <a:extLst>
                <a:ext uri="{FF2B5EF4-FFF2-40B4-BE49-F238E27FC236}">
                  <a16:creationId xmlns:a16="http://schemas.microsoft.com/office/drawing/2014/main" id="{B14AE973-3EF4-EF0E-16FC-B3C8E8B7069A}"/>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8" name="箭头: V 形 17">
              <a:extLst>
                <a:ext uri="{FF2B5EF4-FFF2-40B4-BE49-F238E27FC236}">
                  <a16:creationId xmlns:a16="http://schemas.microsoft.com/office/drawing/2014/main" id="{EEE1FBB3-5624-2870-648C-BF13554620B2}"/>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19" name="箭头: V 形 18">
              <a:extLst>
                <a:ext uri="{FF2B5EF4-FFF2-40B4-BE49-F238E27FC236}">
                  <a16:creationId xmlns:a16="http://schemas.microsoft.com/office/drawing/2014/main" id="{0979A0D5-297D-2092-DA10-7CDE7281FECD}"/>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7" name="标题 1">
            <a:extLst>
              <a:ext uri="{FF2B5EF4-FFF2-40B4-BE49-F238E27FC236}">
                <a16:creationId xmlns:a16="http://schemas.microsoft.com/office/drawing/2014/main" id="{C7B9AFA5-0386-58CF-4606-20F14CB8EE91}"/>
              </a:ext>
            </a:extLst>
          </p:cNvPr>
          <p:cNvSpPr>
            <a:spLocks noGrp="1"/>
          </p:cNvSpPr>
          <p:nvPr>
            <p:ph type="title"/>
          </p:nvPr>
        </p:nvSpPr>
        <p:spPr>
          <a:xfrm>
            <a:off x="614861" y="556557"/>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sp>
        <p:nvSpPr>
          <p:cNvPr id="28" name="内容占位符 4">
            <a:extLst>
              <a:ext uri="{FF2B5EF4-FFF2-40B4-BE49-F238E27FC236}">
                <a16:creationId xmlns:a16="http://schemas.microsoft.com/office/drawing/2014/main" id="{4FBAEE3E-20A7-B2EB-30F2-B64EB3F75DDF}"/>
              </a:ext>
            </a:extLst>
          </p:cNvPr>
          <p:cNvSpPr txBox="1">
            <a:spLocks/>
          </p:cNvSpPr>
          <p:nvPr/>
        </p:nvSpPr>
        <p:spPr>
          <a:xfrm>
            <a:off x="951648" y="1113732"/>
            <a:ext cx="6273046" cy="56721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4-1-4  </a:t>
            </a:r>
            <a:r>
              <a:rPr lang="zh-CN" altLang="en-US" sz="2400" b="1" dirty="0">
                <a:latin typeface="+mj-ea"/>
                <a:ea typeface="+mj-ea"/>
                <a:cs typeface="Times New Roman" panose="02020603050405020304" pitchFamily="18" charset="0"/>
              </a:rPr>
              <a:t>故障数据集获取</a:t>
            </a:r>
            <a:endParaRPr lang="zh-CN" altLang="en-US" sz="2400" b="1" dirty="0">
              <a:latin typeface="+mj-ea"/>
              <a:ea typeface="+mj-ea"/>
              <a:cs typeface="微软雅黑" panose="020B0503020204020204" charset="-122"/>
              <a:sym typeface="+mn-ea"/>
            </a:endParaRPr>
          </a:p>
          <a:p>
            <a:pPr marL="0" indent="0">
              <a:buFont typeface="Arial" panose="020B0604020202020204" pitchFamily="34" charse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2" name="图片 1">
            <a:extLst>
              <a:ext uri="{FF2B5EF4-FFF2-40B4-BE49-F238E27FC236}">
                <a16:creationId xmlns:a16="http://schemas.microsoft.com/office/drawing/2014/main" id="{CA045FA7-F43C-9221-E16D-1BF5C9B8CA58}"/>
              </a:ext>
            </a:extLst>
          </p:cNvPr>
          <p:cNvPicPr>
            <a:picLocks noChangeAspect="1"/>
          </p:cNvPicPr>
          <p:nvPr/>
        </p:nvPicPr>
        <p:blipFill>
          <a:blip r:embed="rId4"/>
          <a:stretch>
            <a:fillRect/>
          </a:stretch>
        </p:blipFill>
        <p:spPr>
          <a:xfrm>
            <a:off x="48567" y="528616"/>
            <a:ext cx="504734" cy="782622"/>
          </a:xfrm>
          <a:prstGeom prst="rect">
            <a:avLst/>
          </a:prstGeom>
        </p:spPr>
      </p:pic>
    </p:spTree>
    <p:extLst>
      <p:ext uri="{BB962C8B-B14F-4D97-AF65-F5344CB8AC3E}">
        <p14:creationId xmlns:p14="http://schemas.microsoft.com/office/powerpoint/2010/main" val="3619194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3746D9B-7C93-0B81-FECA-2AA1FAE3276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7" name="文本框 16">
            <a:extLst>
              <a:ext uri="{FF2B5EF4-FFF2-40B4-BE49-F238E27FC236}">
                <a16:creationId xmlns:a16="http://schemas.microsoft.com/office/drawing/2014/main" id="{3CAFF7FC-42D0-9141-77DF-7F1537D76265}"/>
              </a:ext>
            </a:extLst>
          </p:cNvPr>
          <p:cNvSpPr txBox="1"/>
          <p:nvPr/>
        </p:nvSpPr>
        <p:spPr>
          <a:xfrm>
            <a:off x="777763" y="2076183"/>
            <a:ext cx="4086302" cy="400110"/>
          </a:xfrm>
          <a:prstGeom prst="rect">
            <a:avLst/>
          </a:prstGeom>
          <a:noFill/>
        </p:spPr>
        <p:txBody>
          <a:bodyPr wrap="square" rtlCol="0">
            <a:spAutoFit/>
          </a:bodyPr>
          <a:lstStyle/>
          <a:p>
            <a:r>
              <a:rPr lang="zh-CN" altLang="zh-CN" sz="2000" kern="100" dirty="0">
                <a:solidFill>
                  <a:srgbClr val="000000"/>
                </a:solidFill>
                <a:effectLst/>
                <a:latin typeface="+mj-ea"/>
                <a:ea typeface="+mj-ea"/>
                <a:cs typeface="Times New Roman" panose="02020603050405020304" pitchFamily="18" charset="0"/>
              </a:rPr>
              <a:t>每个样本包含</a:t>
            </a:r>
            <a:r>
              <a:rPr lang="en-US" altLang="zh-CN" sz="2000" b="1" kern="100" dirty="0">
                <a:solidFill>
                  <a:srgbClr val="0070C0"/>
                </a:solidFill>
                <a:effectLst/>
                <a:latin typeface="+mj-ea"/>
                <a:ea typeface="+mj-ea"/>
              </a:rPr>
              <a:t>8</a:t>
            </a:r>
            <a:r>
              <a:rPr lang="zh-CN" altLang="zh-CN" sz="2000" b="1" kern="100" dirty="0">
                <a:solidFill>
                  <a:srgbClr val="0070C0"/>
                </a:solidFill>
                <a:effectLst/>
                <a:latin typeface="+mj-ea"/>
                <a:ea typeface="+mj-ea"/>
                <a:cs typeface="Times New Roman" panose="02020603050405020304" pitchFamily="18" charset="0"/>
              </a:rPr>
              <a:t>列特征</a:t>
            </a:r>
            <a:r>
              <a:rPr lang="zh-CN" altLang="zh-CN" sz="2000" kern="100" dirty="0">
                <a:solidFill>
                  <a:srgbClr val="000000"/>
                </a:solidFill>
                <a:effectLst/>
                <a:latin typeface="+mj-ea"/>
                <a:ea typeface="+mj-ea"/>
                <a:cs typeface="Times New Roman" panose="02020603050405020304" pitchFamily="18" charset="0"/>
              </a:rPr>
              <a:t>与</a:t>
            </a:r>
            <a:r>
              <a:rPr lang="en-US" altLang="zh-CN" sz="2000" b="1" kern="100" dirty="0">
                <a:solidFill>
                  <a:srgbClr val="0070C0"/>
                </a:solidFill>
                <a:effectLst/>
                <a:latin typeface="+mj-ea"/>
                <a:ea typeface="+mj-ea"/>
              </a:rPr>
              <a:t>1</a:t>
            </a:r>
            <a:r>
              <a:rPr lang="zh-CN" altLang="zh-CN" sz="2000" b="1" kern="100" dirty="0">
                <a:solidFill>
                  <a:srgbClr val="0070C0"/>
                </a:solidFill>
                <a:effectLst/>
                <a:latin typeface="+mj-ea"/>
                <a:ea typeface="+mj-ea"/>
                <a:cs typeface="Times New Roman" panose="02020603050405020304" pitchFamily="18" charset="0"/>
              </a:rPr>
              <a:t>个标签</a:t>
            </a:r>
            <a:endParaRPr lang="en-US" altLang="zh-CN" sz="2000" b="1" kern="100" dirty="0">
              <a:solidFill>
                <a:srgbClr val="0070C0"/>
              </a:solidFill>
              <a:effectLst/>
              <a:latin typeface="+mj-ea"/>
              <a:ea typeface="+mj-ea"/>
              <a:cs typeface="Times New Roman" panose="02020603050405020304" pitchFamily="18" charset="0"/>
            </a:endParaRPr>
          </a:p>
        </p:txBody>
      </p:sp>
      <p:grpSp>
        <p:nvGrpSpPr>
          <p:cNvPr id="37" name="组合 36">
            <a:extLst>
              <a:ext uri="{FF2B5EF4-FFF2-40B4-BE49-F238E27FC236}">
                <a16:creationId xmlns:a16="http://schemas.microsoft.com/office/drawing/2014/main" id="{A8E01551-0109-0117-3D6E-2429EA94A80D}"/>
              </a:ext>
            </a:extLst>
          </p:cNvPr>
          <p:cNvGrpSpPr/>
          <p:nvPr/>
        </p:nvGrpSpPr>
        <p:grpSpPr>
          <a:xfrm>
            <a:off x="1400242" y="2528051"/>
            <a:ext cx="10706199" cy="705952"/>
            <a:chOff x="1711722" y="2469768"/>
            <a:chExt cx="10706199" cy="705952"/>
          </a:xfrm>
        </p:grpSpPr>
        <p:sp>
          <p:nvSpPr>
            <p:cNvPr id="24" name="文本框 23">
              <a:extLst>
                <a:ext uri="{FF2B5EF4-FFF2-40B4-BE49-F238E27FC236}">
                  <a16:creationId xmlns:a16="http://schemas.microsoft.com/office/drawing/2014/main" id="{1362E7F1-9CEC-7132-ED98-480B2089DC2C}"/>
                </a:ext>
              </a:extLst>
            </p:cNvPr>
            <p:cNvSpPr txBox="1"/>
            <p:nvPr/>
          </p:nvSpPr>
          <p:spPr>
            <a:xfrm>
              <a:off x="1711722" y="2469768"/>
              <a:ext cx="10706199" cy="417358"/>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zh-CN" altLang="zh-CN" b="1" kern="100" dirty="0">
                  <a:solidFill>
                    <a:srgbClr val="000000"/>
                  </a:solidFill>
                  <a:effectLst/>
                  <a:latin typeface="+mn-ea"/>
                  <a:cs typeface="Times New Roman" panose="02020603050405020304" pitchFamily="18" charset="0"/>
                </a:rPr>
                <a:t>特征</a:t>
              </a:r>
              <a:r>
                <a:rPr lang="zh-CN" altLang="en-US" kern="100" dirty="0">
                  <a:solidFill>
                    <a:srgbClr val="000000"/>
                  </a:solidFill>
                  <a:latin typeface="+mn-ea"/>
                  <a:cs typeface="Times New Roman" panose="02020603050405020304" pitchFamily="18" charset="0"/>
                </a:rPr>
                <a:t>：</a:t>
              </a:r>
              <a:r>
                <a:rPr lang="en-US" altLang="zh-CN" kern="100" dirty="0">
                  <a:solidFill>
                    <a:srgbClr val="000000"/>
                  </a:solidFill>
                  <a:effectLst/>
                  <a:latin typeface="+mn-ea"/>
                </a:rPr>
                <a:t>3000</a:t>
              </a:r>
              <a:r>
                <a:rPr lang="zh-CN" altLang="zh-CN" kern="100" dirty="0">
                  <a:solidFill>
                    <a:srgbClr val="000000"/>
                  </a:solidFill>
                  <a:effectLst/>
                  <a:latin typeface="+mn-ea"/>
                  <a:cs typeface="Times New Roman" panose="02020603050405020304" pitchFamily="18" charset="0"/>
                </a:rPr>
                <a:t>采样点的时间序列</a:t>
              </a:r>
              <a:endParaRPr lang="en-US" altLang="zh-CN" kern="100" dirty="0">
                <a:solidFill>
                  <a:srgbClr val="000000"/>
                </a:solidFill>
                <a:effectLst/>
                <a:latin typeface="+mn-ea"/>
                <a:cs typeface="Times New Roman" panose="02020603050405020304" pitchFamily="18" charset="0"/>
              </a:endParaRPr>
            </a:p>
          </p:txBody>
        </p:sp>
        <p:sp>
          <p:nvSpPr>
            <p:cNvPr id="25" name="文本框 24">
              <a:extLst>
                <a:ext uri="{FF2B5EF4-FFF2-40B4-BE49-F238E27FC236}">
                  <a16:creationId xmlns:a16="http://schemas.microsoft.com/office/drawing/2014/main" id="{61D93552-59B0-E7E3-6DDA-55086DE1ABB3}"/>
                </a:ext>
              </a:extLst>
            </p:cNvPr>
            <p:cNvSpPr txBox="1"/>
            <p:nvPr/>
          </p:nvSpPr>
          <p:spPr>
            <a:xfrm>
              <a:off x="2654713" y="2867943"/>
              <a:ext cx="8155527" cy="307777"/>
            </a:xfrm>
            <a:prstGeom prst="rect">
              <a:avLst/>
            </a:prstGeom>
            <a:noFill/>
          </p:spPr>
          <p:txBody>
            <a:bodyPr wrap="square" rtlCol="0">
              <a:spAutoFit/>
            </a:bodyPr>
            <a:lstStyle/>
            <a:p>
              <a:r>
                <a:rPr lang="zh-CN" altLang="zh-CN" sz="1400" kern="100" dirty="0">
                  <a:solidFill>
                    <a:srgbClr val="000000"/>
                  </a:solidFill>
                  <a:effectLst/>
                  <a:latin typeface="+mn-ea"/>
                  <a:cs typeface="Times New Roman" panose="02020603050405020304" pitchFamily="18" charset="0"/>
                </a:rPr>
                <a:t>电机的三相电流、电机的轴端转速、电机的输出力矩、舵面转角、舵面转速和传动机构的负载力矩</a:t>
              </a:r>
              <a:endParaRPr lang="en-US" altLang="zh-CN" sz="1400" kern="100" dirty="0">
                <a:solidFill>
                  <a:srgbClr val="000000"/>
                </a:solidFill>
                <a:effectLst/>
                <a:latin typeface="+mn-ea"/>
                <a:cs typeface="Times New Roman" panose="02020603050405020304" pitchFamily="18" charset="0"/>
              </a:endParaRPr>
            </a:p>
          </p:txBody>
        </p:sp>
      </p:grpSp>
      <p:grpSp>
        <p:nvGrpSpPr>
          <p:cNvPr id="28" name="组合 27">
            <a:extLst>
              <a:ext uri="{FF2B5EF4-FFF2-40B4-BE49-F238E27FC236}">
                <a16:creationId xmlns:a16="http://schemas.microsoft.com/office/drawing/2014/main" id="{1720922D-E10F-261A-F011-E537EB6081CA}"/>
              </a:ext>
            </a:extLst>
          </p:cNvPr>
          <p:cNvGrpSpPr/>
          <p:nvPr/>
        </p:nvGrpSpPr>
        <p:grpSpPr>
          <a:xfrm>
            <a:off x="1400242" y="3240536"/>
            <a:ext cx="8799830" cy="1049062"/>
            <a:chOff x="1594237" y="3261397"/>
            <a:chExt cx="8799830" cy="1049062"/>
          </a:xfrm>
        </p:grpSpPr>
        <p:sp>
          <p:nvSpPr>
            <p:cNvPr id="26" name="文本框 25">
              <a:extLst>
                <a:ext uri="{FF2B5EF4-FFF2-40B4-BE49-F238E27FC236}">
                  <a16:creationId xmlns:a16="http://schemas.microsoft.com/office/drawing/2014/main" id="{AF3E7907-24C2-4297-D55E-FC97FA73BBDF}"/>
                </a:ext>
              </a:extLst>
            </p:cNvPr>
            <p:cNvSpPr txBox="1"/>
            <p:nvPr/>
          </p:nvSpPr>
          <p:spPr>
            <a:xfrm>
              <a:off x="1594237" y="3261397"/>
              <a:ext cx="7856839" cy="417358"/>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zh-CN" altLang="zh-CN" b="1" kern="100" dirty="0">
                  <a:solidFill>
                    <a:srgbClr val="000000"/>
                  </a:solidFill>
                  <a:effectLst/>
                  <a:latin typeface="+mn-ea"/>
                  <a:cs typeface="Times New Roman" panose="02020603050405020304" pitchFamily="18" charset="0"/>
                </a:rPr>
                <a:t>标签</a:t>
              </a:r>
              <a:r>
                <a:rPr lang="zh-CN" altLang="en-US" kern="100" dirty="0">
                  <a:solidFill>
                    <a:srgbClr val="000000"/>
                  </a:solidFill>
                  <a:effectLst/>
                  <a:latin typeface="+mn-ea"/>
                  <a:cs typeface="Times New Roman" panose="02020603050405020304" pitchFamily="18" charset="0"/>
                </a:rPr>
                <a:t>：</a:t>
              </a:r>
              <a:r>
                <a:rPr lang="zh-CN" altLang="zh-CN" kern="100" dirty="0">
                  <a:solidFill>
                    <a:srgbClr val="000000"/>
                  </a:solidFill>
                  <a:effectLst/>
                  <a:latin typeface="+mn-ea"/>
                  <a:cs typeface="Times New Roman" panose="02020603050405020304" pitchFamily="18" charset="0"/>
                </a:rPr>
                <a:t>正常和</a:t>
              </a:r>
              <a:r>
                <a:rPr lang="en-US" altLang="zh-CN" kern="100" dirty="0">
                  <a:solidFill>
                    <a:srgbClr val="000000"/>
                  </a:solidFill>
                  <a:effectLst/>
                  <a:latin typeface="+mn-ea"/>
                </a:rPr>
                <a:t>14</a:t>
              </a:r>
              <a:r>
                <a:rPr lang="zh-CN" altLang="zh-CN" kern="100" dirty="0">
                  <a:solidFill>
                    <a:srgbClr val="000000"/>
                  </a:solidFill>
                  <a:effectLst/>
                  <a:latin typeface="+mn-ea"/>
                  <a:cs typeface="Times New Roman" panose="02020603050405020304" pitchFamily="18" charset="0"/>
                </a:rPr>
                <a:t>种故障</a:t>
              </a:r>
              <a:r>
                <a:rPr lang="zh-CN" altLang="en-US" kern="100" dirty="0">
                  <a:solidFill>
                    <a:srgbClr val="000000"/>
                  </a:solidFill>
                  <a:latin typeface="+mn-ea"/>
                  <a:cs typeface="Times New Roman" panose="02020603050405020304" pitchFamily="18" charset="0"/>
                </a:rPr>
                <a:t>状态</a:t>
              </a:r>
              <a:r>
                <a:rPr lang="zh-CN" altLang="zh-CN" kern="100" dirty="0">
                  <a:solidFill>
                    <a:srgbClr val="000000"/>
                  </a:solidFill>
                  <a:effectLst/>
                  <a:latin typeface="+mn-ea"/>
                  <a:cs typeface="Times New Roman" panose="02020603050405020304" pitchFamily="18" charset="0"/>
                </a:rPr>
                <a:t>在内的</a:t>
              </a:r>
              <a:r>
                <a:rPr lang="en-US" altLang="zh-CN" kern="100" dirty="0">
                  <a:solidFill>
                    <a:srgbClr val="000000"/>
                  </a:solidFill>
                  <a:effectLst/>
                  <a:latin typeface="+mn-ea"/>
                </a:rPr>
                <a:t>15</a:t>
              </a:r>
              <a:r>
                <a:rPr lang="zh-CN" altLang="zh-CN" kern="100" dirty="0">
                  <a:solidFill>
                    <a:srgbClr val="000000"/>
                  </a:solidFill>
                  <a:effectLst/>
                  <a:latin typeface="+mn-ea"/>
                  <a:cs typeface="Times New Roman" panose="02020603050405020304" pitchFamily="18" charset="0"/>
                </a:rPr>
                <a:t>种</a:t>
              </a:r>
              <a:r>
                <a:rPr lang="zh-CN" altLang="en-US" kern="100" dirty="0">
                  <a:solidFill>
                    <a:srgbClr val="000000"/>
                  </a:solidFill>
                  <a:latin typeface="+mn-ea"/>
                  <a:cs typeface="Times New Roman" panose="02020603050405020304" pitchFamily="18" charset="0"/>
                </a:rPr>
                <a:t>健康</a:t>
              </a:r>
              <a:r>
                <a:rPr lang="zh-CN" altLang="zh-CN" kern="100" dirty="0">
                  <a:solidFill>
                    <a:srgbClr val="000000"/>
                  </a:solidFill>
                  <a:effectLst/>
                  <a:latin typeface="+mn-ea"/>
                  <a:cs typeface="Times New Roman" panose="02020603050405020304" pitchFamily="18" charset="0"/>
                </a:rPr>
                <a:t>状态</a:t>
              </a:r>
              <a:r>
                <a:rPr lang="zh-CN" altLang="en-US" kern="100" dirty="0">
                  <a:solidFill>
                    <a:srgbClr val="000000"/>
                  </a:solidFill>
                  <a:effectLst/>
                  <a:latin typeface="+mn-ea"/>
                  <a:cs typeface="Times New Roman" panose="02020603050405020304" pitchFamily="18" charset="0"/>
                </a:rPr>
                <a:t>（</a:t>
              </a:r>
              <a:r>
                <a:rPr lang="en-US" altLang="zh-CN" kern="100" dirty="0">
                  <a:solidFill>
                    <a:srgbClr val="000000"/>
                  </a:solidFill>
                  <a:effectLst/>
                  <a:latin typeface="+mn-ea"/>
                  <a:cs typeface="Times New Roman" panose="02020603050405020304" pitchFamily="18" charset="0"/>
                </a:rPr>
                <a:t>0~14</a:t>
              </a:r>
              <a:r>
                <a:rPr lang="zh-CN" altLang="en-US" kern="100" dirty="0">
                  <a:solidFill>
                    <a:srgbClr val="000000"/>
                  </a:solidFill>
                  <a:effectLst/>
                  <a:latin typeface="+mn-ea"/>
                  <a:cs typeface="Times New Roman" panose="02020603050405020304" pitchFamily="18" charset="0"/>
                </a:rPr>
                <a:t>）</a:t>
              </a:r>
              <a:endParaRPr lang="en-US" altLang="zh-CN" kern="100" dirty="0">
                <a:solidFill>
                  <a:srgbClr val="000000"/>
                </a:solidFill>
                <a:effectLst/>
                <a:latin typeface="+mn-ea"/>
                <a:cs typeface="Times New Roman" panose="02020603050405020304" pitchFamily="18" charset="0"/>
              </a:endParaRPr>
            </a:p>
          </p:txBody>
        </p:sp>
        <p:sp>
          <p:nvSpPr>
            <p:cNvPr id="27" name="文本框 26">
              <a:extLst>
                <a:ext uri="{FF2B5EF4-FFF2-40B4-BE49-F238E27FC236}">
                  <a16:creationId xmlns:a16="http://schemas.microsoft.com/office/drawing/2014/main" id="{570F88AA-E593-8FA9-6627-9A4BDFA3F7CC}"/>
                </a:ext>
              </a:extLst>
            </p:cNvPr>
            <p:cNvSpPr txBox="1"/>
            <p:nvPr/>
          </p:nvSpPr>
          <p:spPr>
            <a:xfrm>
              <a:off x="2537228" y="3685288"/>
              <a:ext cx="7856839" cy="625171"/>
            </a:xfrm>
            <a:prstGeom prst="rect">
              <a:avLst/>
            </a:prstGeom>
            <a:noFill/>
          </p:spPr>
          <p:txBody>
            <a:bodyPr wrap="square" rtlCol="0">
              <a:spAutoFit/>
            </a:bodyPr>
            <a:lstStyle/>
            <a:p>
              <a:pPr algn="just">
                <a:lnSpc>
                  <a:spcPct val="130000"/>
                </a:lnSpc>
              </a:pPr>
              <a:r>
                <a:rPr lang="zh-CN" altLang="zh-CN" sz="1400" kern="100" dirty="0">
                  <a:solidFill>
                    <a:srgbClr val="000000"/>
                  </a:solidFill>
                  <a:effectLst/>
                  <a:latin typeface="+mn-ea"/>
                  <a:cs typeface="Times New Roman" panose="02020603050405020304" pitchFamily="18" charset="0"/>
                </a:rPr>
                <a:t>正常工作，角传感器恒增益、恒偏差、失灵，角速度传感器恒增益、恒偏差、失灵，电机电枢电阻短路、断路，电机转轴卡死、性能下降，舵机控制器恒增益、恒偏差、失灵，齿轮效率降低</a:t>
              </a:r>
              <a:endParaRPr lang="en-US" altLang="zh-CN" sz="1400" kern="100" dirty="0">
                <a:solidFill>
                  <a:srgbClr val="000000"/>
                </a:solidFill>
                <a:effectLst/>
                <a:latin typeface="+mn-ea"/>
                <a:cs typeface="Times New Roman" panose="02020603050405020304" pitchFamily="18" charset="0"/>
              </a:endParaRPr>
            </a:p>
          </p:txBody>
        </p:sp>
      </p:grpSp>
      <p:sp>
        <p:nvSpPr>
          <p:cNvPr id="31" name="矩形: 圆角 30">
            <a:extLst>
              <a:ext uri="{FF2B5EF4-FFF2-40B4-BE49-F238E27FC236}">
                <a16:creationId xmlns:a16="http://schemas.microsoft.com/office/drawing/2014/main" id="{233EDC82-4AF4-206B-044D-A0AECC840A38}"/>
              </a:ext>
            </a:extLst>
          </p:cNvPr>
          <p:cNvSpPr/>
          <p:nvPr/>
        </p:nvSpPr>
        <p:spPr>
          <a:xfrm>
            <a:off x="407131" y="1836558"/>
            <a:ext cx="11408950" cy="4783354"/>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32" name="组合 31">
            <a:extLst>
              <a:ext uri="{FF2B5EF4-FFF2-40B4-BE49-F238E27FC236}">
                <a16:creationId xmlns:a16="http://schemas.microsoft.com/office/drawing/2014/main" id="{7617DB7C-E010-E7E6-3412-C0D624B4DA92}"/>
              </a:ext>
            </a:extLst>
          </p:cNvPr>
          <p:cNvGrpSpPr/>
          <p:nvPr/>
        </p:nvGrpSpPr>
        <p:grpSpPr>
          <a:xfrm>
            <a:off x="2756578" y="6004952"/>
            <a:ext cx="2007002" cy="464904"/>
            <a:chOff x="5521368" y="6222421"/>
            <a:chExt cx="2007002" cy="464904"/>
          </a:xfrm>
        </p:grpSpPr>
        <p:sp>
          <p:nvSpPr>
            <p:cNvPr id="29" name="文本框 28">
              <a:extLst>
                <a:ext uri="{FF2B5EF4-FFF2-40B4-BE49-F238E27FC236}">
                  <a16:creationId xmlns:a16="http://schemas.microsoft.com/office/drawing/2014/main" id="{7D89CEB4-0C6E-5AAE-EA8B-5410AE291C5E}"/>
                </a:ext>
              </a:extLst>
            </p:cNvPr>
            <p:cNvSpPr txBox="1"/>
            <p:nvPr/>
          </p:nvSpPr>
          <p:spPr>
            <a:xfrm>
              <a:off x="5890848" y="6297276"/>
              <a:ext cx="1637522"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无故障（</a:t>
              </a:r>
              <a:r>
                <a:rPr lang="en-US" altLang="zh-CN" sz="1600" b="1" dirty="0">
                  <a:latin typeface="黑体" panose="02010609060101010101" pitchFamily="49" charset="-122"/>
                  <a:ea typeface="黑体" panose="02010609060101010101" pitchFamily="49" charset="-122"/>
                </a:rPr>
                <a:t>0</a:t>
              </a:r>
              <a:r>
                <a:rPr lang="zh-CN" altLang="en-US" sz="1600" b="1" dirty="0">
                  <a:latin typeface="黑体" panose="02010609060101010101" pitchFamily="49" charset="-122"/>
                  <a:ea typeface="黑体" panose="02010609060101010101" pitchFamily="49" charset="-122"/>
                </a:rPr>
                <a:t>）</a:t>
              </a:r>
            </a:p>
          </p:txBody>
        </p:sp>
        <p:pic>
          <p:nvPicPr>
            <p:cNvPr id="8196" name="Picture 4" descr="绿色对勾小图标元素素材下载-正版素材401186371-摄图网">
              <a:extLst>
                <a:ext uri="{FF2B5EF4-FFF2-40B4-BE49-F238E27FC236}">
                  <a16:creationId xmlns:a16="http://schemas.microsoft.com/office/drawing/2014/main" id="{5CF340E4-FB86-8EA3-79E7-DF53EEFEA15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5521368" y="6222421"/>
              <a:ext cx="464904" cy="464904"/>
            </a:xfrm>
            <a:prstGeom prst="rect">
              <a:avLst/>
            </a:prstGeom>
            <a:noFill/>
            <a:extLst>
              <a:ext uri="{909E8E84-426E-40DD-AFC4-6F175D3DCCD1}">
                <a14:hiddenFill xmlns:a14="http://schemas.microsoft.com/office/drawing/2010/main">
                  <a:solidFill>
                    <a:srgbClr val="FFFFFF"/>
                  </a:solidFill>
                </a14:hiddenFill>
              </a:ext>
            </a:extLst>
          </p:spPr>
        </p:pic>
      </p:grpSp>
      <p:sp>
        <p:nvSpPr>
          <p:cNvPr id="36" name="文本框 35">
            <a:extLst>
              <a:ext uri="{FF2B5EF4-FFF2-40B4-BE49-F238E27FC236}">
                <a16:creationId xmlns:a16="http://schemas.microsoft.com/office/drawing/2014/main" id="{CC51B31A-9EA1-CD0D-9848-01713DA48552}"/>
              </a:ext>
            </a:extLst>
          </p:cNvPr>
          <p:cNvSpPr txBox="1"/>
          <p:nvPr/>
        </p:nvSpPr>
        <p:spPr>
          <a:xfrm>
            <a:off x="8149179" y="6079807"/>
            <a:ext cx="2349577"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齿轮传动效率降低（</a:t>
            </a:r>
            <a:r>
              <a:rPr lang="en-US" altLang="zh-CN" sz="1600" b="1" dirty="0">
                <a:latin typeface="黑体" panose="02010609060101010101" pitchFamily="49" charset="-122"/>
                <a:ea typeface="黑体" panose="02010609060101010101" pitchFamily="49" charset="-122"/>
              </a:rPr>
              <a:t>14</a:t>
            </a:r>
            <a:r>
              <a:rPr lang="zh-CN" altLang="en-US" sz="1600" b="1" dirty="0">
                <a:latin typeface="黑体" panose="02010609060101010101" pitchFamily="49" charset="-122"/>
                <a:ea typeface="黑体" panose="02010609060101010101" pitchFamily="49" charset="-122"/>
              </a:rPr>
              <a:t>）</a:t>
            </a:r>
          </a:p>
        </p:txBody>
      </p:sp>
      <p:pic>
        <p:nvPicPr>
          <p:cNvPr id="38" name="图片 37">
            <a:extLst>
              <a:ext uri="{FF2B5EF4-FFF2-40B4-BE49-F238E27FC236}">
                <a16:creationId xmlns:a16="http://schemas.microsoft.com/office/drawing/2014/main" id="{D9F2E668-5923-77F6-B689-275922D59084}"/>
              </a:ext>
            </a:extLst>
          </p:cNvPr>
          <p:cNvPicPr>
            <a:picLocks noChangeAspect="1"/>
          </p:cNvPicPr>
          <p:nvPr/>
        </p:nvPicPr>
        <p:blipFill>
          <a:blip r:embed="rId5"/>
          <a:stretch>
            <a:fillRect/>
          </a:stretch>
        </p:blipFill>
        <p:spPr>
          <a:xfrm>
            <a:off x="7679867" y="6087625"/>
            <a:ext cx="468489" cy="464904"/>
          </a:xfrm>
          <a:prstGeom prst="rect">
            <a:avLst/>
          </a:prstGeom>
        </p:spPr>
      </p:pic>
      <p:cxnSp>
        <p:nvCxnSpPr>
          <p:cNvPr id="39" name="直接连接符 38">
            <a:extLst>
              <a:ext uri="{FF2B5EF4-FFF2-40B4-BE49-F238E27FC236}">
                <a16:creationId xmlns:a16="http://schemas.microsoft.com/office/drawing/2014/main" id="{8C26FDBA-5EC3-861E-DCBF-5D7B009FD849}"/>
              </a:ext>
            </a:extLst>
          </p:cNvPr>
          <p:cNvCxnSpPr>
            <a:cxnSpLocks/>
          </p:cNvCxnSpPr>
          <p:nvPr/>
        </p:nvCxnSpPr>
        <p:spPr>
          <a:xfrm>
            <a:off x="6023680" y="4385310"/>
            <a:ext cx="0" cy="2167219"/>
          </a:xfrm>
          <a:prstGeom prst="line">
            <a:avLst/>
          </a:prstGeom>
          <a:ln>
            <a:prstDash val="dash"/>
          </a:ln>
        </p:spPr>
        <p:style>
          <a:lnRef idx="1">
            <a:schemeClr val="accent5"/>
          </a:lnRef>
          <a:fillRef idx="0">
            <a:schemeClr val="accent5"/>
          </a:fillRef>
          <a:effectRef idx="0">
            <a:schemeClr val="accent5"/>
          </a:effectRef>
          <a:fontRef idx="minor">
            <a:schemeClr val="tx1"/>
          </a:fontRef>
        </p:style>
      </p:cxnSp>
      <p:grpSp>
        <p:nvGrpSpPr>
          <p:cNvPr id="3" name="组合 2">
            <a:extLst>
              <a:ext uri="{FF2B5EF4-FFF2-40B4-BE49-F238E27FC236}">
                <a16:creationId xmlns:a16="http://schemas.microsoft.com/office/drawing/2014/main" id="{FAEBC444-4D04-32B1-DBCE-ECEE57986AA5}"/>
              </a:ext>
            </a:extLst>
          </p:cNvPr>
          <p:cNvGrpSpPr/>
          <p:nvPr/>
        </p:nvGrpSpPr>
        <p:grpSpPr>
          <a:xfrm>
            <a:off x="-344630" y="3308"/>
            <a:ext cx="12870385" cy="446052"/>
            <a:chOff x="-402429" y="-7062"/>
            <a:chExt cx="12870385" cy="446052"/>
          </a:xfrm>
        </p:grpSpPr>
        <p:sp>
          <p:nvSpPr>
            <p:cNvPr id="4" name="箭头: V 形 3">
              <a:extLst>
                <a:ext uri="{FF2B5EF4-FFF2-40B4-BE49-F238E27FC236}">
                  <a16:creationId xmlns:a16="http://schemas.microsoft.com/office/drawing/2014/main" id="{E5D1D54B-705C-D228-F582-C11B07D42656}"/>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3" name="箭头: V 形 12">
              <a:extLst>
                <a:ext uri="{FF2B5EF4-FFF2-40B4-BE49-F238E27FC236}">
                  <a16:creationId xmlns:a16="http://schemas.microsoft.com/office/drawing/2014/main" id="{2D6704E5-4B08-8D1B-6F0E-8DCDFB1DAD4E}"/>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3FB3E38F-BFFF-7A01-47E4-84745AAB5FAA}"/>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5" name="箭头: V 形 14">
              <a:extLst>
                <a:ext uri="{FF2B5EF4-FFF2-40B4-BE49-F238E27FC236}">
                  <a16:creationId xmlns:a16="http://schemas.microsoft.com/office/drawing/2014/main" id="{9E8FD731-A601-4A1F-C029-FC2C44D3F40F}"/>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16" name="箭头: V 形 15">
              <a:extLst>
                <a:ext uri="{FF2B5EF4-FFF2-40B4-BE49-F238E27FC236}">
                  <a16:creationId xmlns:a16="http://schemas.microsoft.com/office/drawing/2014/main" id="{EB8685E9-FFFD-C396-A155-EB0F3F185F2A}"/>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2" name="标题 1">
            <a:extLst>
              <a:ext uri="{FF2B5EF4-FFF2-40B4-BE49-F238E27FC236}">
                <a16:creationId xmlns:a16="http://schemas.microsoft.com/office/drawing/2014/main" id="{2C5DFF6D-8F70-C679-1FC4-E3256F74016D}"/>
              </a:ext>
            </a:extLst>
          </p:cNvPr>
          <p:cNvSpPr>
            <a:spLocks noGrp="1"/>
          </p:cNvSpPr>
          <p:nvPr>
            <p:ph type="title"/>
          </p:nvPr>
        </p:nvSpPr>
        <p:spPr>
          <a:xfrm>
            <a:off x="592447" y="543967"/>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sp>
        <p:nvSpPr>
          <p:cNvPr id="23" name="内容占位符 4">
            <a:extLst>
              <a:ext uri="{FF2B5EF4-FFF2-40B4-BE49-F238E27FC236}">
                <a16:creationId xmlns:a16="http://schemas.microsoft.com/office/drawing/2014/main" id="{F396B0DC-F748-F552-04EC-65B2D4000642}"/>
              </a:ext>
            </a:extLst>
          </p:cNvPr>
          <p:cNvSpPr txBox="1">
            <a:spLocks/>
          </p:cNvSpPr>
          <p:nvPr/>
        </p:nvSpPr>
        <p:spPr>
          <a:xfrm>
            <a:off x="929675" y="1110320"/>
            <a:ext cx="6273046" cy="941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4-1-4  </a:t>
            </a:r>
            <a:r>
              <a:rPr lang="zh-CN" altLang="en-US" sz="2400" b="1" dirty="0">
                <a:latin typeface="+mj-ea"/>
                <a:ea typeface="+mj-ea"/>
                <a:cs typeface="Times New Roman" panose="02020603050405020304" pitchFamily="18" charset="0"/>
              </a:rPr>
              <a:t>故障数据集获取 </a:t>
            </a:r>
            <a:r>
              <a:rPr lang="en-US" altLang="zh-CN" sz="2400" b="1" dirty="0">
                <a:latin typeface="+mj-ea"/>
                <a:ea typeface="+mj-ea"/>
                <a:cs typeface="Times New Roman" panose="02020603050405020304" pitchFamily="18" charset="0"/>
              </a:rPr>
              <a:t>– </a:t>
            </a:r>
            <a:r>
              <a:rPr lang="zh-CN" altLang="en-US" sz="2400" b="1" dirty="0">
                <a:latin typeface="+mj-ea"/>
                <a:ea typeface="+mj-ea"/>
                <a:cs typeface="Times New Roman" panose="02020603050405020304" pitchFamily="18" charset="0"/>
              </a:rPr>
              <a:t>故障特征定性分析</a:t>
            </a:r>
            <a:endParaRPr lang="en-US" altLang="zh-CN" sz="2400" b="1" dirty="0">
              <a:solidFill>
                <a:srgbClr val="1C50A2"/>
              </a:solidFill>
              <a:latin typeface="+mj-ea"/>
              <a:ea typeface="+mj-ea"/>
              <a:sym typeface="+mn-ea"/>
            </a:endParaRPr>
          </a:p>
          <a:p>
            <a:pPr>
              <a:lnSpc>
                <a:spcPct val="130000"/>
              </a:lnSpc>
            </a:pPr>
            <a:endParaRPr lang="zh-CN" altLang="en-US" sz="2400" b="1" dirty="0">
              <a:latin typeface="+mj-ea"/>
              <a:ea typeface="+mj-ea"/>
              <a:cs typeface="微软雅黑" panose="020B0503020204020204" charset="-122"/>
              <a:sym typeface="+mn-ea"/>
            </a:endParaRPr>
          </a:p>
          <a:p>
            <a:pPr marL="0" indent="0">
              <a:buFont typeface="Arial" panose="020B0604020202020204" pitchFamily="34" charse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30" name="图片 29">
            <a:extLst>
              <a:ext uri="{FF2B5EF4-FFF2-40B4-BE49-F238E27FC236}">
                <a16:creationId xmlns:a16="http://schemas.microsoft.com/office/drawing/2014/main" id="{280C7F96-E07F-2401-3770-3EB1385EC174}"/>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29675" y="4332607"/>
            <a:ext cx="4756750" cy="1755017"/>
          </a:xfrm>
          <a:prstGeom prst="rect">
            <a:avLst/>
          </a:prstGeom>
          <a:noFill/>
          <a:ln w="12700">
            <a:solidFill>
              <a:schemeClr val="tx1"/>
            </a:solidFill>
          </a:ln>
        </p:spPr>
      </p:pic>
      <p:pic>
        <p:nvPicPr>
          <p:cNvPr id="33" name="图片 32">
            <a:extLst>
              <a:ext uri="{FF2B5EF4-FFF2-40B4-BE49-F238E27FC236}">
                <a16:creationId xmlns:a16="http://schemas.microsoft.com/office/drawing/2014/main" id="{25A79C42-84B1-A018-DB68-966F40C523E3}"/>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0936" y="4332608"/>
            <a:ext cx="4768113" cy="1747200"/>
          </a:xfrm>
          <a:prstGeom prst="rect">
            <a:avLst/>
          </a:prstGeom>
          <a:noFill/>
          <a:ln w="12700">
            <a:solidFill>
              <a:schemeClr val="tx1"/>
            </a:solidFill>
          </a:ln>
        </p:spPr>
      </p:pic>
      <p:pic>
        <p:nvPicPr>
          <p:cNvPr id="2" name="图片 1">
            <a:extLst>
              <a:ext uri="{FF2B5EF4-FFF2-40B4-BE49-F238E27FC236}">
                <a16:creationId xmlns:a16="http://schemas.microsoft.com/office/drawing/2014/main" id="{9D9F4CF9-E4A3-4E8B-21CD-19B33420730B}"/>
              </a:ext>
            </a:extLst>
          </p:cNvPr>
          <p:cNvPicPr>
            <a:picLocks noChangeAspect="1"/>
          </p:cNvPicPr>
          <p:nvPr/>
        </p:nvPicPr>
        <p:blipFill>
          <a:blip r:embed="rId8"/>
          <a:stretch>
            <a:fillRect/>
          </a:stretch>
        </p:blipFill>
        <p:spPr>
          <a:xfrm>
            <a:off x="48567" y="528616"/>
            <a:ext cx="504734" cy="782622"/>
          </a:xfrm>
          <a:prstGeom prst="rect">
            <a:avLst/>
          </a:prstGeom>
        </p:spPr>
      </p:pic>
    </p:spTree>
    <p:extLst>
      <p:ext uri="{BB962C8B-B14F-4D97-AF65-F5344CB8AC3E}">
        <p14:creationId xmlns:p14="http://schemas.microsoft.com/office/powerpoint/2010/main" val="257585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3746D9B-7C93-0B81-FECA-2AA1FAE3276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67E04C7C-564B-6C2B-71FA-326BE99AAA0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EE654A61-1A96-AD3C-FAA6-97EB1CC10360}"/>
              </a:ext>
            </a:extLst>
          </p:cNvPr>
          <p:cNvSpPr>
            <a:spLocks noChangeArrowheads="1"/>
          </p:cNvSpPr>
          <p:nvPr/>
        </p:nvSpPr>
        <p:spPr bwMode="auto">
          <a:xfrm>
            <a:off x="6447768" y="1911855"/>
            <a:ext cx="186595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1" name="组合 30">
            <a:extLst>
              <a:ext uri="{FF2B5EF4-FFF2-40B4-BE49-F238E27FC236}">
                <a16:creationId xmlns:a16="http://schemas.microsoft.com/office/drawing/2014/main" id="{70C55A06-BB8E-E137-19D9-FA9D50A9E32E}"/>
              </a:ext>
            </a:extLst>
          </p:cNvPr>
          <p:cNvGrpSpPr/>
          <p:nvPr/>
        </p:nvGrpSpPr>
        <p:grpSpPr>
          <a:xfrm>
            <a:off x="2103369" y="4017927"/>
            <a:ext cx="8321237" cy="338780"/>
            <a:chOff x="2074473" y="3187878"/>
            <a:chExt cx="8321237" cy="338780"/>
          </a:xfrm>
        </p:grpSpPr>
        <p:sp>
          <p:nvSpPr>
            <p:cNvPr id="18" name="文本框 17">
              <a:extLst>
                <a:ext uri="{FF2B5EF4-FFF2-40B4-BE49-F238E27FC236}">
                  <a16:creationId xmlns:a16="http://schemas.microsoft.com/office/drawing/2014/main" id="{CB69898E-68CE-BD19-4BA4-B72F69FFC631}"/>
                </a:ext>
              </a:extLst>
            </p:cNvPr>
            <p:cNvSpPr txBox="1"/>
            <p:nvPr/>
          </p:nvSpPr>
          <p:spPr>
            <a:xfrm>
              <a:off x="2074473" y="3188104"/>
              <a:ext cx="2195156"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电机电枢电阻短路</a:t>
              </a:r>
              <a:r>
                <a:rPr lang="en-US" altLang="zh-CN" sz="1600" b="1" dirty="0">
                  <a:latin typeface="黑体" panose="02010609060101010101" pitchFamily="49" charset="-122"/>
                  <a:ea typeface="黑体" panose="02010609060101010101" pitchFamily="49" charset="-122"/>
                </a:rPr>
                <a:t>(1)</a:t>
              </a:r>
              <a:endParaRPr lang="zh-CN" altLang="en-US" sz="1600" b="1" dirty="0">
                <a:latin typeface="黑体" panose="02010609060101010101" pitchFamily="49" charset="-122"/>
                <a:ea typeface="黑体" panose="02010609060101010101" pitchFamily="49" charset="-122"/>
              </a:endParaRPr>
            </a:p>
          </p:txBody>
        </p:sp>
        <p:sp>
          <p:nvSpPr>
            <p:cNvPr id="19" name="文本框 18">
              <a:extLst>
                <a:ext uri="{FF2B5EF4-FFF2-40B4-BE49-F238E27FC236}">
                  <a16:creationId xmlns:a16="http://schemas.microsoft.com/office/drawing/2014/main" id="{FA591A47-87FC-618F-9381-9EF523DC795E}"/>
                </a:ext>
              </a:extLst>
            </p:cNvPr>
            <p:cNvSpPr txBox="1"/>
            <p:nvPr/>
          </p:nvSpPr>
          <p:spPr>
            <a:xfrm>
              <a:off x="8200554" y="3187878"/>
              <a:ext cx="2195156"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电机电枢电阻断路</a:t>
              </a:r>
              <a:r>
                <a:rPr lang="en-US" altLang="zh-CN" sz="1600" b="1" dirty="0">
                  <a:latin typeface="黑体" panose="02010609060101010101" pitchFamily="49" charset="-122"/>
                  <a:ea typeface="黑体" panose="02010609060101010101" pitchFamily="49" charset="-122"/>
                </a:rPr>
                <a:t>(2)</a:t>
              </a:r>
              <a:endParaRPr lang="zh-CN" altLang="en-US" sz="1600" b="1" dirty="0">
                <a:latin typeface="黑体" panose="02010609060101010101" pitchFamily="49" charset="-122"/>
                <a:ea typeface="黑体" panose="02010609060101010101" pitchFamily="49" charset="-122"/>
              </a:endParaRPr>
            </a:p>
          </p:txBody>
        </p:sp>
      </p:grpSp>
      <p:sp>
        <p:nvSpPr>
          <p:cNvPr id="29" name="Rectangle 8">
            <a:extLst>
              <a:ext uri="{FF2B5EF4-FFF2-40B4-BE49-F238E27FC236}">
                <a16:creationId xmlns:a16="http://schemas.microsoft.com/office/drawing/2014/main" id="{62F64EEC-ED69-66D8-7A2C-24BB8C2B508B}"/>
              </a:ext>
            </a:extLst>
          </p:cNvPr>
          <p:cNvSpPr>
            <a:spLocks noChangeArrowheads="1"/>
          </p:cNvSpPr>
          <p:nvPr/>
        </p:nvSpPr>
        <p:spPr bwMode="auto">
          <a:xfrm>
            <a:off x="207133" y="4213184"/>
            <a:ext cx="24631706"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4" name="Rectangle 10">
            <a:extLst>
              <a:ext uri="{FF2B5EF4-FFF2-40B4-BE49-F238E27FC236}">
                <a16:creationId xmlns:a16="http://schemas.microsoft.com/office/drawing/2014/main" id="{0BDD5784-F6D4-FB38-6E77-38B014ADEA26}"/>
              </a:ext>
            </a:extLst>
          </p:cNvPr>
          <p:cNvSpPr>
            <a:spLocks noChangeArrowheads="1"/>
          </p:cNvSpPr>
          <p:nvPr/>
        </p:nvSpPr>
        <p:spPr bwMode="auto">
          <a:xfrm>
            <a:off x="6179608" y="4545313"/>
            <a:ext cx="24439784" cy="460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37" name="组合 36">
            <a:extLst>
              <a:ext uri="{FF2B5EF4-FFF2-40B4-BE49-F238E27FC236}">
                <a16:creationId xmlns:a16="http://schemas.microsoft.com/office/drawing/2014/main" id="{12798062-A904-4841-746F-12265127DE4C}"/>
              </a:ext>
            </a:extLst>
          </p:cNvPr>
          <p:cNvGrpSpPr/>
          <p:nvPr/>
        </p:nvGrpSpPr>
        <p:grpSpPr>
          <a:xfrm>
            <a:off x="2148040" y="6152316"/>
            <a:ext cx="8276566" cy="350381"/>
            <a:chOff x="2104981" y="5961389"/>
            <a:chExt cx="8276566" cy="350381"/>
          </a:xfrm>
        </p:grpSpPr>
        <p:sp>
          <p:nvSpPr>
            <p:cNvPr id="32" name="文本框 31">
              <a:extLst>
                <a:ext uri="{FF2B5EF4-FFF2-40B4-BE49-F238E27FC236}">
                  <a16:creationId xmlns:a16="http://schemas.microsoft.com/office/drawing/2014/main" id="{4ADC7A14-CBBF-40F9-A249-4D7EB67C72C7}"/>
                </a:ext>
              </a:extLst>
            </p:cNvPr>
            <p:cNvSpPr txBox="1"/>
            <p:nvPr/>
          </p:nvSpPr>
          <p:spPr>
            <a:xfrm>
              <a:off x="2104981" y="5973216"/>
              <a:ext cx="2195156"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电机转轴卡死</a:t>
              </a:r>
              <a:r>
                <a:rPr lang="en-US" altLang="zh-CN" sz="1600" b="1" dirty="0">
                  <a:latin typeface="黑体" panose="02010609060101010101" pitchFamily="49" charset="-122"/>
                  <a:ea typeface="黑体" panose="02010609060101010101" pitchFamily="49" charset="-122"/>
                </a:rPr>
                <a:t>(3)</a:t>
              </a:r>
              <a:endParaRPr lang="zh-CN" altLang="en-US" sz="1600" b="1" dirty="0">
                <a:latin typeface="黑体" panose="02010609060101010101" pitchFamily="49" charset="-122"/>
                <a:ea typeface="黑体" panose="02010609060101010101" pitchFamily="49" charset="-122"/>
              </a:endParaRPr>
            </a:p>
          </p:txBody>
        </p:sp>
        <p:sp>
          <p:nvSpPr>
            <p:cNvPr id="36" name="文本框 35">
              <a:extLst>
                <a:ext uri="{FF2B5EF4-FFF2-40B4-BE49-F238E27FC236}">
                  <a16:creationId xmlns:a16="http://schemas.microsoft.com/office/drawing/2014/main" id="{7C88801C-1550-5F89-490A-D97B2CF63D41}"/>
                </a:ext>
              </a:extLst>
            </p:cNvPr>
            <p:cNvSpPr txBox="1"/>
            <p:nvPr/>
          </p:nvSpPr>
          <p:spPr>
            <a:xfrm>
              <a:off x="8186391" y="5961389"/>
              <a:ext cx="2195156"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电机转轴摩擦增大</a:t>
              </a:r>
              <a:r>
                <a:rPr lang="en-US" altLang="zh-CN" sz="1600" b="1" dirty="0">
                  <a:latin typeface="黑体" panose="02010609060101010101" pitchFamily="49" charset="-122"/>
                  <a:ea typeface="黑体" panose="02010609060101010101" pitchFamily="49" charset="-122"/>
                </a:rPr>
                <a:t>(4)</a:t>
              </a:r>
              <a:endParaRPr lang="zh-CN" altLang="en-US" sz="1600" b="1" dirty="0">
                <a:latin typeface="黑体" panose="02010609060101010101" pitchFamily="49" charset="-122"/>
                <a:ea typeface="黑体" panose="02010609060101010101" pitchFamily="49" charset="-122"/>
              </a:endParaRPr>
            </a:p>
          </p:txBody>
        </p:sp>
      </p:grpSp>
      <p:sp>
        <p:nvSpPr>
          <p:cNvPr id="38" name="矩形: 圆角 37">
            <a:extLst>
              <a:ext uri="{FF2B5EF4-FFF2-40B4-BE49-F238E27FC236}">
                <a16:creationId xmlns:a16="http://schemas.microsoft.com/office/drawing/2014/main" id="{95EE9356-23EF-EBDD-BB8A-39AD6F6DC94B}"/>
              </a:ext>
            </a:extLst>
          </p:cNvPr>
          <p:cNvSpPr/>
          <p:nvPr/>
        </p:nvSpPr>
        <p:spPr>
          <a:xfrm>
            <a:off x="207133" y="1883663"/>
            <a:ext cx="11777734" cy="4806750"/>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Rectangle 2">
            <a:extLst>
              <a:ext uri="{FF2B5EF4-FFF2-40B4-BE49-F238E27FC236}">
                <a16:creationId xmlns:a16="http://schemas.microsoft.com/office/drawing/2014/main" id="{D1A710BB-F631-1467-4511-D58E7B0FBF9A}"/>
              </a:ext>
            </a:extLst>
          </p:cNvPr>
          <p:cNvSpPr>
            <a:spLocks noChangeArrowheads="1"/>
          </p:cNvSpPr>
          <p:nvPr/>
        </p:nvSpPr>
        <p:spPr bwMode="auto">
          <a:xfrm>
            <a:off x="1669112" y="1979642"/>
            <a:ext cx="2239671"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200" b="1" kern="100" dirty="0">
                <a:latin typeface="+mn-ea"/>
              </a:rPr>
              <a:t>电机故障（</a:t>
            </a:r>
            <a:r>
              <a:rPr lang="en-US" altLang="zh-CN" sz="2200" b="1" kern="100" dirty="0">
                <a:latin typeface="+mn-ea"/>
              </a:rPr>
              <a:t>1~4</a:t>
            </a:r>
            <a:r>
              <a:rPr lang="zh-CN" altLang="en-US" sz="2200" b="1" kern="100" dirty="0">
                <a:latin typeface="+mn-ea"/>
              </a:rPr>
              <a:t>）</a:t>
            </a:r>
            <a:endParaRPr lang="zh-CN" altLang="en-US" sz="2200" b="1" dirty="0">
              <a:latin typeface="+mn-ea"/>
            </a:endParaRPr>
          </a:p>
        </p:txBody>
      </p:sp>
      <p:cxnSp>
        <p:nvCxnSpPr>
          <p:cNvPr id="40" name="直接连接符 39">
            <a:extLst>
              <a:ext uri="{FF2B5EF4-FFF2-40B4-BE49-F238E27FC236}">
                <a16:creationId xmlns:a16="http://schemas.microsoft.com/office/drawing/2014/main" id="{DE21D395-C680-4274-647A-8B5A1AAAAB61}"/>
              </a:ext>
            </a:extLst>
          </p:cNvPr>
          <p:cNvCxnSpPr>
            <a:cxnSpLocks/>
          </p:cNvCxnSpPr>
          <p:nvPr/>
        </p:nvCxnSpPr>
        <p:spPr>
          <a:xfrm>
            <a:off x="337528" y="4450063"/>
            <a:ext cx="11503550" cy="0"/>
          </a:xfrm>
          <a:prstGeom prst="line">
            <a:avLst/>
          </a:prstGeom>
          <a:ln>
            <a:prstDash val="dash"/>
          </a:ln>
        </p:spPr>
        <p:style>
          <a:lnRef idx="1">
            <a:schemeClr val="accent5"/>
          </a:lnRef>
          <a:fillRef idx="0">
            <a:schemeClr val="accent5"/>
          </a:fillRef>
          <a:effectRef idx="0">
            <a:schemeClr val="accent5"/>
          </a:effectRef>
          <a:fontRef idx="minor">
            <a:schemeClr val="tx1"/>
          </a:fontRef>
        </p:style>
      </p:cxnSp>
      <p:pic>
        <p:nvPicPr>
          <p:cNvPr id="49" name="图片 48">
            <a:extLst>
              <a:ext uri="{FF2B5EF4-FFF2-40B4-BE49-F238E27FC236}">
                <a16:creationId xmlns:a16="http://schemas.microsoft.com/office/drawing/2014/main" id="{1745B038-71EA-B2A1-7BA9-93DA2C3C66D5}"/>
              </a:ext>
            </a:extLst>
          </p:cNvPr>
          <p:cNvPicPr>
            <a:picLocks noChangeAspect="1"/>
          </p:cNvPicPr>
          <p:nvPr/>
        </p:nvPicPr>
        <p:blipFill>
          <a:blip r:embed="rId3"/>
          <a:stretch>
            <a:fillRect/>
          </a:stretch>
        </p:blipFill>
        <p:spPr>
          <a:xfrm>
            <a:off x="1303801" y="1979642"/>
            <a:ext cx="365311" cy="366796"/>
          </a:xfrm>
          <a:prstGeom prst="rect">
            <a:avLst/>
          </a:prstGeom>
        </p:spPr>
      </p:pic>
      <p:grpSp>
        <p:nvGrpSpPr>
          <p:cNvPr id="3" name="组合 2">
            <a:extLst>
              <a:ext uri="{FF2B5EF4-FFF2-40B4-BE49-F238E27FC236}">
                <a16:creationId xmlns:a16="http://schemas.microsoft.com/office/drawing/2014/main" id="{CD211E17-14C4-DBFF-46CE-FA0EEACDECA2}"/>
              </a:ext>
            </a:extLst>
          </p:cNvPr>
          <p:cNvGrpSpPr/>
          <p:nvPr/>
        </p:nvGrpSpPr>
        <p:grpSpPr>
          <a:xfrm>
            <a:off x="-344630" y="3308"/>
            <a:ext cx="12870385" cy="446052"/>
            <a:chOff x="-402429" y="-7062"/>
            <a:chExt cx="12870385" cy="446052"/>
          </a:xfrm>
        </p:grpSpPr>
        <p:sp>
          <p:nvSpPr>
            <p:cNvPr id="6" name="箭头: V 形 5">
              <a:extLst>
                <a:ext uri="{FF2B5EF4-FFF2-40B4-BE49-F238E27FC236}">
                  <a16:creationId xmlns:a16="http://schemas.microsoft.com/office/drawing/2014/main" id="{C0471904-488C-A37C-EC42-BC764682B02D}"/>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B0BF151D-6E9D-1FBE-5A7F-549BA31BF2F7}"/>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7" name="箭头: V 形 16">
              <a:extLst>
                <a:ext uri="{FF2B5EF4-FFF2-40B4-BE49-F238E27FC236}">
                  <a16:creationId xmlns:a16="http://schemas.microsoft.com/office/drawing/2014/main" id="{A3F7A41B-9B91-C370-4342-938B5F88A457}"/>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0" name="箭头: V 形 19">
              <a:extLst>
                <a:ext uri="{FF2B5EF4-FFF2-40B4-BE49-F238E27FC236}">
                  <a16:creationId xmlns:a16="http://schemas.microsoft.com/office/drawing/2014/main" id="{3673E6BA-8E60-1D2D-5C24-78E4350C405D}"/>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1" name="箭头: V 形 20">
              <a:extLst>
                <a:ext uri="{FF2B5EF4-FFF2-40B4-BE49-F238E27FC236}">
                  <a16:creationId xmlns:a16="http://schemas.microsoft.com/office/drawing/2014/main" id="{6BCF0A17-57CB-D6BF-F14D-1DEA0D7B2E47}"/>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6" name="标题 1">
            <a:extLst>
              <a:ext uri="{FF2B5EF4-FFF2-40B4-BE49-F238E27FC236}">
                <a16:creationId xmlns:a16="http://schemas.microsoft.com/office/drawing/2014/main" id="{91C0E574-A8F8-3C82-5E69-D1537D24798A}"/>
              </a:ext>
            </a:extLst>
          </p:cNvPr>
          <p:cNvSpPr>
            <a:spLocks noGrp="1"/>
          </p:cNvSpPr>
          <p:nvPr>
            <p:ph type="title"/>
          </p:nvPr>
        </p:nvSpPr>
        <p:spPr>
          <a:xfrm>
            <a:off x="673831" y="528616"/>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sp>
        <p:nvSpPr>
          <p:cNvPr id="27" name="内容占位符 4">
            <a:extLst>
              <a:ext uri="{FF2B5EF4-FFF2-40B4-BE49-F238E27FC236}">
                <a16:creationId xmlns:a16="http://schemas.microsoft.com/office/drawing/2014/main" id="{4F07CF31-9042-C495-7630-87D721F625F6}"/>
              </a:ext>
            </a:extLst>
          </p:cNvPr>
          <p:cNvSpPr txBox="1">
            <a:spLocks/>
          </p:cNvSpPr>
          <p:nvPr/>
        </p:nvSpPr>
        <p:spPr>
          <a:xfrm>
            <a:off x="1006567" y="1089528"/>
            <a:ext cx="6273046" cy="94193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4-1-4  </a:t>
            </a:r>
            <a:r>
              <a:rPr lang="zh-CN" altLang="en-US" sz="2400" b="1" dirty="0">
                <a:latin typeface="+mj-ea"/>
                <a:ea typeface="+mj-ea"/>
                <a:cs typeface="Times New Roman" panose="02020603050405020304" pitchFamily="18" charset="0"/>
              </a:rPr>
              <a:t>故障数据集获取</a:t>
            </a:r>
            <a:endParaRPr lang="en-US" altLang="zh-CN" sz="2400" b="1" dirty="0">
              <a:solidFill>
                <a:srgbClr val="1C50A2"/>
              </a:solidFill>
              <a:latin typeface="+mj-ea"/>
              <a:ea typeface="+mj-ea"/>
              <a:sym typeface="+mn-ea"/>
            </a:endParaRPr>
          </a:p>
          <a:p>
            <a:pPr>
              <a:lnSpc>
                <a:spcPct val="130000"/>
              </a:lnSpc>
            </a:pPr>
            <a:endParaRPr lang="zh-CN" altLang="en-US" sz="2400" b="1" dirty="0">
              <a:latin typeface="+mj-ea"/>
              <a:ea typeface="+mj-ea"/>
              <a:cs typeface="微软雅黑" panose="020B0503020204020204" charset="-122"/>
              <a:sym typeface="+mn-ea"/>
            </a:endParaRPr>
          </a:p>
          <a:p>
            <a:pPr marL="0" indent="0">
              <a:buFont typeface="Arial" panose="020B0604020202020204" pitchFamily="34" charse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28" name="图片 27">
            <a:extLst>
              <a:ext uri="{FF2B5EF4-FFF2-40B4-BE49-F238E27FC236}">
                <a16:creationId xmlns:a16="http://schemas.microsoft.com/office/drawing/2014/main" id="{87A571CC-26ED-5202-447B-55C68E5B68F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07131" y="2442418"/>
            <a:ext cx="5665948" cy="1581752"/>
          </a:xfrm>
          <a:prstGeom prst="rect">
            <a:avLst/>
          </a:prstGeom>
          <a:noFill/>
          <a:ln w="12700">
            <a:solidFill>
              <a:srgbClr val="7F7F7F"/>
            </a:solidFill>
          </a:ln>
        </p:spPr>
      </p:pic>
      <p:pic>
        <p:nvPicPr>
          <p:cNvPr id="33" name="图片 32">
            <a:extLst>
              <a:ext uri="{FF2B5EF4-FFF2-40B4-BE49-F238E27FC236}">
                <a16:creationId xmlns:a16="http://schemas.microsoft.com/office/drawing/2014/main" id="{85BF5701-B5E0-2AB5-DF5B-264F41DC656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94762" y="2442418"/>
            <a:ext cx="5590108" cy="1571223"/>
          </a:xfrm>
          <a:prstGeom prst="rect">
            <a:avLst/>
          </a:prstGeom>
          <a:noFill/>
          <a:ln w="12700">
            <a:solidFill>
              <a:schemeClr val="tx1"/>
            </a:solidFill>
          </a:ln>
        </p:spPr>
      </p:pic>
      <p:pic>
        <p:nvPicPr>
          <p:cNvPr id="42" name="图片 41">
            <a:extLst>
              <a:ext uri="{FF2B5EF4-FFF2-40B4-BE49-F238E27FC236}">
                <a16:creationId xmlns:a16="http://schemas.microsoft.com/office/drawing/2014/main" id="{2742FE68-9BE0-0859-2B73-F33C9A51CAC0}"/>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2400" y="4610469"/>
            <a:ext cx="5660679" cy="1571223"/>
          </a:xfrm>
          <a:prstGeom prst="rect">
            <a:avLst/>
          </a:prstGeom>
          <a:noFill/>
          <a:ln w="12700">
            <a:solidFill>
              <a:schemeClr val="tx1"/>
            </a:solidFill>
          </a:ln>
        </p:spPr>
      </p:pic>
      <p:pic>
        <p:nvPicPr>
          <p:cNvPr id="43" name="图片 42">
            <a:extLst>
              <a:ext uri="{FF2B5EF4-FFF2-40B4-BE49-F238E27FC236}">
                <a16:creationId xmlns:a16="http://schemas.microsoft.com/office/drawing/2014/main" id="{BADF7C83-37BA-6AAB-980C-E5544E59B9FF}"/>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94762" y="4610469"/>
            <a:ext cx="5584838" cy="1571224"/>
          </a:xfrm>
          <a:prstGeom prst="rect">
            <a:avLst/>
          </a:prstGeom>
          <a:noFill/>
          <a:ln w="12700">
            <a:solidFill>
              <a:schemeClr val="tx1"/>
            </a:solidFill>
          </a:ln>
        </p:spPr>
      </p:pic>
      <p:pic>
        <p:nvPicPr>
          <p:cNvPr id="2" name="图片 1">
            <a:extLst>
              <a:ext uri="{FF2B5EF4-FFF2-40B4-BE49-F238E27FC236}">
                <a16:creationId xmlns:a16="http://schemas.microsoft.com/office/drawing/2014/main" id="{440600DF-3375-1A3E-6C15-D6A6BC49CBBC}"/>
              </a:ext>
            </a:extLst>
          </p:cNvPr>
          <p:cNvPicPr>
            <a:picLocks noChangeAspect="1"/>
          </p:cNvPicPr>
          <p:nvPr/>
        </p:nvPicPr>
        <p:blipFill>
          <a:blip r:embed="rId8"/>
          <a:stretch>
            <a:fillRect/>
          </a:stretch>
        </p:blipFill>
        <p:spPr>
          <a:xfrm>
            <a:off x="48567" y="528616"/>
            <a:ext cx="504734" cy="782622"/>
          </a:xfrm>
          <a:prstGeom prst="rect">
            <a:avLst/>
          </a:prstGeom>
        </p:spPr>
      </p:pic>
    </p:spTree>
    <p:extLst>
      <p:ext uri="{BB962C8B-B14F-4D97-AF65-F5344CB8AC3E}">
        <p14:creationId xmlns:p14="http://schemas.microsoft.com/office/powerpoint/2010/main" val="32543591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3746D9B-7C93-0B81-FECA-2AA1FAE3276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67E04C7C-564B-6C2B-71FA-326BE99AAA0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EE654A61-1A96-AD3C-FAA6-97EB1CC10360}"/>
              </a:ext>
            </a:extLst>
          </p:cNvPr>
          <p:cNvSpPr>
            <a:spLocks noChangeArrowheads="1"/>
          </p:cNvSpPr>
          <p:nvPr/>
        </p:nvSpPr>
        <p:spPr bwMode="auto">
          <a:xfrm>
            <a:off x="6447768" y="1911855"/>
            <a:ext cx="186595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8" name="矩形: 圆角 37">
            <a:extLst>
              <a:ext uri="{FF2B5EF4-FFF2-40B4-BE49-F238E27FC236}">
                <a16:creationId xmlns:a16="http://schemas.microsoft.com/office/drawing/2014/main" id="{95EE9356-23EF-EBDD-BB8A-39AD6F6DC94B}"/>
              </a:ext>
            </a:extLst>
          </p:cNvPr>
          <p:cNvSpPr/>
          <p:nvPr/>
        </p:nvSpPr>
        <p:spPr>
          <a:xfrm>
            <a:off x="407129" y="1700655"/>
            <a:ext cx="11377741" cy="5012907"/>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Rectangle 2">
            <a:extLst>
              <a:ext uri="{FF2B5EF4-FFF2-40B4-BE49-F238E27FC236}">
                <a16:creationId xmlns:a16="http://schemas.microsoft.com/office/drawing/2014/main" id="{D1A710BB-F631-1467-4511-D58E7B0FBF9A}"/>
              </a:ext>
            </a:extLst>
          </p:cNvPr>
          <p:cNvSpPr>
            <a:spLocks noChangeArrowheads="1"/>
          </p:cNvSpPr>
          <p:nvPr/>
        </p:nvSpPr>
        <p:spPr bwMode="auto">
          <a:xfrm>
            <a:off x="1790302" y="1774550"/>
            <a:ext cx="327429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200" b="1" kern="100" dirty="0">
                <a:latin typeface="+mn-ea"/>
              </a:rPr>
              <a:t>舵机控制器故障（</a:t>
            </a:r>
            <a:r>
              <a:rPr lang="en-US" altLang="zh-CN" sz="2200" b="1" kern="100" dirty="0">
                <a:latin typeface="+mn-ea"/>
              </a:rPr>
              <a:t>5~7</a:t>
            </a:r>
            <a:r>
              <a:rPr lang="zh-CN" altLang="en-US" sz="2200" b="1" kern="100" dirty="0">
                <a:latin typeface="+mn-ea"/>
              </a:rPr>
              <a:t>）</a:t>
            </a:r>
            <a:endParaRPr lang="zh-CN" altLang="en-US" sz="2200" b="1" dirty="0">
              <a:latin typeface="+mn-ea"/>
            </a:endParaRPr>
          </a:p>
        </p:txBody>
      </p:sp>
      <p:sp>
        <p:nvSpPr>
          <p:cNvPr id="6" name="Rectangle 2">
            <a:extLst>
              <a:ext uri="{FF2B5EF4-FFF2-40B4-BE49-F238E27FC236}">
                <a16:creationId xmlns:a16="http://schemas.microsoft.com/office/drawing/2014/main" id="{D05619B9-4713-0842-EFEF-3B22668285C2}"/>
              </a:ext>
            </a:extLst>
          </p:cNvPr>
          <p:cNvSpPr>
            <a:spLocks noChangeArrowheads="1"/>
          </p:cNvSpPr>
          <p:nvPr/>
        </p:nvSpPr>
        <p:spPr bwMode="auto">
          <a:xfrm>
            <a:off x="7298448" y="2580384"/>
            <a:ext cx="24194792"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0" name="Rectangle 4">
            <a:extLst>
              <a:ext uri="{FF2B5EF4-FFF2-40B4-BE49-F238E27FC236}">
                <a16:creationId xmlns:a16="http://schemas.microsoft.com/office/drawing/2014/main" id="{076C46D4-DFC9-786B-5470-894AC9A18795}"/>
              </a:ext>
            </a:extLst>
          </p:cNvPr>
          <p:cNvSpPr>
            <a:spLocks noChangeArrowheads="1"/>
          </p:cNvSpPr>
          <p:nvPr/>
        </p:nvSpPr>
        <p:spPr bwMode="auto">
          <a:xfrm>
            <a:off x="407130" y="4098351"/>
            <a:ext cx="21953533" cy="558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3" name="Rectangle 6">
            <a:extLst>
              <a:ext uri="{FF2B5EF4-FFF2-40B4-BE49-F238E27FC236}">
                <a16:creationId xmlns:a16="http://schemas.microsoft.com/office/drawing/2014/main" id="{89AFC2CF-0787-6553-4E62-80B0EF0C0136}"/>
              </a:ext>
            </a:extLst>
          </p:cNvPr>
          <p:cNvSpPr>
            <a:spLocks noChangeArrowheads="1"/>
          </p:cNvSpPr>
          <p:nvPr/>
        </p:nvSpPr>
        <p:spPr bwMode="auto">
          <a:xfrm>
            <a:off x="6322003" y="4997353"/>
            <a:ext cx="2975518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5" name="文本框 24">
            <a:extLst>
              <a:ext uri="{FF2B5EF4-FFF2-40B4-BE49-F238E27FC236}">
                <a16:creationId xmlns:a16="http://schemas.microsoft.com/office/drawing/2014/main" id="{12D6B69F-85FA-85BA-9428-F63B207E0EF4}"/>
              </a:ext>
            </a:extLst>
          </p:cNvPr>
          <p:cNvSpPr txBox="1"/>
          <p:nvPr/>
        </p:nvSpPr>
        <p:spPr>
          <a:xfrm>
            <a:off x="6026170" y="2768974"/>
            <a:ext cx="2195156"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舵机控制器恒增益</a:t>
            </a:r>
            <a:r>
              <a:rPr lang="en-US" altLang="zh-CN" sz="1600" b="1" dirty="0">
                <a:latin typeface="黑体" panose="02010609060101010101" pitchFamily="49" charset="-122"/>
                <a:ea typeface="黑体" panose="02010609060101010101" pitchFamily="49" charset="-122"/>
              </a:rPr>
              <a:t>(5)</a:t>
            </a:r>
            <a:endParaRPr lang="zh-CN" altLang="en-US" sz="1600" b="1" dirty="0">
              <a:latin typeface="黑体" panose="02010609060101010101" pitchFamily="49" charset="-122"/>
              <a:ea typeface="黑体" panose="02010609060101010101" pitchFamily="49" charset="-122"/>
            </a:endParaRPr>
          </a:p>
        </p:txBody>
      </p:sp>
      <p:sp>
        <p:nvSpPr>
          <p:cNvPr id="26" name="文本框 25">
            <a:extLst>
              <a:ext uri="{FF2B5EF4-FFF2-40B4-BE49-F238E27FC236}">
                <a16:creationId xmlns:a16="http://schemas.microsoft.com/office/drawing/2014/main" id="{6C73A099-9885-9942-23D2-12CBE4BEA8F7}"/>
              </a:ext>
            </a:extLst>
          </p:cNvPr>
          <p:cNvSpPr txBox="1"/>
          <p:nvPr/>
        </p:nvSpPr>
        <p:spPr>
          <a:xfrm>
            <a:off x="7554657" y="4158097"/>
            <a:ext cx="2449579"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舵机控制器固定偏差</a:t>
            </a:r>
            <a:r>
              <a:rPr lang="en-US" altLang="zh-CN" sz="1600" b="1" dirty="0">
                <a:latin typeface="黑体" panose="02010609060101010101" pitchFamily="49" charset="-122"/>
                <a:ea typeface="黑体" panose="02010609060101010101" pitchFamily="49" charset="-122"/>
              </a:rPr>
              <a:t>(6)</a:t>
            </a:r>
            <a:endParaRPr lang="zh-CN" altLang="en-US" sz="1600" b="1" dirty="0">
              <a:latin typeface="黑体" panose="02010609060101010101" pitchFamily="49" charset="-122"/>
              <a:ea typeface="黑体" panose="02010609060101010101" pitchFamily="49" charset="-122"/>
            </a:endParaRPr>
          </a:p>
        </p:txBody>
      </p:sp>
      <p:sp>
        <p:nvSpPr>
          <p:cNvPr id="27" name="文本框 26">
            <a:extLst>
              <a:ext uri="{FF2B5EF4-FFF2-40B4-BE49-F238E27FC236}">
                <a16:creationId xmlns:a16="http://schemas.microsoft.com/office/drawing/2014/main" id="{E033A7E0-9868-3534-6FB1-232F4C4DB687}"/>
              </a:ext>
            </a:extLst>
          </p:cNvPr>
          <p:cNvSpPr txBox="1"/>
          <p:nvPr/>
        </p:nvSpPr>
        <p:spPr>
          <a:xfrm>
            <a:off x="9169046" y="5779763"/>
            <a:ext cx="2371650"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舵机控制器输出丢失</a:t>
            </a:r>
            <a:r>
              <a:rPr lang="en-US" altLang="zh-CN" sz="1600" b="1" dirty="0">
                <a:latin typeface="黑体" panose="02010609060101010101" pitchFamily="49" charset="-122"/>
                <a:ea typeface="黑体" panose="02010609060101010101" pitchFamily="49" charset="-122"/>
              </a:rPr>
              <a:t>(7)</a:t>
            </a:r>
            <a:endParaRPr lang="zh-CN" altLang="en-US" sz="1600" b="1" dirty="0">
              <a:latin typeface="黑体" panose="02010609060101010101" pitchFamily="49" charset="-122"/>
              <a:ea typeface="黑体" panose="02010609060101010101" pitchFamily="49" charset="-122"/>
            </a:endParaRPr>
          </a:p>
        </p:txBody>
      </p:sp>
      <p:pic>
        <p:nvPicPr>
          <p:cNvPr id="45" name="图片 44">
            <a:extLst>
              <a:ext uri="{FF2B5EF4-FFF2-40B4-BE49-F238E27FC236}">
                <a16:creationId xmlns:a16="http://schemas.microsoft.com/office/drawing/2014/main" id="{DB5DE7AF-BAD6-6A62-8A7F-95CD384AAA10}"/>
              </a:ext>
            </a:extLst>
          </p:cNvPr>
          <p:cNvPicPr>
            <a:picLocks noChangeAspect="1"/>
          </p:cNvPicPr>
          <p:nvPr/>
        </p:nvPicPr>
        <p:blipFill>
          <a:blip r:embed="rId3"/>
          <a:stretch>
            <a:fillRect/>
          </a:stretch>
        </p:blipFill>
        <p:spPr>
          <a:xfrm>
            <a:off x="1415863" y="1813693"/>
            <a:ext cx="374438" cy="339007"/>
          </a:xfrm>
          <a:prstGeom prst="rect">
            <a:avLst/>
          </a:prstGeom>
        </p:spPr>
      </p:pic>
      <p:grpSp>
        <p:nvGrpSpPr>
          <p:cNvPr id="3" name="组合 2">
            <a:extLst>
              <a:ext uri="{FF2B5EF4-FFF2-40B4-BE49-F238E27FC236}">
                <a16:creationId xmlns:a16="http://schemas.microsoft.com/office/drawing/2014/main" id="{A3C7C955-9589-F28B-4480-8CDD6D7CDA30}"/>
              </a:ext>
            </a:extLst>
          </p:cNvPr>
          <p:cNvGrpSpPr/>
          <p:nvPr/>
        </p:nvGrpSpPr>
        <p:grpSpPr>
          <a:xfrm>
            <a:off x="-344630" y="3308"/>
            <a:ext cx="12870385" cy="446052"/>
            <a:chOff x="-402429" y="-7062"/>
            <a:chExt cx="12870385" cy="446052"/>
          </a:xfrm>
        </p:grpSpPr>
        <p:sp>
          <p:nvSpPr>
            <p:cNvPr id="13" name="箭头: V 形 12">
              <a:extLst>
                <a:ext uri="{FF2B5EF4-FFF2-40B4-BE49-F238E27FC236}">
                  <a16:creationId xmlns:a16="http://schemas.microsoft.com/office/drawing/2014/main" id="{9E6C921A-D41E-69FC-FA17-9C084C57AA61}"/>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6" name="箭头: V 形 15">
              <a:extLst>
                <a:ext uri="{FF2B5EF4-FFF2-40B4-BE49-F238E27FC236}">
                  <a16:creationId xmlns:a16="http://schemas.microsoft.com/office/drawing/2014/main" id="{76F4F0F8-F69E-26F8-F0E6-FCC5D5133333}"/>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7" name="箭头: V 形 16">
              <a:extLst>
                <a:ext uri="{FF2B5EF4-FFF2-40B4-BE49-F238E27FC236}">
                  <a16:creationId xmlns:a16="http://schemas.microsoft.com/office/drawing/2014/main" id="{262FDE0D-4D54-6758-EAD1-DB9A85ECAA61}"/>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8" name="箭头: V 形 17">
              <a:extLst>
                <a:ext uri="{FF2B5EF4-FFF2-40B4-BE49-F238E27FC236}">
                  <a16:creationId xmlns:a16="http://schemas.microsoft.com/office/drawing/2014/main" id="{EEFB0CE1-BFFB-15A7-2CF6-EBB52A3970AE}"/>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19" name="箭头: V 形 18">
              <a:extLst>
                <a:ext uri="{FF2B5EF4-FFF2-40B4-BE49-F238E27FC236}">
                  <a16:creationId xmlns:a16="http://schemas.microsoft.com/office/drawing/2014/main" id="{A13D53E4-D5F8-C31E-688E-354BD8FAC692}"/>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31" name="标题 1">
            <a:extLst>
              <a:ext uri="{FF2B5EF4-FFF2-40B4-BE49-F238E27FC236}">
                <a16:creationId xmlns:a16="http://schemas.microsoft.com/office/drawing/2014/main" id="{0F7088BA-30A4-AD90-13EB-40F8B9338B03}"/>
              </a:ext>
            </a:extLst>
          </p:cNvPr>
          <p:cNvSpPr>
            <a:spLocks noGrp="1"/>
          </p:cNvSpPr>
          <p:nvPr>
            <p:ph type="title"/>
          </p:nvPr>
        </p:nvSpPr>
        <p:spPr>
          <a:xfrm>
            <a:off x="645363" y="540718"/>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sp>
        <p:nvSpPr>
          <p:cNvPr id="32" name="内容占位符 4">
            <a:extLst>
              <a:ext uri="{FF2B5EF4-FFF2-40B4-BE49-F238E27FC236}">
                <a16:creationId xmlns:a16="http://schemas.microsoft.com/office/drawing/2014/main" id="{469A1939-6757-CC1C-E69C-7AF51D27478A}"/>
              </a:ext>
            </a:extLst>
          </p:cNvPr>
          <p:cNvSpPr txBox="1">
            <a:spLocks/>
          </p:cNvSpPr>
          <p:nvPr/>
        </p:nvSpPr>
        <p:spPr>
          <a:xfrm>
            <a:off x="1025402" y="1056442"/>
            <a:ext cx="6273046"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4-1-4  </a:t>
            </a:r>
            <a:r>
              <a:rPr lang="zh-CN" altLang="en-US" sz="2400" b="1" dirty="0">
                <a:latin typeface="+mj-ea"/>
                <a:ea typeface="+mj-ea"/>
                <a:cs typeface="Times New Roman" panose="02020603050405020304" pitchFamily="18" charset="0"/>
              </a:rPr>
              <a:t>故障数据集获取</a:t>
            </a:r>
            <a:endParaRPr lang="zh-CN" altLang="en-US" sz="2400" b="1" dirty="0">
              <a:latin typeface="+mj-ea"/>
              <a:ea typeface="+mj-ea"/>
              <a:cs typeface="微软雅黑" panose="020B0503020204020204" charset="-122"/>
              <a:sym typeface="+mn-ea"/>
            </a:endParaRPr>
          </a:p>
          <a:p>
            <a:pPr marL="0" indent="0">
              <a:buFont typeface="Arial" panose="020B0604020202020204" pitchFamily="34" charse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33" name="图片 32">
            <a:extLst>
              <a:ext uri="{FF2B5EF4-FFF2-40B4-BE49-F238E27FC236}">
                <a16:creationId xmlns:a16="http://schemas.microsoft.com/office/drawing/2014/main" id="{816B0AB7-6ECD-CF34-D911-085C48598883}"/>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85423" y="2238198"/>
            <a:ext cx="5284470" cy="1326282"/>
          </a:xfrm>
          <a:prstGeom prst="rect">
            <a:avLst/>
          </a:prstGeom>
          <a:noFill/>
          <a:ln w="12700">
            <a:solidFill>
              <a:schemeClr val="tx1"/>
            </a:solidFill>
          </a:ln>
        </p:spPr>
      </p:pic>
      <p:pic>
        <p:nvPicPr>
          <p:cNvPr id="34" name="图片 33">
            <a:extLst>
              <a:ext uri="{FF2B5EF4-FFF2-40B4-BE49-F238E27FC236}">
                <a16:creationId xmlns:a16="http://schemas.microsoft.com/office/drawing/2014/main" id="{2AEBA297-1044-CB28-E943-64F15960498C}"/>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34432" y="3706508"/>
            <a:ext cx="5284470" cy="1326282"/>
          </a:xfrm>
          <a:prstGeom prst="rect">
            <a:avLst/>
          </a:prstGeom>
          <a:noFill/>
          <a:ln w="12700">
            <a:solidFill>
              <a:schemeClr val="tx1"/>
            </a:solidFill>
          </a:ln>
        </p:spPr>
      </p:pic>
      <p:pic>
        <p:nvPicPr>
          <p:cNvPr id="35" name="图片 34">
            <a:extLst>
              <a:ext uri="{FF2B5EF4-FFF2-40B4-BE49-F238E27FC236}">
                <a16:creationId xmlns:a16="http://schemas.microsoft.com/office/drawing/2014/main" id="{12410EF0-9E15-5FF4-E7D2-B76379F390CE}"/>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952296" y="5185159"/>
            <a:ext cx="5140325" cy="1407922"/>
          </a:xfrm>
          <a:prstGeom prst="rect">
            <a:avLst/>
          </a:prstGeom>
          <a:noFill/>
          <a:ln w="12700">
            <a:solidFill>
              <a:schemeClr val="tx1"/>
            </a:solidFill>
          </a:ln>
        </p:spPr>
      </p:pic>
      <p:pic>
        <p:nvPicPr>
          <p:cNvPr id="2" name="图片 1">
            <a:extLst>
              <a:ext uri="{FF2B5EF4-FFF2-40B4-BE49-F238E27FC236}">
                <a16:creationId xmlns:a16="http://schemas.microsoft.com/office/drawing/2014/main" id="{DD8EEA13-39C1-0616-AF2A-0323FEB93E29}"/>
              </a:ext>
            </a:extLst>
          </p:cNvPr>
          <p:cNvPicPr>
            <a:picLocks noChangeAspect="1"/>
          </p:cNvPicPr>
          <p:nvPr/>
        </p:nvPicPr>
        <p:blipFill>
          <a:blip r:embed="rId7"/>
          <a:stretch>
            <a:fillRect/>
          </a:stretch>
        </p:blipFill>
        <p:spPr>
          <a:xfrm>
            <a:off x="48567" y="528616"/>
            <a:ext cx="504734" cy="782622"/>
          </a:xfrm>
          <a:prstGeom prst="rect">
            <a:avLst/>
          </a:prstGeom>
        </p:spPr>
      </p:pic>
    </p:spTree>
    <p:extLst>
      <p:ext uri="{BB962C8B-B14F-4D97-AF65-F5344CB8AC3E}">
        <p14:creationId xmlns:p14="http://schemas.microsoft.com/office/powerpoint/2010/main" val="1302093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13746D9B-7C93-0B81-FECA-2AA1FAE32760}"/>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2">
            <a:extLst>
              <a:ext uri="{FF2B5EF4-FFF2-40B4-BE49-F238E27FC236}">
                <a16:creationId xmlns:a16="http://schemas.microsoft.com/office/drawing/2014/main" id="{67E04C7C-564B-6C2B-71FA-326BE99AAA0F}"/>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4">
            <a:extLst>
              <a:ext uri="{FF2B5EF4-FFF2-40B4-BE49-F238E27FC236}">
                <a16:creationId xmlns:a16="http://schemas.microsoft.com/office/drawing/2014/main" id="{EE654A61-1A96-AD3C-FAA6-97EB1CC10360}"/>
              </a:ext>
            </a:extLst>
          </p:cNvPr>
          <p:cNvSpPr>
            <a:spLocks noChangeArrowheads="1"/>
          </p:cNvSpPr>
          <p:nvPr/>
        </p:nvSpPr>
        <p:spPr bwMode="auto">
          <a:xfrm>
            <a:off x="6447768" y="1911855"/>
            <a:ext cx="18659563"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38" name="矩形: 圆角 37">
            <a:extLst>
              <a:ext uri="{FF2B5EF4-FFF2-40B4-BE49-F238E27FC236}">
                <a16:creationId xmlns:a16="http://schemas.microsoft.com/office/drawing/2014/main" id="{95EE9356-23EF-EBDD-BB8A-39AD6F6DC94B}"/>
              </a:ext>
            </a:extLst>
          </p:cNvPr>
          <p:cNvSpPr/>
          <p:nvPr/>
        </p:nvSpPr>
        <p:spPr>
          <a:xfrm>
            <a:off x="656217" y="1577147"/>
            <a:ext cx="10767945" cy="5117303"/>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62" name="组合 61">
            <a:extLst>
              <a:ext uri="{FF2B5EF4-FFF2-40B4-BE49-F238E27FC236}">
                <a16:creationId xmlns:a16="http://schemas.microsoft.com/office/drawing/2014/main" id="{0E137FDF-87F9-E5A9-0E80-DAB044F6B7F4}"/>
              </a:ext>
            </a:extLst>
          </p:cNvPr>
          <p:cNvGrpSpPr/>
          <p:nvPr/>
        </p:nvGrpSpPr>
        <p:grpSpPr>
          <a:xfrm>
            <a:off x="1497902" y="1645333"/>
            <a:ext cx="3707766" cy="430887"/>
            <a:chOff x="1299256" y="1900797"/>
            <a:chExt cx="3707766" cy="430887"/>
          </a:xfrm>
        </p:grpSpPr>
        <p:sp>
          <p:nvSpPr>
            <p:cNvPr id="39" name="Rectangle 2">
              <a:extLst>
                <a:ext uri="{FF2B5EF4-FFF2-40B4-BE49-F238E27FC236}">
                  <a16:creationId xmlns:a16="http://schemas.microsoft.com/office/drawing/2014/main" id="{D1A710BB-F631-1467-4511-D58E7B0FBF9A}"/>
                </a:ext>
              </a:extLst>
            </p:cNvPr>
            <p:cNvSpPr>
              <a:spLocks noChangeArrowheads="1"/>
            </p:cNvSpPr>
            <p:nvPr/>
          </p:nvSpPr>
          <p:spPr bwMode="auto">
            <a:xfrm>
              <a:off x="1732728" y="1900797"/>
              <a:ext cx="327429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200" b="1" kern="100" dirty="0">
                  <a:latin typeface="+mn-ea"/>
                </a:rPr>
                <a:t>角度传感器故障（</a:t>
              </a:r>
              <a:r>
                <a:rPr lang="en-US" altLang="zh-CN" sz="2200" b="1" kern="100" dirty="0">
                  <a:latin typeface="+mn-ea"/>
                </a:rPr>
                <a:t>8~10</a:t>
              </a:r>
              <a:r>
                <a:rPr lang="zh-CN" altLang="en-US" sz="2200" b="1" kern="100" dirty="0">
                  <a:latin typeface="+mn-ea"/>
                </a:rPr>
                <a:t>）</a:t>
              </a:r>
              <a:endParaRPr lang="zh-CN" altLang="en-US" sz="2200" b="1" dirty="0">
                <a:latin typeface="+mn-ea"/>
              </a:endParaRPr>
            </a:p>
          </p:txBody>
        </p:sp>
        <p:pic>
          <p:nvPicPr>
            <p:cNvPr id="3" name="图片 2">
              <a:extLst>
                <a:ext uri="{FF2B5EF4-FFF2-40B4-BE49-F238E27FC236}">
                  <a16:creationId xmlns:a16="http://schemas.microsoft.com/office/drawing/2014/main" id="{58D4C88F-1872-C8CF-E30C-4E381819E35F}"/>
                </a:ext>
              </a:extLst>
            </p:cNvPr>
            <p:cNvPicPr>
              <a:picLocks noChangeAspect="1"/>
            </p:cNvPicPr>
            <p:nvPr/>
          </p:nvPicPr>
          <p:blipFill>
            <a:blip r:embed="rId3"/>
            <a:stretch>
              <a:fillRect/>
            </a:stretch>
          </p:blipFill>
          <p:spPr>
            <a:xfrm>
              <a:off x="1299256" y="1955493"/>
              <a:ext cx="482240" cy="321493"/>
            </a:xfrm>
            <a:prstGeom prst="rect">
              <a:avLst/>
            </a:prstGeom>
          </p:spPr>
        </p:pic>
      </p:grpSp>
      <p:sp>
        <p:nvSpPr>
          <p:cNvPr id="16" name="Rectangle 2">
            <a:extLst>
              <a:ext uri="{FF2B5EF4-FFF2-40B4-BE49-F238E27FC236}">
                <a16:creationId xmlns:a16="http://schemas.microsoft.com/office/drawing/2014/main" id="{3F49ECAA-D6BE-36F7-70DB-47BDB0D0AD0D}"/>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8" name="文本框 47">
            <a:extLst>
              <a:ext uri="{FF2B5EF4-FFF2-40B4-BE49-F238E27FC236}">
                <a16:creationId xmlns:a16="http://schemas.microsoft.com/office/drawing/2014/main" id="{CC01A487-F7A0-752B-AF06-4D7D8EECF985}"/>
              </a:ext>
            </a:extLst>
          </p:cNvPr>
          <p:cNvSpPr txBox="1"/>
          <p:nvPr/>
        </p:nvSpPr>
        <p:spPr>
          <a:xfrm>
            <a:off x="2379768" y="3226419"/>
            <a:ext cx="2195156"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角度传感器恒增益</a:t>
            </a:r>
            <a:r>
              <a:rPr lang="en-US" altLang="zh-CN" sz="1600" b="1" dirty="0">
                <a:latin typeface="黑体" panose="02010609060101010101" pitchFamily="49" charset="-122"/>
                <a:ea typeface="黑体" panose="02010609060101010101" pitchFamily="49" charset="-122"/>
              </a:rPr>
              <a:t>(8)</a:t>
            </a:r>
            <a:endParaRPr lang="zh-CN" altLang="en-US" sz="1600" b="1" dirty="0">
              <a:latin typeface="黑体" panose="02010609060101010101" pitchFamily="49" charset="-122"/>
              <a:ea typeface="黑体" panose="02010609060101010101" pitchFamily="49" charset="-122"/>
            </a:endParaRPr>
          </a:p>
        </p:txBody>
      </p:sp>
      <p:sp>
        <p:nvSpPr>
          <p:cNvPr id="49" name="文本框 48">
            <a:extLst>
              <a:ext uri="{FF2B5EF4-FFF2-40B4-BE49-F238E27FC236}">
                <a16:creationId xmlns:a16="http://schemas.microsoft.com/office/drawing/2014/main" id="{F62291A2-D310-5E94-86A9-E5CF8CC7ECF1}"/>
              </a:ext>
            </a:extLst>
          </p:cNvPr>
          <p:cNvSpPr txBox="1"/>
          <p:nvPr/>
        </p:nvSpPr>
        <p:spPr>
          <a:xfrm>
            <a:off x="2259594" y="4767030"/>
            <a:ext cx="2288840"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角度传感器固定偏差</a:t>
            </a:r>
            <a:r>
              <a:rPr lang="en-US" altLang="zh-CN" sz="1600" b="1" dirty="0">
                <a:latin typeface="黑体" panose="02010609060101010101" pitchFamily="49" charset="-122"/>
                <a:ea typeface="黑体" panose="02010609060101010101" pitchFamily="49" charset="-122"/>
              </a:rPr>
              <a:t>(9)</a:t>
            </a:r>
            <a:endParaRPr lang="zh-CN" altLang="en-US" sz="1600" b="1" dirty="0">
              <a:latin typeface="黑体" panose="02010609060101010101" pitchFamily="49" charset="-122"/>
              <a:ea typeface="黑体" panose="02010609060101010101" pitchFamily="49" charset="-122"/>
            </a:endParaRPr>
          </a:p>
        </p:txBody>
      </p:sp>
      <p:sp>
        <p:nvSpPr>
          <p:cNvPr id="52" name="文本框 51">
            <a:extLst>
              <a:ext uri="{FF2B5EF4-FFF2-40B4-BE49-F238E27FC236}">
                <a16:creationId xmlns:a16="http://schemas.microsoft.com/office/drawing/2014/main" id="{71D3FDFB-6F62-71A6-CD28-28C612ADA180}"/>
              </a:ext>
            </a:extLst>
          </p:cNvPr>
          <p:cNvSpPr txBox="1"/>
          <p:nvPr/>
        </p:nvSpPr>
        <p:spPr>
          <a:xfrm>
            <a:off x="2181657" y="6315130"/>
            <a:ext cx="2455002"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角度传感器输出丢失</a:t>
            </a:r>
            <a:r>
              <a:rPr lang="en-US" altLang="zh-CN" sz="1600" b="1" dirty="0">
                <a:latin typeface="黑体" panose="02010609060101010101" pitchFamily="49" charset="-122"/>
                <a:ea typeface="黑体" panose="02010609060101010101" pitchFamily="49" charset="-122"/>
              </a:rPr>
              <a:t>(10)</a:t>
            </a:r>
            <a:endParaRPr lang="zh-CN" altLang="en-US" sz="1600" b="1" dirty="0">
              <a:latin typeface="黑体" panose="02010609060101010101" pitchFamily="49" charset="-122"/>
              <a:ea typeface="黑体" panose="02010609060101010101" pitchFamily="49" charset="-122"/>
            </a:endParaRPr>
          </a:p>
        </p:txBody>
      </p:sp>
      <p:sp>
        <p:nvSpPr>
          <p:cNvPr id="54" name="文本框 53">
            <a:extLst>
              <a:ext uri="{FF2B5EF4-FFF2-40B4-BE49-F238E27FC236}">
                <a16:creationId xmlns:a16="http://schemas.microsoft.com/office/drawing/2014/main" id="{15088A53-0C36-5778-C775-B41AB5C9788F}"/>
              </a:ext>
            </a:extLst>
          </p:cNvPr>
          <p:cNvSpPr txBox="1"/>
          <p:nvPr/>
        </p:nvSpPr>
        <p:spPr>
          <a:xfrm>
            <a:off x="7486301" y="3226419"/>
            <a:ext cx="2446104"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角速度传感器恒增益</a:t>
            </a:r>
            <a:r>
              <a:rPr lang="en-US" altLang="zh-CN" sz="1600" b="1" dirty="0">
                <a:latin typeface="黑体" panose="02010609060101010101" pitchFamily="49" charset="-122"/>
                <a:ea typeface="黑体" panose="02010609060101010101" pitchFamily="49" charset="-122"/>
              </a:rPr>
              <a:t>(11)</a:t>
            </a:r>
            <a:endParaRPr lang="zh-CN" altLang="en-US" sz="1600" b="1" dirty="0">
              <a:latin typeface="黑体" panose="02010609060101010101" pitchFamily="49" charset="-122"/>
              <a:ea typeface="黑体" panose="02010609060101010101" pitchFamily="49" charset="-122"/>
            </a:endParaRPr>
          </a:p>
        </p:txBody>
      </p:sp>
      <p:sp>
        <p:nvSpPr>
          <p:cNvPr id="56" name="文本框 55">
            <a:extLst>
              <a:ext uri="{FF2B5EF4-FFF2-40B4-BE49-F238E27FC236}">
                <a16:creationId xmlns:a16="http://schemas.microsoft.com/office/drawing/2014/main" id="{EBB4D32F-99CE-67D6-0F46-008609F1E2FE}"/>
              </a:ext>
            </a:extLst>
          </p:cNvPr>
          <p:cNvSpPr txBox="1"/>
          <p:nvPr/>
        </p:nvSpPr>
        <p:spPr>
          <a:xfrm>
            <a:off x="7372969" y="4763924"/>
            <a:ext cx="2559436"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角速度传感器固定偏差</a:t>
            </a:r>
            <a:r>
              <a:rPr lang="en-US" altLang="zh-CN" sz="1600" b="1" dirty="0">
                <a:latin typeface="黑体" panose="02010609060101010101" pitchFamily="49" charset="-122"/>
                <a:ea typeface="黑体" panose="02010609060101010101" pitchFamily="49" charset="-122"/>
              </a:rPr>
              <a:t>(12)</a:t>
            </a:r>
            <a:endParaRPr lang="zh-CN" altLang="en-US" sz="1600" b="1" dirty="0">
              <a:latin typeface="黑体" panose="02010609060101010101" pitchFamily="49" charset="-122"/>
              <a:ea typeface="黑体" panose="02010609060101010101" pitchFamily="49" charset="-122"/>
            </a:endParaRPr>
          </a:p>
        </p:txBody>
      </p:sp>
      <p:sp>
        <p:nvSpPr>
          <p:cNvPr id="57" name="文本框 56">
            <a:extLst>
              <a:ext uri="{FF2B5EF4-FFF2-40B4-BE49-F238E27FC236}">
                <a16:creationId xmlns:a16="http://schemas.microsoft.com/office/drawing/2014/main" id="{D7DF28E5-91EF-4421-1251-1F59C24AD54B}"/>
              </a:ext>
            </a:extLst>
          </p:cNvPr>
          <p:cNvSpPr txBox="1"/>
          <p:nvPr/>
        </p:nvSpPr>
        <p:spPr>
          <a:xfrm>
            <a:off x="7372969" y="6315130"/>
            <a:ext cx="2647989" cy="338554"/>
          </a:xfrm>
          <a:prstGeom prst="rect">
            <a:avLst/>
          </a:prstGeom>
          <a:noFill/>
        </p:spPr>
        <p:txBody>
          <a:bodyPr wrap="square" rtlCol="0">
            <a:spAutoFit/>
          </a:bodyPr>
          <a:lstStyle/>
          <a:p>
            <a:r>
              <a:rPr lang="zh-CN" altLang="en-US" sz="1600" b="1" dirty="0">
                <a:latin typeface="黑体" panose="02010609060101010101" pitchFamily="49" charset="-122"/>
                <a:ea typeface="黑体" panose="02010609060101010101" pitchFamily="49" charset="-122"/>
              </a:rPr>
              <a:t>角速度传感器输出丢失</a:t>
            </a:r>
            <a:r>
              <a:rPr lang="en-US" altLang="zh-CN" sz="1600" b="1" dirty="0">
                <a:latin typeface="黑体" panose="02010609060101010101" pitchFamily="49" charset="-122"/>
                <a:ea typeface="黑体" panose="02010609060101010101" pitchFamily="49" charset="-122"/>
              </a:rPr>
              <a:t>(13)</a:t>
            </a:r>
            <a:endParaRPr lang="zh-CN" altLang="en-US" sz="1600" b="1" dirty="0">
              <a:latin typeface="黑体" panose="02010609060101010101" pitchFamily="49" charset="-122"/>
              <a:ea typeface="黑体" panose="02010609060101010101" pitchFamily="49" charset="-122"/>
            </a:endParaRPr>
          </a:p>
        </p:txBody>
      </p:sp>
      <p:grpSp>
        <p:nvGrpSpPr>
          <p:cNvPr id="61" name="组合 60">
            <a:extLst>
              <a:ext uri="{FF2B5EF4-FFF2-40B4-BE49-F238E27FC236}">
                <a16:creationId xmlns:a16="http://schemas.microsoft.com/office/drawing/2014/main" id="{C58678E5-0922-A2AF-C52A-A1A47A47AC3E}"/>
              </a:ext>
            </a:extLst>
          </p:cNvPr>
          <p:cNvGrpSpPr/>
          <p:nvPr/>
        </p:nvGrpSpPr>
        <p:grpSpPr>
          <a:xfrm>
            <a:off x="6525005" y="1635878"/>
            <a:ext cx="5023138" cy="430887"/>
            <a:chOff x="6539036" y="1900797"/>
            <a:chExt cx="5023138" cy="430887"/>
          </a:xfrm>
        </p:grpSpPr>
        <p:sp>
          <p:nvSpPr>
            <p:cNvPr id="31" name="Rectangle 2">
              <a:extLst>
                <a:ext uri="{FF2B5EF4-FFF2-40B4-BE49-F238E27FC236}">
                  <a16:creationId xmlns:a16="http://schemas.microsoft.com/office/drawing/2014/main" id="{C56EE93F-5162-2BA4-C3C9-9A4F15EBD412}"/>
                </a:ext>
              </a:extLst>
            </p:cNvPr>
            <p:cNvSpPr>
              <a:spLocks noChangeArrowheads="1"/>
            </p:cNvSpPr>
            <p:nvPr/>
          </p:nvSpPr>
          <p:spPr bwMode="auto">
            <a:xfrm>
              <a:off x="7020624" y="1900797"/>
              <a:ext cx="4541550"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200" b="1" kern="100" dirty="0">
                  <a:latin typeface="+mn-ea"/>
                </a:rPr>
                <a:t>角速度传感器故障（</a:t>
              </a:r>
              <a:r>
                <a:rPr lang="en-US" altLang="zh-CN" sz="2200" b="1" kern="100" dirty="0">
                  <a:latin typeface="+mn-ea"/>
                </a:rPr>
                <a:t>11~13</a:t>
              </a:r>
              <a:r>
                <a:rPr lang="zh-CN" altLang="en-US" sz="2200" b="1" kern="100" dirty="0">
                  <a:latin typeface="+mn-ea"/>
                </a:rPr>
                <a:t>）</a:t>
              </a:r>
              <a:endParaRPr lang="zh-CN" altLang="en-US" sz="2200" b="1" dirty="0">
                <a:latin typeface="+mn-ea"/>
              </a:endParaRPr>
            </a:p>
          </p:txBody>
        </p:sp>
        <p:pic>
          <p:nvPicPr>
            <p:cNvPr id="60" name="图片 59">
              <a:extLst>
                <a:ext uri="{FF2B5EF4-FFF2-40B4-BE49-F238E27FC236}">
                  <a16:creationId xmlns:a16="http://schemas.microsoft.com/office/drawing/2014/main" id="{08881996-09DC-0E6D-C495-73778F2FCC2A}"/>
                </a:ext>
              </a:extLst>
            </p:cNvPr>
            <p:cNvPicPr>
              <a:picLocks noChangeAspect="1"/>
            </p:cNvPicPr>
            <p:nvPr/>
          </p:nvPicPr>
          <p:blipFill>
            <a:blip r:embed="rId4"/>
            <a:stretch>
              <a:fillRect/>
            </a:stretch>
          </p:blipFill>
          <p:spPr>
            <a:xfrm>
              <a:off x="6539036" y="1972663"/>
              <a:ext cx="472555" cy="287151"/>
            </a:xfrm>
            <a:prstGeom prst="rect">
              <a:avLst/>
            </a:prstGeom>
          </p:spPr>
        </p:pic>
      </p:grpSp>
      <p:cxnSp>
        <p:nvCxnSpPr>
          <p:cNvPr id="63" name="直接连接符 62">
            <a:extLst>
              <a:ext uri="{FF2B5EF4-FFF2-40B4-BE49-F238E27FC236}">
                <a16:creationId xmlns:a16="http://schemas.microsoft.com/office/drawing/2014/main" id="{B4A80940-D40F-E9F6-8B29-BB0D6F42F4E6}"/>
              </a:ext>
            </a:extLst>
          </p:cNvPr>
          <p:cNvCxnSpPr>
            <a:cxnSpLocks/>
          </p:cNvCxnSpPr>
          <p:nvPr/>
        </p:nvCxnSpPr>
        <p:spPr>
          <a:xfrm>
            <a:off x="6040190" y="1911855"/>
            <a:ext cx="0" cy="4635709"/>
          </a:xfrm>
          <a:prstGeom prst="line">
            <a:avLst/>
          </a:prstGeom>
          <a:ln>
            <a:prstDash val="dash"/>
          </a:ln>
        </p:spPr>
        <p:style>
          <a:lnRef idx="1">
            <a:schemeClr val="accent5"/>
          </a:lnRef>
          <a:fillRef idx="0">
            <a:schemeClr val="accent5"/>
          </a:fillRef>
          <a:effectRef idx="0">
            <a:schemeClr val="accent5"/>
          </a:effectRef>
          <a:fontRef idx="minor">
            <a:schemeClr val="tx1"/>
          </a:fontRef>
        </p:style>
      </p:cxnSp>
      <p:grpSp>
        <p:nvGrpSpPr>
          <p:cNvPr id="6" name="组合 5">
            <a:extLst>
              <a:ext uri="{FF2B5EF4-FFF2-40B4-BE49-F238E27FC236}">
                <a16:creationId xmlns:a16="http://schemas.microsoft.com/office/drawing/2014/main" id="{23BB51D8-EA1A-7B07-8D75-26594ACC3656}"/>
              </a:ext>
            </a:extLst>
          </p:cNvPr>
          <p:cNvGrpSpPr/>
          <p:nvPr/>
        </p:nvGrpSpPr>
        <p:grpSpPr>
          <a:xfrm>
            <a:off x="-344630" y="3308"/>
            <a:ext cx="12870385" cy="446052"/>
            <a:chOff x="-402429" y="-7062"/>
            <a:chExt cx="12870385" cy="446052"/>
          </a:xfrm>
        </p:grpSpPr>
        <p:sp>
          <p:nvSpPr>
            <p:cNvPr id="13" name="箭头: V 形 12">
              <a:extLst>
                <a:ext uri="{FF2B5EF4-FFF2-40B4-BE49-F238E27FC236}">
                  <a16:creationId xmlns:a16="http://schemas.microsoft.com/office/drawing/2014/main" id="{BE578C87-5A27-725B-F1CB-B7FE5941BCBE}"/>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3FEE7C1D-6300-4E04-3855-2B5403C55F97}"/>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8" name="箭头: V 形 17">
              <a:extLst>
                <a:ext uri="{FF2B5EF4-FFF2-40B4-BE49-F238E27FC236}">
                  <a16:creationId xmlns:a16="http://schemas.microsoft.com/office/drawing/2014/main" id="{31DA2DCB-E207-87F7-8358-195E282E5507}"/>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9" name="箭头: V 形 18">
              <a:extLst>
                <a:ext uri="{FF2B5EF4-FFF2-40B4-BE49-F238E27FC236}">
                  <a16:creationId xmlns:a16="http://schemas.microsoft.com/office/drawing/2014/main" id="{8E178F22-2E55-32D5-D724-01233817C27E}"/>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0" name="箭头: V 形 19">
              <a:extLst>
                <a:ext uri="{FF2B5EF4-FFF2-40B4-BE49-F238E27FC236}">
                  <a16:creationId xmlns:a16="http://schemas.microsoft.com/office/drawing/2014/main" id="{B5EED7EB-BFC9-36C9-7D98-0055E527B379}"/>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6" name="标题 1">
            <a:extLst>
              <a:ext uri="{FF2B5EF4-FFF2-40B4-BE49-F238E27FC236}">
                <a16:creationId xmlns:a16="http://schemas.microsoft.com/office/drawing/2014/main" id="{1C3295A7-B1C5-F581-6533-EA6CA7DEC6B7}"/>
              </a:ext>
            </a:extLst>
          </p:cNvPr>
          <p:cNvSpPr>
            <a:spLocks noGrp="1"/>
          </p:cNvSpPr>
          <p:nvPr>
            <p:ph type="title"/>
          </p:nvPr>
        </p:nvSpPr>
        <p:spPr>
          <a:xfrm>
            <a:off x="639556" y="544987"/>
            <a:ext cx="4456934" cy="699961"/>
          </a:xfrm>
        </p:spPr>
        <p:txBody>
          <a:bodyPr>
            <a:normAutofit fontScale="90000"/>
          </a:bodyPr>
          <a:lstStyle/>
          <a:p>
            <a:br>
              <a:rPr lang="en-US" altLang="zh-CN" sz="2800" b="1" dirty="0"/>
            </a:br>
            <a:r>
              <a:rPr lang="en-US" altLang="zh-CN" sz="3600" b="1" dirty="0"/>
              <a:t>4-1  </a:t>
            </a:r>
            <a:r>
              <a:rPr lang="zh-CN" altLang="en-US" sz="3400" b="1" dirty="0"/>
              <a:t>方向舵故障建模仿真</a:t>
            </a:r>
            <a:br>
              <a:rPr lang="zh-CN" altLang="en-US" sz="3400" b="1" dirty="0"/>
            </a:br>
            <a:r>
              <a:rPr lang="zh-CN" altLang="en-US" sz="3400" b="1" dirty="0"/>
              <a:t> </a:t>
            </a:r>
          </a:p>
        </p:txBody>
      </p:sp>
      <p:sp>
        <p:nvSpPr>
          <p:cNvPr id="27" name="内容占位符 4">
            <a:extLst>
              <a:ext uri="{FF2B5EF4-FFF2-40B4-BE49-F238E27FC236}">
                <a16:creationId xmlns:a16="http://schemas.microsoft.com/office/drawing/2014/main" id="{350D3DEF-EC56-BCC5-8F3D-DE7DF17BC2F9}"/>
              </a:ext>
            </a:extLst>
          </p:cNvPr>
          <p:cNvSpPr txBox="1">
            <a:spLocks/>
          </p:cNvSpPr>
          <p:nvPr/>
        </p:nvSpPr>
        <p:spPr>
          <a:xfrm>
            <a:off x="977698" y="1013143"/>
            <a:ext cx="6273046"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4-1-4  </a:t>
            </a:r>
            <a:r>
              <a:rPr lang="zh-CN" altLang="en-US" sz="2400" b="1" dirty="0">
                <a:latin typeface="+mj-ea"/>
                <a:ea typeface="+mj-ea"/>
                <a:cs typeface="Times New Roman" panose="02020603050405020304" pitchFamily="18" charset="0"/>
              </a:rPr>
              <a:t>故障数据集获取</a:t>
            </a:r>
            <a:endParaRPr lang="zh-CN" altLang="en-US" sz="2400" b="1" dirty="0">
              <a:latin typeface="+mj-ea"/>
              <a:ea typeface="+mj-ea"/>
              <a:cs typeface="微软雅黑" panose="020B0503020204020204" charset="-122"/>
              <a:sym typeface="+mn-ea"/>
            </a:endParaRPr>
          </a:p>
          <a:p>
            <a:pPr marL="0" indent="0">
              <a:buFont typeface="Arial" panose="020B0604020202020204" pitchFamily="34" charse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28" name="图片 27" descr="图形用户界面, 应用程序&#10;&#10;描述已自动生成">
            <a:extLst>
              <a:ext uri="{FF2B5EF4-FFF2-40B4-BE49-F238E27FC236}">
                <a16:creationId xmlns:a16="http://schemas.microsoft.com/office/drawing/2014/main" id="{C160BA74-6DD8-18C3-7024-6D0D1463C1E3}"/>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57884" y="2100824"/>
            <a:ext cx="4056953" cy="1166140"/>
          </a:xfrm>
          <a:prstGeom prst="rect">
            <a:avLst/>
          </a:prstGeom>
          <a:noFill/>
          <a:ln w="12700">
            <a:solidFill>
              <a:schemeClr val="tx1"/>
            </a:solidFill>
          </a:ln>
        </p:spPr>
      </p:pic>
      <p:pic>
        <p:nvPicPr>
          <p:cNvPr id="29" name="图片 28" descr="图形用户界面, 应用程序, Excel&#10;&#10;描述已自动生成">
            <a:extLst>
              <a:ext uri="{FF2B5EF4-FFF2-40B4-BE49-F238E27FC236}">
                <a16:creationId xmlns:a16="http://schemas.microsoft.com/office/drawing/2014/main" id="{6DA37A5E-02CE-0D88-1934-A45DE90E29B2}"/>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52813" y="3632312"/>
            <a:ext cx="4056953" cy="1164325"/>
          </a:xfrm>
          <a:prstGeom prst="rect">
            <a:avLst/>
          </a:prstGeom>
          <a:noFill/>
          <a:ln w="12700">
            <a:solidFill>
              <a:schemeClr val="tx1"/>
            </a:solidFill>
          </a:ln>
        </p:spPr>
      </p:pic>
      <p:pic>
        <p:nvPicPr>
          <p:cNvPr id="32" name="图片 31">
            <a:extLst>
              <a:ext uri="{FF2B5EF4-FFF2-40B4-BE49-F238E27FC236}">
                <a16:creationId xmlns:a16="http://schemas.microsoft.com/office/drawing/2014/main" id="{9D442B5D-5900-2BF5-2EF3-2DBFD3DE33DE}"/>
              </a:ext>
            </a:extLst>
          </p:cNvPr>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464746" y="5173150"/>
            <a:ext cx="4050596" cy="1164325"/>
          </a:xfrm>
          <a:prstGeom prst="rect">
            <a:avLst/>
          </a:prstGeom>
          <a:noFill/>
          <a:ln w="12700">
            <a:solidFill>
              <a:schemeClr val="tx1"/>
            </a:solidFill>
          </a:ln>
        </p:spPr>
      </p:pic>
      <p:pic>
        <p:nvPicPr>
          <p:cNvPr id="33" name="图片 32">
            <a:extLst>
              <a:ext uri="{FF2B5EF4-FFF2-40B4-BE49-F238E27FC236}">
                <a16:creationId xmlns:a16="http://schemas.microsoft.com/office/drawing/2014/main" id="{BF11AFEB-017E-3EB0-8E69-9AA6D0F7A168}"/>
              </a:ext>
            </a:extLst>
          </p:cNvPr>
          <p:cNvPicPr>
            <a:picLocks noChangeAspect="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525005" y="2070069"/>
            <a:ext cx="4056952" cy="1196895"/>
          </a:xfrm>
          <a:prstGeom prst="rect">
            <a:avLst/>
          </a:prstGeom>
          <a:noFill/>
          <a:ln w="12700">
            <a:solidFill>
              <a:schemeClr val="tx1"/>
            </a:solidFill>
          </a:ln>
        </p:spPr>
      </p:pic>
      <p:pic>
        <p:nvPicPr>
          <p:cNvPr id="35" name="图片 34">
            <a:extLst>
              <a:ext uri="{FF2B5EF4-FFF2-40B4-BE49-F238E27FC236}">
                <a16:creationId xmlns:a16="http://schemas.microsoft.com/office/drawing/2014/main" id="{C93E9907-8BC1-ED10-B077-B0CA3AD04755}"/>
              </a:ext>
            </a:extLst>
          </p:cNvPr>
          <p:cNvPicPr>
            <a:picLocks noChangeAspect="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525146" y="3632313"/>
            <a:ext cx="4056812" cy="1158924"/>
          </a:xfrm>
          <a:prstGeom prst="rect">
            <a:avLst/>
          </a:prstGeom>
          <a:noFill/>
          <a:ln w="12700">
            <a:solidFill>
              <a:schemeClr val="tx1"/>
            </a:solidFill>
          </a:ln>
        </p:spPr>
      </p:pic>
      <p:pic>
        <p:nvPicPr>
          <p:cNvPr id="36" name="图片 35">
            <a:extLst>
              <a:ext uri="{FF2B5EF4-FFF2-40B4-BE49-F238E27FC236}">
                <a16:creationId xmlns:a16="http://schemas.microsoft.com/office/drawing/2014/main" id="{08182E09-EEFB-EA9F-89B6-D7E714FCA72E}"/>
              </a:ext>
            </a:extLst>
          </p:cNvPr>
          <p:cNvPicPr>
            <a:picLocks noChangeAspect="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525006" y="5173150"/>
            <a:ext cx="4056812" cy="1158925"/>
          </a:xfrm>
          <a:prstGeom prst="rect">
            <a:avLst/>
          </a:prstGeom>
          <a:noFill/>
          <a:ln w="12700">
            <a:solidFill>
              <a:schemeClr val="tx1"/>
            </a:solidFill>
          </a:ln>
        </p:spPr>
      </p:pic>
      <p:sp>
        <p:nvSpPr>
          <p:cNvPr id="2" name="文本框 1">
            <a:extLst>
              <a:ext uri="{FF2B5EF4-FFF2-40B4-BE49-F238E27FC236}">
                <a16:creationId xmlns:a16="http://schemas.microsoft.com/office/drawing/2014/main" id="{44C0A0B2-AD13-7C23-0F5E-9412354B2EAB}"/>
              </a:ext>
            </a:extLst>
          </p:cNvPr>
          <p:cNvSpPr txBox="1"/>
          <p:nvPr/>
        </p:nvSpPr>
        <p:spPr>
          <a:xfrm>
            <a:off x="6640066" y="672949"/>
            <a:ext cx="5551934" cy="646331"/>
          </a:xfrm>
          <a:prstGeom prst="rect">
            <a:avLst/>
          </a:prstGeom>
          <a:solidFill>
            <a:srgbClr val="1C50A2"/>
          </a:solidFill>
        </p:spPr>
        <p:txBody>
          <a:bodyPr wrap="square" rtlCol="0">
            <a:spAutoFit/>
          </a:bodyPr>
          <a:lstStyle/>
          <a:p>
            <a:pPr algn="ctr"/>
            <a:r>
              <a:rPr lang="en-US" altLang="zh-CN" sz="1800" b="1" kern="100" dirty="0">
                <a:solidFill>
                  <a:schemeClr val="bg1"/>
                </a:solidFill>
                <a:effectLst/>
                <a:latin typeface="+mn-ea"/>
              </a:rPr>
              <a:t>8</a:t>
            </a:r>
            <a:r>
              <a:rPr lang="zh-CN" altLang="en-US" sz="1800" b="1" kern="100" dirty="0">
                <a:solidFill>
                  <a:schemeClr val="bg1"/>
                </a:solidFill>
                <a:effectLst/>
                <a:latin typeface="+mn-ea"/>
              </a:rPr>
              <a:t>列监测信号</a:t>
            </a:r>
            <a:r>
              <a:rPr lang="zh-CN" altLang="en-US" sz="1800" b="1" kern="100" dirty="0">
                <a:solidFill>
                  <a:srgbClr val="FFC000"/>
                </a:solidFill>
                <a:effectLst/>
                <a:latin typeface="+mn-ea"/>
              </a:rPr>
              <a:t>蕴含</a:t>
            </a:r>
            <a:r>
              <a:rPr lang="zh-CN" altLang="en-US" sz="1800" b="1" kern="100" dirty="0">
                <a:solidFill>
                  <a:schemeClr val="bg1"/>
                </a:solidFill>
                <a:effectLst/>
                <a:latin typeface="+mn-ea"/>
              </a:rPr>
              <a:t>着不同的</a:t>
            </a:r>
            <a:r>
              <a:rPr lang="zh-CN" altLang="en-US" sz="1800" b="1" kern="100" dirty="0">
                <a:solidFill>
                  <a:srgbClr val="FFC000"/>
                </a:solidFill>
                <a:effectLst/>
                <a:latin typeface="+mn-ea"/>
              </a:rPr>
              <a:t>故障特征信息</a:t>
            </a:r>
            <a:endParaRPr lang="en-US" altLang="zh-CN" sz="1800" b="1" kern="100" dirty="0">
              <a:solidFill>
                <a:srgbClr val="FFC000"/>
              </a:solidFill>
              <a:effectLst/>
              <a:latin typeface="+mn-ea"/>
            </a:endParaRPr>
          </a:p>
          <a:p>
            <a:pPr algn="ctr"/>
            <a:r>
              <a:rPr lang="zh-CN" altLang="en-US" sz="1800" b="1" kern="100" dirty="0">
                <a:solidFill>
                  <a:srgbClr val="FFC000"/>
                </a:solidFill>
                <a:effectLst/>
                <a:latin typeface="+mn-ea"/>
              </a:rPr>
              <a:t>能够很好地表征不同的故障模式</a:t>
            </a:r>
            <a:endParaRPr lang="zh-CN" altLang="en-US" b="1" dirty="0">
              <a:solidFill>
                <a:srgbClr val="FFC000"/>
              </a:solidFill>
              <a:latin typeface="+mn-ea"/>
            </a:endParaRPr>
          </a:p>
        </p:txBody>
      </p:sp>
      <p:pic>
        <p:nvPicPr>
          <p:cNvPr id="7" name="图片 6">
            <a:extLst>
              <a:ext uri="{FF2B5EF4-FFF2-40B4-BE49-F238E27FC236}">
                <a16:creationId xmlns:a16="http://schemas.microsoft.com/office/drawing/2014/main" id="{FCBE3365-BC47-00C4-F1BC-EA9E24027E1E}"/>
              </a:ext>
            </a:extLst>
          </p:cNvPr>
          <p:cNvPicPr>
            <a:picLocks noChangeAspect="1"/>
          </p:cNvPicPr>
          <p:nvPr/>
        </p:nvPicPr>
        <p:blipFill>
          <a:blip r:embed="rId11"/>
          <a:stretch>
            <a:fillRect/>
          </a:stretch>
        </p:blipFill>
        <p:spPr>
          <a:xfrm>
            <a:off x="48567" y="528616"/>
            <a:ext cx="504734" cy="782622"/>
          </a:xfrm>
          <a:prstGeom prst="rect">
            <a:avLst/>
          </a:prstGeom>
        </p:spPr>
      </p:pic>
    </p:spTree>
    <p:extLst>
      <p:ext uri="{BB962C8B-B14F-4D97-AF65-F5344CB8AC3E}">
        <p14:creationId xmlns:p14="http://schemas.microsoft.com/office/powerpoint/2010/main" val="2955775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8580" y="2079175"/>
            <a:ext cx="12192000" cy="2344420"/>
            <a:chOff x="1" y="2324"/>
            <a:chExt cx="14400" cy="2769"/>
          </a:xfrm>
        </p:grpSpPr>
        <p:sp>
          <p:nvSpPr>
            <p:cNvPr id="25" name="梯形 24"/>
            <p:cNvSpPr/>
            <p:nvPr/>
          </p:nvSpPr>
          <p:spPr>
            <a:xfrm rot="16200000">
              <a:off x="8795" y="-53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6" name="梯形 25"/>
            <p:cNvSpPr/>
            <p:nvPr/>
          </p:nvSpPr>
          <p:spPr>
            <a:xfrm rot="5400000">
              <a:off x="1573" y="752"/>
              <a:ext cx="2769" cy="5914"/>
            </a:xfrm>
            <a:prstGeom prst="trapezoid">
              <a:avLst>
                <a:gd name="adj" fmla="val 17865"/>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文本框 2"/>
            <p:cNvSpPr txBox="1"/>
            <p:nvPr/>
          </p:nvSpPr>
          <p:spPr>
            <a:xfrm>
              <a:off x="4204" y="3177"/>
              <a:ext cx="1031" cy="106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kumimoji="0" lang="en-US" altLang="zh-CN"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1</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28" name="矩形 27"/>
            <p:cNvSpPr/>
            <p:nvPr/>
          </p:nvSpPr>
          <p:spPr>
            <a:xfrm>
              <a:off x="6640" y="3280"/>
              <a:ext cx="3980" cy="736"/>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课题来源及意义</a:t>
              </a:r>
            </a:p>
          </p:txBody>
        </p:sp>
        <p:grpSp>
          <p:nvGrpSpPr>
            <p:cNvPr id="31" name="组合 30"/>
            <p:cNvGrpSpPr/>
            <p:nvPr/>
          </p:nvGrpSpPr>
          <p:grpSpPr>
            <a:xfrm>
              <a:off x="11707" y="3080"/>
              <a:ext cx="1606" cy="1136"/>
              <a:chOff x="11260733" y="2892447"/>
              <a:chExt cx="1359168" cy="961451"/>
            </a:xfrm>
          </p:grpSpPr>
          <p:sp>
            <p:nvSpPr>
              <p:cNvPr id="33" name="矩形 32"/>
              <p:cNvSpPr/>
              <p:nvPr/>
            </p:nvSpPr>
            <p:spPr>
              <a:xfrm>
                <a:off x="11260733" y="2892447"/>
                <a:ext cx="1358977" cy="338483"/>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ct val="0"/>
                  </a:spcBef>
                  <a:spcAft>
                    <a:spcPts val="0"/>
                  </a:spcAft>
                  <a:buClrTx/>
                  <a:buSzTx/>
                  <a:buFontTx/>
                  <a:buNone/>
                  <a:defRPr/>
                </a:pPr>
                <a:r>
                  <a:rPr kumimoji="1" lang="en-US" altLang="zh-CN"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1-1 </a:t>
                </a:r>
                <a:r>
                  <a:rPr kumimoji="1"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选题背景</a:t>
                </a:r>
                <a:endPar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sym typeface="微软雅黑" panose="020B0503020204020204" pitchFamily="34" charset="-122"/>
                </a:endParaRPr>
              </a:p>
            </p:txBody>
          </p:sp>
          <p:sp>
            <p:nvSpPr>
              <p:cNvPr id="34" name="矩形 33"/>
              <p:cNvSpPr/>
              <p:nvPr/>
            </p:nvSpPr>
            <p:spPr>
              <a:xfrm>
                <a:off x="11260733" y="3515415"/>
                <a:ext cx="1359168" cy="338483"/>
              </a:xfrm>
              <a:prstGeom prst="rect">
                <a:avLst/>
              </a:prstGeom>
            </p:spPr>
            <p:txBody>
              <a:bodyPr wrap="none">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1-2 </a:t>
                </a:r>
                <a:r>
                  <a:rPr lang="zh-CN" altLang="en-US" sz="1600" dirty="0">
                    <a:solidFill>
                      <a:prstClr val="white"/>
                    </a:solidFill>
                    <a:latin typeface="Arial" panose="020B0604020202020204"/>
                    <a:ea typeface="微软雅黑" panose="020B0503020204020204" pitchFamily="34" charset="-122"/>
                  </a:rPr>
                  <a:t>课题</a:t>
                </a:r>
                <a:r>
                  <a:rPr kumimoji="0" lang="zh-CN" altLang="en-US" sz="1600" b="0"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目的</a:t>
                </a:r>
              </a:p>
            </p:txBody>
          </p:sp>
        </p:gr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183" y="2416995"/>
            <a:ext cx="2361101" cy="1946064"/>
          </a:xfrm>
          <a:prstGeom prst="rect">
            <a:avLst/>
          </a:prstGeom>
        </p:spPr>
      </p:pic>
    </p:spTree>
    <p:extLst>
      <p:ext uri="{BB962C8B-B14F-4D97-AF65-F5344CB8AC3E}">
        <p14:creationId xmlns:p14="http://schemas.microsoft.com/office/powerpoint/2010/main" val="1184297100"/>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图片 68">
            <a:extLst>
              <a:ext uri="{FF2B5EF4-FFF2-40B4-BE49-F238E27FC236}">
                <a16:creationId xmlns:a16="http://schemas.microsoft.com/office/drawing/2014/main" id="{131A644F-2013-17F6-AE8F-13BD7AE7C4C9}"/>
              </a:ext>
            </a:extLst>
          </p:cNvPr>
          <p:cNvPicPr>
            <a:picLocks noChangeAspect="1"/>
          </p:cNvPicPr>
          <p:nvPr/>
        </p:nvPicPr>
        <p:blipFill>
          <a:blip r:embed="rId3"/>
          <a:stretch>
            <a:fillRect/>
          </a:stretch>
        </p:blipFill>
        <p:spPr>
          <a:xfrm>
            <a:off x="6977785" y="2608977"/>
            <a:ext cx="4210832" cy="2065476"/>
          </a:xfrm>
          <a:prstGeom prst="rect">
            <a:avLst/>
          </a:prstGeom>
        </p:spPr>
      </p:pic>
      <p:pic>
        <p:nvPicPr>
          <p:cNvPr id="48" name="图片 47">
            <a:extLst>
              <a:ext uri="{FF2B5EF4-FFF2-40B4-BE49-F238E27FC236}">
                <a16:creationId xmlns:a16="http://schemas.microsoft.com/office/drawing/2014/main" id="{08DFB6F3-3F90-C681-959E-2D688DC07970}"/>
              </a:ext>
            </a:extLst>
          </p:cNvPr>
          <p:cNvPicPr>
            <a:picLocks noChangeAspect="1"/>
          </p:cNvPicPr>
          <p:nvPr/>
        </p:nvPicPr>
        <p:blipFill>
          <a:blip r:embed="rId4"/>
          <a:stretch>
            <a:fillRect/>
          </a:stretch>
        </p:blipFill>
        <p:spPr>
          <a:xfrm>
            <a:off x="1231124" y="2565336"/>
            <a:ext cx="3508190" cy="2113630"/>
          </a:xfrm>
          <a:prstGeom prst="rect">
            <a:avLst/>
          </a:prstGeom>
        </p:spPr>
      </p:pic>
      <p:sp>
        <p:nvSpPr>
          <p:cNvPr id="71" name="箭头: 右 70">
            <a:extLst>
              <a:ext uri="{FF2B5EF4-FFF2-40B4-BE49-F238E27FC236}">
                <a16:creationId xmlns:a16="http://schemas.microsoft.com/office/drawing/2014/main" id="{8310316E-D665-7B7F-357E-0D3DDF3C79FC}"/>
              </a:ext>
            </a:extLst>
          </p:cNvPr>
          <p:cNvSpPr/>
          <p:nvPr/>
        </p:nvSpPr>
        <p:spPr>
          <a:xfrm>
            <a:off x="2182495" y="5825340"/>
            <a:ext cx="400050" cy="218232"/>
          </a:xfrm>
          <a:prstGeom prst="rightArrow">
            <a:avLst>
              <a:gd name="adj1" fmla="val 50000"/>
              <a:gd name="adj2" fmla="val 11332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2AD5A7B4-67E4-7D39-DBFC-3DE802459584}"/>
              </a:ext>
            </a:extLst>
          </p:cNvPr>
          <p:cNvGrpSpPr/>
          <p:nvPr/>
        </p:nvGrpSpPr>
        <p:grpSpPr>
          <a:xfrm>
            <a:off x="-344630" y="3308"/>
            <a:ext cx="12870385" cy="446052"/>
            <a:chOff x="-402429" y="-7062"/>
            <a:chExt cx="12870385" cy="446052"/>
          </a:xfrm>
        </p:grpSpPr>
        <p:sp>
          <p:nvSpPr>
            <p:cNvPr id="6" name="箭头: V 形 5">
              <a:extLst>
                <a:ext uri="{FF2B5EF4-FFF2-40B4-BE49-F238E27FC236}">
                  <a16:creationId xmlns:a16="http://schemas.microsoft.com/office/drawing/2014/main" id="{7057FEE1-CDBD-4D75-C68F-2C6B6C978B98}"/>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3" name="箭头: V 形 12">
              <a:extLst>
                <a:ext uri="{FF2B5EF4-FFF2-40B4-BE49-F238E27FC236}">
                  <a16:creationId xmlns:a16="http://schemas.microsoft.com/office/drawing/2014/main" id="{6ED3A94F-1B8B-875F-21A5-EF35313193A8}"/>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C94ADD82-04BC-0B83-001D-F383B27FFF7F}"/>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6" name="箭头: V 形 15">
              <a:extLst>
                <a:ext uri="{FF2B5EF4-FFF2-40B4-BE49-F238E27FC236}">
                  <a16:creationId xmlns:a16="http://schemas.microsoft.com/office/drawing/2014/main" id="{B354CBA2-99A9-9168-5B5A-9B2290F83C19}"/>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17" name="箭头: V 形 16">
              <a:extLst>
                <a:ext uri="{FF2B5EF4-FFF2-40B4-BE49-F238E27FC236}">
                  <a16:creationId xmlns:a16="http://schemas.microsoft.com/office/drawing/2014/main" id="{CC9F3EC2-520F-0297-1906-9876D75A59A4}"/>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3" name="标题 1">
            <a:extLst>
              <a:ext uri="{FF2B5EF4-FFF2-40B4-BE49-F238E27FC236}">
                <a16:creationId xmlns:a16="http://schemas.microsoft.com/office/drawing/2014/main" id="{4396C21D-3908-886B-D9AB-654A9A792A66}"/>
              </a:ext>
            </a:extLst>
          </p:cNvPr>
          <p:cNvSpPr>
            <a:spLocks noGrp="1"/>
          </p:cNvSpPr>
          <p:nvPr>
            <p:ph type="title"/>
          </p:nvPr>
        </p:nvSpPr>
        <p:spPr>
          <a:xfrm>
            <a:off x="799773" y="526941"/>
            <a:ext cx="6974744" cy="699961"/>
          </a:xfrm>
        </p:spPr>
        <p:txBody>
          <a:bodyPr>
            <a:normAutofit fontScale="90000"/>
          </a:bodyPr>
          <a:lstStyle/>
          <a:p>
            <a:br>
              <a:rPr lang="en-US" altLang="zh-CN" sz="2800" b="1" dirty="0"/>
            </a:br>
            <a:r>
              <a:rPr lang="en-US" altLang="zh-CN" sz="3600" b="1" dirty="0"/>
              <a:t>4-2  </a:t>
            </a:r>
            <a:r>
              <a:rPr lang="zh-CN" altLang="en-US" sz="3400" b="1" dirty="0"/>
              <a:t>基于深度学习的故障诊断</a:t>
            </a:r>
            <a:br>
              <a:rPr lang="zh-CN" altLang="en-US" sz="3400" b="1" dirty="0"/>
            </a:br>
            <a:r>
              <a:rPr lang="zh-CN" altLang="en-US" sz="3400" b="1" dirty="0"/>
              <a:t> </a:t>
            </a:r>
          </a:p>
        </p:txBody>
      </p:sp>
      <p:sp>
        <p:nvSpPr>
          <p:cNvPr id="25" name="内容占位符 4">
            <a:extLst>
              <a:ext uri="{FF2B5EF4-FFF2-40B4-BE49-F238E27FC236}">
                <a16:creationId xmlns:a16="http://schemas.microsoft.com/office/drawing/2014/main" id="{ED678613-F2E0-ADCE-86A3-EFA316A372B2}"/>
              </a:ext>
            </a:extLst>
          </p:cNvPr>
          <p:cNvSpPr txBox="1">
            <a:spLocks/>
          </p:cNvSpPr>
          <p:nvPr/>
        </p:nvSpPr>
        <p:spPr>
          <a:xfrm>
            <a:off x="1150622" y="1027666"/>
            <a:ext cx="6273046"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4-2-1  </a:t>
            </a:r>
            <a:r>
              <a:rPr lang="zh-CN" altLang="en-US" sz="2400" b="1" dirty="0">
                <a:latin typeface="+mj-ea"/>
                <a:ea typeface="+mj-ea"/>
                <a:cs typeface="Times New Roman" panose="02020603050405020304" pitchFamily="18" charset="0"/>
              </a:rPr>
              <a:t>实验数据集设置及预处理</a:t>
            </a:r>
            <a:endParaRPr lang="zh-CN" altLang="en-US" sz="2400" b="1" dirty="0">
              <a:latin typeface="+mj-ea"/>
              <a:ea typeface="+mj-ea"/>
              <a:cs typeface="微软雅黑" panose="020B0503020204020204" charset="-122"/>
              <a:sym typeface="+mn-ea"/>
            </a:endParaRPr>
          </a:p>
          <a:p>
            <a:pPr marL="0" indent="0">
              <a:buFont typeface="Arial" panose="020B0604020202020204" pitchFamily="34" charset="0"/>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grpSp>
        <p:nvGrpSpPr>
          <p:cNvPr id="32" name="组合 31">
            <a:extLst>
              <a:ext uri="{FF2B5EF4-FFF2-40B4-BE49-F238E27FC236}">
                <a16:creationId xmlns:a16="http://schemas.microsoft.com/office/drawing/2014/main" id="{F2081F12-F589-088E-D948-52153D31AE9A}"/>
              </a:ext>
            </a:extLst>
          </p:cNvPr>
          <p:cNvGrpSpPr/>
          <p:nvPr/>
        </p:nvGrpSpPr>
        <p:grpSpPr>
          <a:xfrm>
            <a:off x="442601" y="1699253"/>
            <a:ext cx="11520800" cy="5008253"/>
            <a:chOff x="5168" y="2163740"/>
            <a:chExt cx="11520800" cy="5008253"/>
          </a:xfrm>
        </p:grpSpPr>
        <p:sp>
          <p:nvSpPr>
            <p:cNvPr id="33" name="矩形: 圆角 32">
              <a:extLst>
                <a:ext uri="{FF2B5EF4-FFF2-40B4-BE49-F238E27FC236}">
                  <a16:creationId xmlns:a16="http://schemas.microsoft.com/office/drawing/2014/main" id="{28153CEE-16F9-BF6F-DB6F-3293F2D7AFB8}"/>
                </a:ext>
              </a:extLst>
            </p:cNvPr>
            <p:cNvSpPr/>
            <p:nvPr/>
          </p:nvSpPr>
          <p:spPr>
            <a:xfrm>
              <a:off x="5168" y="2163740"/>
              <a:ext cx="11520800" cy="5008253"/>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Rectangle 2">
              <a:extLst>
                <a:ext uri="{FF2B5EF4-FFF2-40B4-BE49-F238E27FC236}">
                  <a16:creationId xmlns:a16="http://schemas.microsoft.com/office/drawing/2014/main" id="{92CDF6EF-EFFF-C71E-765F-B7E82AB0B1F1}"/>
                </a:ext>
              </a:extLst>
            </p:cNvPr>
            <p:cNvSpPr>
              <a:spLocks noChangeArrowheads="1"/>
            </p:cNvSpPr>
            <p:nvPr/>
          </p:nvSpPr>
          <p:spPr bwMode="auto">
            <a:xfrm>
              <a:off x="477833" y="2275521"/>
              <a:ext cx="292013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200" b="1" kern="100" dirty="0">
                  <a:solidFill>
                    <a:srgbClr val="296AA3"/>
                  </a:solidFill>
                  <a:latin typeface="+mn-ea"/>
                </a:rPr>
                <a:t>源域</a:t>
              </a:r>
              <a:r>
                <a:rPr lang="zh-CN" altLang="en-US" sz="2200" b="1" kern="100" dirty="0">
                  <a:latin typeface="+mn-ea"/>
                </a:rPr>
                <a:t>数据集</a:t>
              </a:r>
              <a:r>
                <a:rPr lang="zh-CN" altLang="en-US" b="1" kern="100" dirty="0">
                  <a:latin typeface="+mn-ea"/>
                </a:rPr>
                <a:t>（定工况）</a:t>
              </a:r>
              <a:endParaRPr lang="zh-CN" altLang="en-US" sz="2200" dirty="0">
                <a:latin typeface="+mn-ea"/>
              </a:endParaRPr>
            </a:p>
          </p:txBody>
        </p:sp>
      </p:grpSp>
      <p:grpSp>
        <p:nvGrpSpPr>
          <p:cNvPr id="35" name="组合 34">
            <a:extLst>
              <a:ext uri="{FF2B5EF4-FFF2-40B4-BE49-F238E27FC236}">
                <a16:creationId xmlns:a16="http://schemas.microsoft.com/office/drawing/2014/main" id="{EDF3CA56-B57F-E48E-33B8-E9C2BC1048BF}"/>
              </a:ext>
            </a:extLst>
          </p:cNvPr>
          <p:cNvGrpSpPr/>
          <p:nvPr/>
        </p:nvGrpSpPr>
        <p:grpSpPr>
          <a:xfrm>
            <a:off x="915266" y="2319312"/>
            <a:ext cx="5145674" cy="4165537"/>
            <a:chOff x="1931266" y="2354478"/>
            <a:chExt cx="5145674" cy="4165537"/>
          </a:xfrm>
        </p:grpSpPr>
        <p:sp>
          <p:nvSpPr>
            <p:cNvPr id="36" name="文本框 35">
              <a:extLst>
                <a:ext uri="{FF2B5EF4-FFF2-40B4-BE49-F238E27FC236}">
                  <a16:creationId xmlns:a16="http://schemas.microsoft.com/office/drawing/2014/main" id="{69188A51-5092-D2C2-4FF8-F629FF464A09}"/>
                </a:ext>
              </a:extLst>
            </p:cNvPr>
            <p:cNvSpPr txBox="1"/>
            <p:nvPr/>
          </p:nvSpPr>
          <p:spPr>
            <a:xfrm>
              <a:off x="1931266" y="4814612"/>
              <a:ext cx="5145674" cy="170540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各健康状态抽取</a:t>
              </a:r>
              <a:r>
                <a:rPr lang="en-US" altLang="zh-CN" sz="1800" kern="100" dirty="0">
                  <a:effectLst/>
                  <a:latin typeface="+mn-ea"/>
                  <a:cs typeface="Times New Roman" panose="02020603050405020304" pitchFamily="18" charset="0"/>
                </a:rPr>
                <a:t>100</a:t>
              </a:r>
              <a:r>
                <a:rPr lang="zh-CN" altLang="en-US" sz="1800" kern="100" dirty="0">
                  <a:effectLst/>
                  <a:latin typeface="+mn-ea"/>
                  <a:cs typeface="Times New Roman" panose="02020603050405020304" pitchFamily="18" charset="0"/>
                </a:rPr>
                <a:t>个样本，共</a:t>
              </a:r>
              <a:r>
                <a:rPr lang="en-US" altLang="zh-CN" sz="1800" kern="100" dirty="0">
                  <a:effectLst/>
                  <a:latin typeface="+mn-ea"/>
                  <a:cs typeface="Times New Roman" panose="02020603050405020304" pitchFamily="18" charset="0"/>
                </a:rPr>
                <a:t>1500</a:t>
              </a:r>
              <a:r>
                <a:rPr lang="zh-CN" altLang="en-US" sz="1800" kern="100" dirty="0">
                  <a:effectLst/>
                  <a:latin typeface="+mn-ea"/>
                  <a:cs typeface="Times New Roman" panose="02020603050405020304" pitchFamily="18" charset="0"/>
                </a:rPr>
                <a:t>个样本；</a:t>
              </a:r>
              <a:endParaRPr lang="en-US" altLang="zh-CN" sz="18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为消除量纲影响，进行</a:t>
              </a:r>
              <a:r>
                <a:rPr lang="en-US" altLang="zh-CN" sz="1800" kern="100" dirty="0">
                  <a:effectLst/>
                  <a:latin typeface="+mn-ea"/>
                  <a:cs typeface="Times New Roman" panose="02020603050405020304" pitchFamily="18" charset="0"/>
                </a:rPr>
                <a:t>[-1,1]</a:t>
              </a:r>
              <a:r>
                <a:rPr lang="zh-CN" altLang="en-US" sz="1800" kern="100" dirty="0">
                  <a:effectLst/>
                  <a:latin typeface="+mn-ea"/>
                  <a:cs typeface="Times New Roman" panose="02020603050405020304" pitchFamily="18" charset="0"/>
                </a:rPr>
                <a:t>归一化处理；</a:t>
              </a:r>
              <a:endParaRPr lang="en-US" altLang="zh-CN" sz="18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滑动窗口截取，扩充样本数至</a:t>
              </a:r>
              <a:r>
                <a:rPr lang="en-US" altLang="zh-CN" sz="1800" b="1" kern="100" dirty="0">
                  <a:effectLst/>
                  <a:latin typeface="+mn-ea"/>
                  <a:cs typeface="Times New Roman" panose="02020603050405020304" pitchFamily="18" charset="0"/>
                </a:rPr>
                <a:t>406500</a:t>
              </a:r>
              <a:r>
                <a:rPr lang="zh-CN" altLang="en-US" sz="1800" kern="100" dirty="0">
                  <a:effectLst/>
                  <a:latin typeface="+mn-ea"/>
                  <a:cs typeface="Times New Roman" panose="02020603050405020304" pitchFamily="18" charset="0"/>
                </a:rPr>
                <a:t>；</a:t>
              </a:r>
              <a:endParaRPr lang="en-US" altLang="zh-CN" sz="18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kern="100" dirty="0">
                  <a:effectLst/>
                  <a:latin typeface="+mn-ea"/>
                  <a:cs typeface="Times New Roman" panose="02020603050405020304" pitchFamily="18" charset="0"/>
                </a:rPr>
                <a:t>以</a:t>
              </a:r>
              <a:r>
                <a:rPr lang="zh-CN" altLang="zh-CN" sz="1800" kern="100" dirty="0">
                  <a:effectLst/>
                  <a:latin typeface="+mn-ea"/>
                </a:rPr>
                <a:t>6</a:t>
              </a:r>
              <a:r>
                <a:rPr lang="zh-CN" altLang="zh-CN" sz="1800" kern="100" dirty="0">
                  <a:effectLst/>
                  <a:latin typeface="+mn-ea"/>
                  <a:cs typeface="Times New Roman" panose="02020603050405020304" pitchFamily="18" charset="0"/>
                </a:rPr>
                <a:t>：</a:t>
              </a:r>
              <a:r>
                <a:rPr lang="zh-CN" altLang="zh-CN" sz="1800" kern="100" dirty="0">
                  <a:effectLst/>
                  <a:latin typeface="+mn-ea"/>
                </a:rPr>
                <a:t>2</a:t>
              </a:r>
              <a:r>
                <a:rPr lang="zh-CN" altLang="zh-CN" sz="1800" kern="100" dirty="0">
                  <a:effectLst/>
                  <a:latin typeface="+mn-ea"/>
                  <a:cs typeface="Times New Roman" panose="02020603050405020304" pitchFamily="18" charset="0"/>
                </a:rPr>
                <a:t>：</a:t>
              </a:r>
              <a:r>
                <a:rPr lang="zh-CN" altLang="zh-CN" sz="1800" kern="100" dirty="0">
                  <a:effectLst/>
                  <a:latin typeface="+mn-ea"/>
                </a:rPr>
                <a:t>2</a:t>
              </a:r>
              <a:r>
                <a:rPr lang="zh-CN" altLang="en-US" sz="1800" kern="100" dirty="0">
                  <a:effectLst/>
                  <a:latin typeface="+mn-ea"/>
                </a:rPr>
                <a:t>随机</a:t>
              </a:r>
              <a:r>
                <a:rPr lang="zh-CN" altLang="zh-CN" sz="1800" kern="100" dirty="0">
                  <a:effectLst/>
                  <a:latin typeface="+mn-ea"/>
                  <a:cs typeface="Times New Roman" panose="02020603050405020304" pitchFamily="18" charset="0"/>
                </a:rPr>
                <a:t>划分训练集、验证集和测试集</a:t>
              </a:r>
              <a:r>
                <a:rPr lang="zh-CN" altLang="en-US" sz="1800" kern="100" dirty="0">
                  <a:effectLst/>
                  <a:latin typeface="+mn-ea"/>
                  <a:cs typeface="Times New Roman" panose="02020603050405020304" pitchFamily="18" charset="0"/>
                </a:rPr>
                <a:t>。</a:t>
              </a:r>
              <a:endParaRPr lang="en-US" altLang="zh-CN" sz="1800" kern="100" dirty="0">
                <a:effectLst/>
                <a:latin typeface="+mn-ea"/>
                <a:cs typeface="Times New Roman" panose="02020603050405020304" pitchFamily="18" charset="0"/>
              </a:endParaRPr>
            </a:p>
          </p:txBody>
        </p:sp>
        <p:sp>
          <p:nvSpPr>
            <p:cNvPr id="47" name="文本框 46">
              <a:extLst>
                <a:ext uri="{FF2B5EF4-FFF2-40B4-BE49-F238E27FC236}">
                  <a16:creationId xmlns:a16="http://schemas.microsoft.com/office/drawing/2014/main" id="{194BF4FB-628C-B4A5-85D2-399EF3067676}"/>
                </a:ext>
              </a:extLst>
            </p:cNvPr>
            <p:cNvSpPr txBox="1"/>
            <p:nvPr/>
          </p:nvSpPr>
          <p:spPr>
            <a:xfrm>
              <a:off x="2898149" y="2354478"/>
              <a:ext cx="3606800" cy="338554"/>
            </a:xfrm>
            <a:prstGeom prst="rect">
              <a:avLst/>
            </a:prstGeom>
            <a:noFill/>
          </p:spPr>
          <p:txBody>
            <a:bodyPr wrap="square" rtlCol="0">
              <a:spAutoFit/>
            </a:bodyPr>
            <a:lstStyle/>
            <a:p>
              <a:r>
                <a:rPr lang="zh-CN" altLang="en-US" sz="1600" kern="100" dirty="0">
                  <a:effectLst/>
                  <a:latin typeface="+mn-ea"/>
                  <a:cs typeface="Times New Roman" panose="02020603050405020304" pitchFamily="18" charset="0"/>
                </a:rPr>
                <a:t>源域</a:t>
              </a:r>
              <a:r>
                <a:rPr lang="zh-CN" altLang="zh-CN" sz="1600" kern="100" dirty="0">
                  <a:effectLst/>
                  <a:latin typeface="+mn-ea"/>
                  <a:cs typeface="Times New Roman" panose="02020603050405020304" pitchFamily="18" charset="0"/>
                </a:rPr>
                <a:t>数据</a:t>
              </a:r>
              <a:r>
                <a:rPr lang="zh-CN" altLang="en-US" sz="1600" kern="100" dirty="0">
                  <a:effectLst/>
                  <a:latin typeface="+mn-ea"/>
                  <a:cs typeface="Times New Roman" panose="02020603050405020304" pitchFamily="18" charset="0"/>
                </a:rPr>
                <a:t>集</a:t>
              </a:r>
              <a:r>
                <a:rPr lang="zh-CN" altLang="zh-CN" sz="1600" kern="100" dirty="0">
                  <a:effectLst/>
                  <a:latin typeface="+mn-ea"/>
                  <a:cs typeface="Times New Roman" panose="02020603050405020304" pitchFamily="18" charset="0"/>
                </a:rPr>
                <a:t>仿真参数设置</a:t>
              </a:r>
              <a:endParaRPr lang="zh-CN" altLang="en-US" sz="1600" dirty="0">
                <a:latin typeface="+mn-ea"/>
              </a:endParaRPr>
            </a:p>
          </p:txBody>
        </p:sp>
      </p:grpSp>
      <p:cxnSp>
        <p:nvCxnSpPr>
          <p:cNvPr id="50" name="直接连接符 49">
            <a:extLst>
              <a:ext uri="{FF2B5EF4-FFF2-40B4-BE49-F238E27FC236}">
                <a16:creationId xmlns:a16="http://schemas.microsoft.com/office/drawing/2014/main" id="{0FA1C57F-D1DB-C6F8-2F6B-379C47C030BB}"/>
              </a:ext>
            </a:extLst>
          </p:cNvPr>
          <p:cNvCxnSpPr>
            <a:cxnSpLocks/>
          </p:cNvCxnSpPr>
          <p:nvPr/>
        </p:nvCxnSpPr>
        <p:spPr>
          <a:xfrm>
            <a:off x="6203001" y="2071797"/>
            <a:ext cx="0" cy="4635709"/>
          </a:xfrm>
          <a:prstGeom prst="line">
            <a:avLst/>
          </a:prstGeom>
          <a:ln>
            <a:prstDash val="dash"/>
          </a:ln>
        </p:spPr>
        <p:style>
          <a:lnRef idx="1">
            <a:schemeClr val="accent5"/>
          </a:lnRef>
          <a:fillRef idx="0">
            <a:schemeClr val="accent5"/>
          </a:fillRef>
          <a:effectRef idx="0">
            <a:schemeClr val="accent5"/>
          </a:effectRef>
          <a:fontRef idx="minor">
            <a:schemeClr val="tx1"/>
          </a:fontRef>
        </p:style>
      </p:cxnSp>
      <p:sp>
        <p:nvSpPr>
          <p:cNvPr id="57" name="Rectangle 2">
            <a:extLst>
              <a:ext uri="{FF2B5EF4-FFF2-40B4-BE49-F238E27FC236}">
                <a16:creationId xmlns:a16="http://schemas.microsoft.com/office/drawing/2014/main" id="{F052BFCF-9489-5B96-F3D9-949681CA4E52}"/>
              </a:ext>
            </a:extLst>
          </p:cNvPr>
          <p:cNvSpPr>
            <a:spLocks noChangeArrowheads="1"/>
          </p:cNvSpPr>
          <p:nvPr/>
        </p:nvSpPr>
        <p:spPr bwMode="auto">
          <a:xfrm>
            <a:off x="6323443" y="1811034"/>
            <a:ext cx="3272354"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zh-CN" altLang="en-US" sz="2200" b="1" kern="100" dirty="0">
                <a:solidFill>
                  <a:srgbClr val="296AA3"/>
                </a:solidFill>
                <a:latin typeface="+mn-ea"/>
              </a:rPr>
              <a:t>目标域</a:t>
            </a:r>
            <a:r>
              <a:rPr lang="zh-CN" altLang="en-US" sz="2200" b="1" kern="100" dirty="0">
                <a:latin typeface="+mn-ea"/>
              </a:rPr>
              <a:t>数据集</a:t>
            </a:r>
            <a:r>
              <a:rPr lang="zh-CN" altLang="en-US" b="1" kern="100" dirty="0">
                <a:latin typeface="+mn-ea"/>
              </a:rPr>
              <a:t>（变工况）</a:t>
            </a:r>
            <a:endParaRPr lang="zh-CN" altLang="en-US" sz="2200" dirty="0">
              <a:latin typeface="+mn-ea"/>
            </a:endParaRPr>
          </a:p>
        </p:txBody>
      </p:sp>
      <p:grpSp>
        <p:nvGrpSpPr>
          <p:cNvPr id="60" name="组合 59">
            <a:extLst>
              <a:ext uri="{FF2B5EF4-FFF2-40B4-BE49-F238E27FC236}">
                <a16:creationId xmlns:a16="http://schemas.microsoft.com/office/drawing/2014/main" id="{8BCE7733-5CFB-FC3B-0881-8AE3BFA9E2BD}"/>
              </a:ext>
            </a:extLst>
          </p:cNvPr>
          <p:cNvGrpSpPr/>
          <p:nvPr/>
        </p:nvGrpSpPr>
        <p:grpSpPr>
          <a:xfrm>
            <a:off x="6603726" y="2319312"/>
            <a:ext cx="5145674" cy="4165344"/>
            <a:chOff x="1931266" y="2354478"/>
            <a:chExt cx="5145674" cy="4165344"/>
          </a:xfrm>
        </p:grpSpPr>
        <p:sp>
          <p:nvSpPr>
            <p:cNvPr id="63" name="文本框 62">
              <a:extLst>
                <a:ext uri="{FF2B5EF4-FFF2-40B4-BE49-F238E27FC236}">
                  <a16:creationId xmlns:a16="http://schemas.microsoft.com/office/drawing/2014/main" id="{DC325995-823A-B968-D6C7-1A8F95BB9EEE}"/>
                </a:ext>
              </a:extLst>
            </p:cNvPr>
            <p:cNvSpPr txBox="1"/>
            <p:nvPr/>
          </p:nvSpPr>
          <p:spPr>
            <a:xfrm>
              <a:off x="1931266" y="4814612"/>
              <a:ext cx="5145674" cy="170521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各健康状态抽取</a:t>
              </a:r>
              <a:r>
                <a:rPr lang="en-US" altLang="zh-CN" sz="1800" kern="100" dirty="0">
                  <a:effectLst/>
                  <a:latin typeface="+mn-ea"/>
                  <a:cs typeface="Times New Roman" panose="02020603050405020304" pitchFamily="18" charset="0"/>
                </a:rPr>
                <a:t>20</a:t>
              </a:r>
              <a:r>
                <a:rPr lang="zh-CN" altLang="en-US" sz="1800" kern="100" dirty="0">
                  <a:effectLst/>
                  <a:latin typeface="+mn-ea"/>
                  <a:cs typeface="Times New Roman" panose="02020603050405020304" pitchFamily="18" charset="0"/>
                </a:rPr>
                <a:t>个样本，共</a:t>
              </a:r>
              <a:r>
                <a:rPr lang="en-US" altLang="zh-CN" sz="1800" kern="100" dirty="0">
                  <a:effectLst/>
                  <a:latin typeface="+mn-ea"/>
                  <a:cs typeface="Times New Roman" panose="02020603050405020304" pitchFamily="18" charset="0"/>
                </a:rPr>
                <a:t>300</a:t>
              </a:r>
              <a:r>
                <a:rPr lang="zh-CN" altLang="en-US" sz="1800" kern="100" dirty="0">
                  <a:effectLst/>
                  <a:latin typeface="+mn-ea"/>
                  <a:cs typeface="Times New Roman" panose="02020603050405020304" pitchFamily="18" charset="0"/>
                </a:rPr>
                <a:t>个样本；</a:t>
              </a:r>
              <a:endParaRPr lang="en-US" altLang="zh-CN" sz="18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为消除量纲影响，进行</a:t>
              </a:r>
              <a:r>
                <a:rPr lang="en-US" altLang="zh-CN" sz="1800" kern="100" dirty="0">
                  <a:effectLst/>
                  <a:latin typeface="+mn-ea"/>
                  <a:cs typeface="Times New Roman" panose="02020603050405020304" pitchFamily="18" charset="0"/>
                </a:rPr>
                <a:t>[-1,1]</a:t>
              </a:r>
              <a:r>
                <a:rPr lang="zh-CN" altLang="en-US" sz="1800" kern="100" dirty="0">
                  <a:effectLst/>
                  <a:latin typeface="+mn-ea"/>
                  <a:cs typeface="Times New Roman" panose="02020603050405020304" pitchFamily="18" charset="0"/>
                </a:rPr>
                <a:t>归一化处理；</a:t>
              </a:r>
              <a:endParaRPr lang="en-US" altLang="zh-CN" sz="18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800" kern="100" dirty="0">
                  <a:effectLst/>
                  <a:latin typeface="+mn-ea"/>
                  <a:cs typeface="Times New Roman" panose="02020603050405020304" pitchFamily="18" charset="0"/>
                </a:rPr>
                <a:t>滑动窗口截取，扩充样本数至</a:t>
              </a:r>
              <a:r>
                <a:rPr lang="en-US" altLang="zh-CN" sz="1800" b="1" kern="100" dirty="0">
                  <a:effectLst/>
                  <a:latin typeface="+mn-ea"/>
                  <a:cs typeface="Times New Roman" panose="02020603050405020304" pitchFamily="18" charset="0"/>
                </a:rPr>
                <a:t>81300</a:t>
              </a:r>
              <a:r>
                <a:rPr lang="zh-CN" altLang="en-US" sz="1800" kern="100" dirty="0">
                  <a:effectLst/>
                  <a:latin typeface="+mn-ea"/>
                  <a:cs typeface="Times New Roman" panose="02020603050405020304" pitchFamily="18" charset="0"/>
                </a:rPr>
                <a:t>；</a:t>
              </a:r>
              <a:endParaRPr lang="en-US" altLang="zh-CN" sz="18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zh-CN" sz="1800" kern="100" dirty="0">
                  <a:effectLst/>
                  <a:latin typeface="+mn-ea"/>
                  <a:cs typeface="Times New Roman" panose="02020603050405020304" pitchFamily="18" charset="0"/>
                </a:rPr>
                <a:t>以</a:t>
              </a:r>
              <a:r>
                <a:rPr lang="en-US" altLang="zh-CN" sz="1800" kern="100" dirty="0">
                  <a:effectLst/>
                  <a:latin typeface="+mn-ea"/>
                  <a:cs typeface="Times New Roman" panose="02020603050405020304" pitchFamily="18" charset="0"/>
                </a:rPr>
                <a:t> </a:t>
              </a:r>
              <a:r>
                <a:rPr lang="en-US" altLang="zh-CN" sz="1800" i="1" kern="100" dirty="0">
                  <a:effectLst/>
                  <a:latin typeface="Times New Roman" panose="02020603050405020304" pitchFamily="18" charset="0"/>
                  <a:cs typeface="Times New Roman" panose="02020603050405020304" pitchFamily="18" charset="0"/>
                </a:rPr>
                <a:t>a</a:t>
              </a:r>
              <a:r>
                <a:rPr lang="zh-CN" altLang="zh-CN" sz="1800" kern="100" dirty="0">
                  <a:effectLst/>
                  <a:latin typeface="+mn-ea"/>
                  <a:cs typeface="Times New Roman" panose="02020603050405020304" pitchFamily="18" charset="0"/>
                </a:rPr>
                <a:t>：</a:t>
              </a:r>
              <a:r>
                <a:rPr lang="en-US" altLang="zh-CN" sz="1800" kern="100" dirty="0">
                  <a:effectLst/>
                  <a:latin typeface="Times New Roman" panose="02020603050405020304" pitchFamily="18" charset="0"/>
                  <a:cs typeface="Times New Roman" panose="02020603050405020304" pitchFamily="18" charset="0"/>
                </a:rPr>
                <a:t>1-</a:t>
              </a:r>
              <a:r>
                <a:rPr lang="en-US" altLang="zh-CN" sz="1800" i="1" kern="100" dirty="0">
                  <a:effectLst/>
                  <a:latin typeface="Times New Roman" panose="02020603050405020304" pitchFamily="18" charset="0"/>
                  <a:cs typeface="Times New Roman" panose="02020603050405020304" pitchFamily="18" charset="0"/>
                </a:rPr>
                <a:t>a</a:t>
              </a:r>
              <a:r>
                <a:rPr lang="en-US" altLang="zh-CN" sz="1800" kern="100" dirty="0">
                  <a:effectLst/>
                  <a:latin typeface="+mn-ea"/>
                  <a:cs typeface="Times New Roman" panose="02020603050405020304" pitchFamily="18" charset="0"/>
                </a:rPr>
                <a:t> </a:t>
              </a:r>
              <a:r>
                <a:rPr lang="zh-CN" altLang="en-US" sz="1800" kern="100" dirty="0">
                  <a:effectLst/>
                  <a:latin typeface="+mn-ea"/>
                </a:rPr>
                <a:t>随机</a:t>
              </a:r>
              <a:r>
                <a:rPr lang="zh-CN" altLang="zh-CN" sz="1800" kern="100" dirty="0">
                  <a:effectLst/>
                  <a:latin typeface="+mn-ea"/>
                  <a:cs typeface="Times New Roman" panose="02020603050405020304" pitchFamily="18" charset="0"/>
                </a:rPr>
                <a:t>划分训练集和测试集</a:t>
              </a:r>
              <a:r>
                <a:rPr lang="en-US" altLang="zh-CN" sz="1800" kern="100" dirty="0">
                  <a:effectLst/>
                  <a:latin typeface="+mn-ea"/>
                  <a:cs typeface="Times New Roman" panose="02020603050405020304" pitchFamily="18" charset="0"/>
                </a:rPr>
                <a:t>,</a:t>
              </a:r>
              <a:r>
                <a:rPr lang="en-US" altLang="zh-CN" sz="1800" i="1" kern="100" dirty="0">
                  <a:effectLst/>
                  <a:latin typeface="Times New Roman" panose="02020603050405020304" pitchFamily="18" charset="0"/>
                  <a:cs typeface="Times New Roman" panose="02020603050405020304" pitchFamily="18" charset="0"/>
                </a:rPr>
                <a:t> a </a:t>
              </a:r>
              <a:r>
                <a:rPr lang="zh-CN" altLang="en-US" sz="1800" kern="100" dirty="0">
                  <a:effectLst/>
                  <a:latin typeface="Times New Roman" panose="02020603050405020304" pitchFamily="18" charset="0"/>
                  <a:cs typeface="Times New Roman" panose="02020603050405020304" pitchFamily="18" charset="0"/>
                </a:rPr>
                <a:t>尽量小</a:t>
              </a:r>
              <a:r>
                <a:rPr lang="zh-CN" altLang="en-US" sz="1800" kern="100" dirty="0">
                  <a:effectLst/>
                  <a:latin typeface="+mn-ea"/>
                  <a:cs typeface="Times New Roman" panose="02020603050405020304" pitchFamily="18" charset="0"/>
                </a:rPr>
                <a:t>。</a:t>
              </a:r>
              <a:endParaRPr lang="en-US" altLang="zh-CN" sz="1800" kern="100" dirty="0">
                <a:effectLst/>
                <a:latin typeface="+mn-ea"/>
                <a:cs typeface="Times New Roman" panose="02020603050405020304" pitchFamily="18" charset="0"/>
              </a:endParaRPr>
            </a:p>
          </p:txBody>
        </p:sp>
        <p:sp>
          <p:nvSpPr>
            <p:cNvPr id="68" name="文本框 67">
              <a:extLst>
                <a:ext uri="{FF2B5EF4-FFF2-40B4-BE49-F238E27FC236}">
                  <a16:creationId xmlns:a16="http://schemas.microsoft.com/office/drawing/2014/main" id="{D973643E-8F64-5A9D-8D66-6BEB94387648}"/>
                </a:ext>
              </a:extLst>
            </p:cNvPr>
            <p:cNvSpPr txBox="1"/>
            <p:nvPr/>
          </p:nvSpPr>
          <p:spPr>
            <a:xfrm>
              <a:off x="2898149" y="2354478"/>
              <a:ext cx="3606800" cy="338554"/>
            </a:xfrm>
            <a:prstGeom prst="rect">
              <a:avLst/>
            </a:prstGeom>
            <a:noFill/>
          </p:spPr>
          <p:txBody>
            <a:bodyPr wrap="square" rtlCol="0">
              <a:spAutoFit/>
            </a:bodyPr>
            <a:lstStyle/>
            <a:p>
              <a:r>
                <a:rPr lang="zh-CN" altLang="en-US" sz="1600" kern="100" dirty="0">
                  <a:latin typeface="+mn-ea"/>
                  <a:cs typeface="Times New Roman" panose="02020603050405020304" pitchFamily="18" charset="0"/>
                </a:rPr>
                <a:t>目标</a:t>
              </a:r>
              <a:r>
                <a:rPr lang="zh-CN" altLang="en-US" sz="1600" kern="100" dirty="0">
                  <a:effectLst/>
                  <a:latin typeface="+mn-ea"/>
                  <a:cs typeface="Times New Roman" panose="02020603050405020304" pitchFamily="18" charset="0"/>
                </a:rPr>
                <a:t>域</a:t>
              </a:r>
              <a:r>
                <a:rPr lang="zh-CN" altLang="zh-CN" sz="1600" kern="100" dirty="0">
                  <a:effectLst/>
                  <a:latin typeface="+mn-ea"/>
                  <a:cs typeface="Times New Roman" panose="02020603050405020304" pitchFamily="18" charset="0"/>
                </a:rPr>
                <a:t>数据</a:t>
              </a:r>
              <a:r>
                <a:rPr lang="zh-CN" altLang="en-US" sz="1600" kern="100" dirty="0">
                  <a:effectLst/>
                  <a:latin typeface="+mn-ea"/>
                  <a:cs typeface="Times New Roman" panose="02020603050405020304" pitchFamily="18" charset="0"/>
                </a:rPr>
                <a:t>集</a:t>
              </a:r>
              <a:r>
                <a:rPr lang="zh-CN" altLang="zh-CN" sz="1600" kern="100" dirty="0">
                  <a:effectLst/>
                  <a:latin typeface="+mn-ea"/>
                  <a:cs typeface="Times New Roman" panose="02020603050405020304" pitchFamily="18" charset="0"/>
                </a:rPr>
                <a:t>仿真参数设置</a:t>
              </a:r>
              <a:endParaRPr lang="zh-CN" altLang="en-US" sz="1600" dirty="0">
                <a:latin typeface="+mn-ea"/>
              </a:endParaRPr>
            </a:p>
          </p:txBody>
        </p:sp>
      </p:grpSp>
      <p:pic>
        <p:nvPicPr>
          <p:cNvPr id="3" name="图片 2">
            <a:extLst>
              <a:ext uri="{FF2B5EF4-FFF2-40B4-BE49-F238E27FC236}">
                <a16:creationId xmlns:a16="http://schemas.microsoft.com/office/drawing/2014/main" id="{AEECD131-5CF3-EA59-50A2-0A3A95FFB52F}"/>
              </a:ext>
            </a:extLst>
          </p:cNvPr>
          <p:cNvPicPr>
            <a:picLocks noChangeAspect="1"/>
          </p:cNvPicPr>
          <p:nvPr/>
        </p:nvPicPr>
        <p:blipFill>
          <a:blip r:embed="rId5"/>
          <a:stretch>
            <a:fillRect/>
          </a:stretch>
        </p:blipFill>
        <p:spPr>
          <a:xfrm>
            <a:off x="1" y="604964"/>
            <a:ext cx="799772" cy="475159"/>
          </a:xfrm>
          <a:prstGeom prst="rect">
            <a:avLst/>
          </a:prstGeom>
        </p:spPr>
      </p:pic>
    </p:spTree>
    <p:extLst>
      <p:ext uri="{BB962C8B-B14F-4D97-AF65-F5344CB8AC3E}">
        <p14:creationId xmlns:p14="http://schemas.microsoft.com/office/powerpoint/2010/main" val="42197723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6" name="组合 65">
            <a:extLst>
              <a:ext uri="{FF2B5EF4-FFF2-40B4-BE49-F238E27FC236}">
                <a16:creationId xmlns:a16="http://schemas.microsoft.com/office/drawing/2014/main" id="{7A71F93C-1CCE-972B-21FC-9262FF898F57}"/>
              </a:ext>
            </a:extLst>
          </p:cNvPr>
          <p:cNvGrpSpPr/>
          <p:nvPr/>
        </p:nvGrpSpPr>
        <p:grpSpPr>
          <a:xfrm>
            <a:off x="390626" y="1959217"/>
            <a:ext cx="4568514" cy="3546679"/>
            <a:chOff x="258371" y="2146823"/>
            <a:chExt cx="4568514" cy="3546679"/>
          </a:xfrm>
        </p:grpSpPr>
        <p:grpSp>
          <p:nvGrpSpPr>
            <p:cNvPr id="42" name="组合 41">
              <a:extLst>
                <a:ext uri="{FF2B5EF4-FFF2-40B4-BE49-F238E27FC236}">
                  <a16:creationId xmlns:a16="http://schemas.microsoft.com/office/drawing/2014/main" id="{8C4192E3-CC75-C403-CF1E-BE4432A2B975}"/>
                </a:ext>
              </a:extLst>
            </p:cNvPr>
            <p:cNvGrpSpPr/>
            <p:nvPr/>
          </p:nvGrpSpPr>
          <p:grpSpPr>
            <a:xfrm>
              <a:off x="258371" y="2146823"/>
              <a:ext cx="4568514" cy="3546679"/>
              <a:chOff x="6530524" y="2026175"/>
              <a:chExt cx="5379606" cy="3963039"/>
            </a:xfrm>
          </p:grpSpPr>
          <p:sp>
            <p:nvSpPr>
              <p:cNvPr id="44" name="矩形: 圆角 43">
                <a:extLst>
                  <a:ext uri="{FF2B5EF4-FFF2-40B4-BE49-F238E27FC236}">
                    <a16:creationId xmlns:a16="http://schemas.microsoft.com/office/drawing/2014/main" id="{80B9B897-BB14-A139-AFCD-E741DF62B3DF}"/>
                  </a:ext>
                </a:extLst>
              </p:cNvPr>
              <p:cNvSpPr/>
              <p:nvPr/>
            </p:nvSpPr>
            <p:spPr>
              <a:xfrm>
                <a:off x="6530524" y="2026175"/>
                <a:ext cx="5379606" cy="3715701"/>
              </a:xfrm>
              <a:prstGeom prst="round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文本框 44">
                <a:extLst>
                  <a:ext uri="{FF2B5EF4-FFF2-40B4-BE49-F238E27FC236}">
                    <a16:creationId xmlns:a16="http://schemas.microsoft.com/office/drawing/2014/main" id="{4C191C47-9705-1696-D7CC-5A554848CEAF}"/>
                  </a:ext>
                </a:extLst>
              </p:cNvPr>
              <p:cNvSpPr txBox="1"/>
              <p:nvPr/>
            </p:nvSpPr>
            <p:spPr>
              <a:xfrm>
                <a:off x="7479067" y="5576525"/>
                <a:ext cx="3189650" cy="412689"/>
              </a:xfrm>
              <a:prstGeom prst="rect">
                <a:avLst/>
              </a:prstGeom>
              <a:solidFill>
                <a:schemeClr val="bg1"/>
              </a:solidFill>
            </p:spPr>
            <p:txBody>
              <a:bodyPr wrap="square" rtlCol="0">
                <a:spAutoFit/>
              </a:bodyPr>
              <a:lstStyle/>
              <a:p>
                <a:r>
                  <a:rPr lang="en-US" altLang="zh-CN" b="1" dirty="0"/>
                  <a:t>   CNN</a:t>
                </a:r>
                <a:r>
                  <a:rPr lang="zh-CN" altLang="en-US" b="1" dirty="0"/>
                  <a:t>最佳超参数组合</a:t>
                </a:r>
              </a:p>
            </p:txBody>
          </p:sp>
        </p:grpSp>
        <p:pic>
          <p:nvPicPr>
            <p:cNvPr id="46" name="图片 45">
              <a:extLst>
                <a:ext uri="{FF2B5EF4-FFF2-40B4-BE49-F238E27FC236}">
                  <a16:creationId xmlns:a16="http://schemas.microsoft.com/office/drawing/2014/main" id="{5F627B89-1BDA-1DD7-9EAB-271A97DA39AF}"/>
                </a:ext>
              </a:extLst>
            </p:cNvPr>
            <p:cNvPicPr>
              <a:picLocks noChangeAspect="1"/>
            </p:cNvPicPr>
            <p:nvPr/>
          </p:nvPicPr>
          <p:blipFill>
            <a:blip r:embed="rId3"/>
            <a:stretch>
              <a:fillRect/>
            </a:stretch>
          </p:blipFill>
          <p:spPr>
            <a:xfrm>
              <a:off x="336518" y="2825280"/>
              <a:ext cx="4317603" cy="2357081"/>
            </a:xfrm>
            <a:prstGeom prst="rect">
              <a:avLst/>
            </a:prstGeom>
          </p:spPr>
        </p:pic>
      </p:grpSp>
      <p:sp>
        <p:nvSpPr>
          <p:cNvPr id="58" name="文本框 57">
            <a:extLst>
              <a:ext uri="{FF2B5EF4-FFF2-40B4-BE49-F238E27FC236}">
                <a16:creationId xmlns:a16="http://schemas.microsoft.com/office/drawing/2014/main" id="{B886D73A-D5C0-138F-B9E8-F344894B6ED3}"/>
              </a:ext>
            </a:extLst>
          </p:cNvPr>
          <p:cNvSpPr txBox="1"/>
          <p:nvPr/>
        </p:nvSpPr>
        <p:spPr>
          <a:xfrm>
            <a:off x="9035802" y="2836897"/>
            <a:ext cx="399663" cy="215444"/>
          </a:xfrm>
          <a:prstGeom prst="rect">
            <a:avLst/>
          </a:prstGeom>
          <a:noFill/>
        </p:spPr>
        <p:txBody>
          <a:bodyPr wrap="square" rtlCol="0">
            <a:spAutoFit/>
          </a:bodyPr>
          <a:lstStyle/>
          <a:p>
            <a:r>
              <a:rPr lang="zh-CN" altLang="en-US" sz="800" b="1" dirty="0">
                <a:latin typeface="宋体" panose="02010600030101010101" pitchFamily="2" charset="-122"/>
                <a:ea typeface="宋体" panose="02010600030101010101" pitchFamily="2" charset="-122"/>
              </a:rPr>
              <a:t>单一</a:t>
            </a:r>
          </a:p>
        </p:txBody>
      </p:sp>
      <p:sp>
        <p:nvSpPr>
          <p:cNvPr id="59" name="文本框 58">
            <a:extLst>
              <a:ext uri="{FF2B5EF4-FFF2-40B4-BE49-F238E27FC236}">
                <a16:creationId xmlns:a16="http://schemas.microsoft.com/office/drawing/2014/main" id="{790FD455-C213-7B24-81DA-77D024B05F20}"/>
              </a:ext>
            </a:extLst>
          </p:cNvPr>
          <p:cNvSpPr txBox="1"/>
          <p:nvPr/>
        </p:nvSpPr>
        <p:spPr>
          <a:xfrm>
            <a:off x="9035802" y="3033162"/>
            <a:ext cx="399663" cy="215444"/>
          </a:xfrm>
          <a:prstGeom prst="rect">
            <a:avLst/>
          </a:prstGeom>
          <a:noFill/>
        </p:spPr>
        <p:txBody>
          <a:bodyPr wrap="square" rtlCol="0">
            <a:spAutoFit/>
          </a:bodyPr>
          <a:lstStyle/>
          <a:p>
            <a:r>
              <a:rPr lang="zh-CN" altLang="en-US" sz="800" b="1" dirty="0">
                <a:latin typeface="宋体" panose="02010600030101010101" pitchFamily="2" charset="-122"/>
                <a:ea typeface="宋体" panose="02010600030101010101" pitchFamily="2" charset="-122"/>
              </a:rPr>
              <a:t>工况</a:t>
            </a:r>
          </a:p>
        </p:txBody>
      </p:sp>
      <p:grpSp>
        <p:nvGrpSpPr>
          <p:cNvPr id="73" name="组合 72">
            <a:extLst>
              <a:ext uri="{FF2B5EF4-FFF2-40B4-BE49-F238E27FC236}">
                <a16:creationId xmlns:a16="http://schemas.microsoft.com/office/drawing/2014/main" id="{795409C6-0A3A-2457-EB73-E93404BEF733}"/>
              </a:ext>
            </a:extLst>
          </p:cNvPr>
          <p:cNvGrpSpPr/>
          <p:nvPr/>
        </p:nvGrpSpPr>
        <p:grpSpPr>
          <a:xfrm>
            <a:off x="298288" y="5643504"/>
            <a:ext cx="4565777" cy="581904"/>
            <a:chOff x="298288" y="5493387"/>
            <a:chExt cx="4565777" cy="581904"/>
          </a:xfrm>
        </p:grpSpPr>
        <p:sp>
          <p:nvSpPr>
            <p:cNvPr id="67" name="矩形 66">
              <a:extLst>
                <a:ext uri="{FF2B5EF4-FFF2-40B4-BE49-F238E27FC236}">
                  <a16:creationId xmlns:a16="http://schemas.microsoft.com/office/drawing/2014/main" id="{011A4F57-4F8B-E522-E888-9F4A7205F48F}"/>
                </a:ext>
              </a:extLst>
            </p:cNvPr>
            <p:cNvSpPr/>
            <p:nvPr/>
          </p:nvSpPr>
          <p:spPr>
            <a:xfrm>
              <a:off x="298288" y="5493387"/>
              <a:ext cx="4565777" cy="581904"/>
            </a:xfrm>
            <a:prstGeom prst="rect">
              <a:avLst/>
            </a:prstGeom>
            <a:solidFill>
              <a:srgbClr val="1C50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dirty="0"/>
                <a:t>   数据：</a:t>
              </a:r>
              <a:r>
                <a:rPr lang="en-US" altLang="zh-CN" dirty="0"/>
                <a:t>8</a:t>
              </a:r>
              <a:r>
                <a:rPr lang="zh-CN" altLang="en-US" dirty="0"/>
                <a:t>列特征             </a:t>
              </a:r>
              <a:r>
                <a:rPr lang="en-US" altLang="zh-CN" dirty="0"/>
                <a:t>CNN</a:t>
              </a:r>
              <a:r>
                <a:rPr lang="zh-CN" altLang="en-US" dirty="0"/>
                <a:t>卷积层：</a:t>
              </a:r>
              <a:r>
                <a:rPr lang="en-US" altLang="zh-CN" b="1" dirty="0"/>
                <a:t>2~3</a:t>
              </a:r>
              <a:r>
                <a:rPr lang="zh-CN" altLang="en-US" b="1" dirty="0"/>
                <a:t>层</a:t>
              </a:r>
            </a:p>
          </p:txBody>
        </p:sp>
        <p:sp>
          <p:nvSpPr>
            <p:cNvPr id="71" name="箭头: 右 70">
              <a:extLst>
                <a:ext uri="{FF2B5EF4-FFF2-40B4-BE49-F238E27FC236}">
                  <a16:creationId xmlns:a16="http://schemas.microsoft.com/office/drawing/2014/main" id="{8310316E-D665-7B7F-357E-0D3DDF3C79FC}"/>
                </a:ext>
              </a:extLst>
            </p:cNvPr>
            <p:cNvSpPr/>
            <p:nvPr/>
          </p:nvSpPr>
          <p:spPr>
            <a:xfrm>
              <a:off x="2182495" y="5675223"/>
              <a:ext cx="400050" cy="218232"/>
            </a:xfrm>
            <a:prstGeom prst="rightArrow">
              <a:avLst>
                <a:gd name="adj1" fmla="val 50000"/>
                <a:gd name="adj2" fmla="val 11332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2" name="文本框 71">
            <a:extLst>
              <a:ext uri="{FF2B5EF4-FFF2-40B4-BE49-F238E27FC236}">
                <a16:creationId xmlns:a16="http://schemas.microsoft.com/office/drawing/2014/main" id="{C98462C1-392B-5DF0-5404-0A558E7DA7D1}"/>
              </a:ext>
            </a:extLst>
          </p:cNvPr>
          <p:cNvSpPr txBox="1"/>
          <p:nvPr/>
        </p:nvSpPr>
        <p:spPr>
          <a:xfrm>
            <a:off x="298288" y="6271423"/>
            <a:ext cx="4784877" cy="338554"/>
          </a:xfrm>
          <a:prstGeom prst="rect">
            <a:avLst/>
          </a:prstGeom>
          <a:noFill/>
        </p:spPr>
        <p:txBody>
          <a:bodyPr wrap="square" rtlCol="0">
            <a:spAutoFit/>
          </a:bodyPr>
          <a:lstStyle/>
          <a:p>
            <a:r>
              <a:rPr lang="zh-CN" altLang="en-US" sz="1600" b="1" dirty="0"/>
              <a:t>在</a:t>
            </a:r>
            <a:r>
              <a:rPr lang="zh-CN" altLang="en-US" sz="1600" b="1" dirty="0">
                <a:solidFill>
                  <a:srgbClr val="0070C0"/>
                </a:solidFill>
              </a:rPr>
              <a:t>避免过拟合</a:t>
            </a:r>
            <a:r>
              <a:rPr lang="zh-CN" altLang="en-US" sz="1600" b="1" dirty="0"/>
              <a:t>的情况下，达到较好的特征提取效果</a:t>
            </a:r>
          </a:p>
        </p:txBody>
      </p:sp>
      <p:sp>
        <p:nvSpPr>
          <p:cNvPr id="93" name="椭圆 92">
            <a:extLst>
              <a:ext uri="{FF2B5EF4-FFF2-40B4-BE49-F238E27FC236}">
                <a16:creationId xmlns:a16="http://schemas.microsoft.com/office/drawing/2014/main" id="{78D29D84-2394-8D30-5627-D2CA65A69A29}"/>
              </a:ext>
            </a:extLst>
          </p:cNvPr>
          <p:cNvSpPr/>
          <p:nvPr/>
        </p:nvSpPr>
        <p:spPr>
          <a:xfrm>
            <a:off x="8389221" y="5120907"/>
            <a:ext cx="52318"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2" name="椭圆 101">
            <a:extLst>
              <a:ext uri="{FF2B5EF4-FFF2-40B4-BE49-F238E27FC236}">
                <a16:creationId xmlns:a16="http://schemas.microsoft.com/office/drawing/2014/main" id="{D2B1B7BB-9F3F-128E-46C8-5167D7D668AA}"/>
              </a:ext>
            </a:extLst>
          </p:cNvPr>
          <p:cNvSpPr/>
          <p:nvPr/>
        </p:nvSpPr>
        <p:spPr>
          <a:xfrm>
            <a:off x="10592096" y="5552048"/>
            <a:ext cx="52318"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5" name="椭圆 104">
            <a:extLst>
              <a:ext uri="{FF2B5EF4-FFF2-40B4-BE49-F238E27FC236}">
                <a16:creationId xmlns:a16="http://schemas.microsoft.com/office/drawing/2014/main" id="{4E85C5F1-132C-CC55-691A-1ADED7E76A5F}"/>
              </a:ext>
            </a:extLst>
          </p:cNvPr>
          <p:cNvSpPr/>
          <p:nvPr/>
        </p:nvSpPr>
        <p:spPr>
          <a:xfrm>
            <a:off x="10008533" y="5552048"/>
            <a:ext cx="52318"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15" name="组合 114">
            <a:extLst>
              <a:ext uri="{FF2B5EF4-FFF2-40B4-BE49-F238E27FC236}">
                <a16:creationId xmlns:a16="http://schemas.microsoft.com/office/drawing/2014/main" id="{CF4B5A5A-39E1-DF19-FB21-C0E2E88AE498}"/>
              </a:ext>
            </a:extLst>
          </p:cNvPr>
          <p:cNvGrpSpPr/>
          <p:nvPr/>
        </p:nvGrpSpPr>
        <p:grpSpPr>
          <a:xfrm>
            <a:off x="5319174" y="1182889"/>
            <a:ext cx="6574538" cy="5387740"/>
            <a:chOff x="5407253" y="741674"/>
            <a:chExt cx="6574538" cy="5387740"/>
          </a:xfrm>
        </p:grpSpPr>
        <p:grpSp>
          <p:nvGrpSpPr>
            <p:cNvPr id="29" name="组合 28">
              <a:extLst>
                <a:ext uri="{FF2B5EF4-FFF2-40B4-BE49-F238E27FC236}">
                  <a16:creationId xmlns:a16="http://schemas.microsoft.com/office/drawing/2014/main" id="{F2E83166-C9EB-ECAD-E113-49F32F13508F}"/>
                </a:ext>
              </a:extLst>
            </p:cNvPr>
            <p:cNvGrpSpPr/>
            <p:nvPr/>
          </p:nvGrpSpPr>
          <p:grpSpPr>
            <a:xfrm>
              <a:off x="5407253" y="741674"/>
              <a:ext cx="6574538" cy="5387740"/>
              <a:chOff x="407175" y="1944509"/>
              <a:chExt cx="6574538" cy="5387740"/>
            </a:xfrm>
          </p:grpSpPr>
          <p:sp>
            <p:nvSpPr>
              <p:cNvPr id="19" name="矩形: 圆角 18">
                <a:extLst>
                  <a:ext uri="{FF2B5EF4-FFF2-40B4-BE49-F238E27FC236}">
                    <a16:creationId xmlns:a16="http://schemas.microsoft.com/office/drawing/2014/main" id="{557C51A4-241A-0CFF-4EA5-1C2EF8196F28}"/>
                  </a:ext>
                </a:extLst>
              </p:cNvPr>
              <p:cNvSpPr/>
              <p:nvPr/>
            </p:nvSpPr>
            <p:spPr>
              <a:xfrm>
                <a:off x="407175" y="1944509"/>
                <a:ext cx="6574538" cy="5164591"/>
              </a:xfrm>
              <a:prstGeom prst="round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24" name="组合 23">
                <a:extLst>
                  <a:ext uri="{FF2B5EF4-FFF2-40B4-BE49-F238E27FC236}">
                    <a16:creationId xmlns:a16="http://schemas.microsoft.com/office/drawing/2014/main" id="{5B007A67-4261-8B2E-FB16-55A773F38A78}"/>
                  </a:ext>
                </a:extLst>
              </p:cNvPr>
              <p:cNvGrpSpPr/>
              <p:nvPr/>
            </p:nvGrpSpPr>
            <p:grpSpPr>
              <a:xfrm>
                <a:off x="774551" y="2308085"/>
                <a:ext cx="5895191" cy="5024164"/>
                <a:chOff x="774551" y="2308085"/>
                <a:chExt cx="5895191" cy="5024164"/>
              </a:xfrm>
            </p:grpSpPr>
            <p:sp>
              <p:nvSpPr>
                <p:cNvPr id="30" name="文本框 29">
                  <a:extLst>
                    <a:ext uri="{FF2B5EF4-FFF2-40B4-BE49-F238E27FC236}">
                      <a16:creationId xmlns:a16="http://schemas.microsoft.com/office/drawing/2014/main" id="{E881E062-6936-0B05-DA53-C6100976B002}"/>
                    </a:ext>
                  </a:extLst>
                </p:cNvPr>
                <p:cNvSpPr txBox="1"/>
                <p:nvPr/>
              </p:nvSpPr>
              <p:spPr>
                <a:xfrm>
                  <a:off x="2051698" y="6962917"/>
                  <a:ext cx="3914366" cy="369332"/>
                </a:xfrm>
                <a:prstGeom prst="rect">
                  <a:avLst/>
                </a:prstGeom>
                <a:solidFill>
                  <a:schemeClr val="bg1"/>
                </a:solidFill>
              </p:spPr>
              <p:txBody>
                <a:bodyPr wrap="square" rtlCol="0">
                  <a:spAutoFit/>
                </a:bodyPr>
                <a:lstStyle/>
                <a:p>
                  <a:r>
                    <a:rPr lang="zh-CN" altLang="en-US" b="1" dirty="0"/>
                    <a:t>基于</a:t>
                  </a:r>
                  <a:r>
                    <a:rPr lang="zh-CN" altLang="en-US" b="1" dirty="0">
                      <a:solidFill>
                        <a:srgbClr val="296AA3"/>
                      </a:solidFill>
                    </a:rPr>
                    <a:t>源域</a:t>
                  </a:r>
                  <a:r>
                    <a:rPr lang="zh-CN" altLang="en-US" b="1" dirty="0"/>
                    <a:t>数据获取预训练</a:t>
                  </a:r>
                  <a:r>
                    <a:rPr lang="en-US" altLang="zh-CN" b="1" dirty="0"/>
                    <a:t>CNN</a:t>
                  </a:r>
                  <a:endParaRPr lang="zh-CN" altLang="en-US" b="1" dirty="0"/>
                </a:p>
              </p:txBody>
            </p:sp>
            <p:pic>
              <p:nvPicPr>
                <p:cNvPr id="15" name="图片 14">
                  <a:extLst>
                    <a:ext uri="{FF2B5EF4-FFF2-40B4-BE49-F238E27FC236}">
                      <a16:creationId xmlns:a16="http://schemas.microsoft.com/office/drawing/2014/main" id="{53F27C80-F171-8163-CB06-171E0FCA21C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4551" y="2308085"/>
                  <a:ext cx="5895191" cy="3791931"/>
                </a:xfrm>
                <a:prstGeom prst="rect">
                  <a:avLst/>
                </a:prstGeom>
              </p:spPr>
            </p:pic>
          </p:grpSp>
        </p:grpSp>
        <p:grpSp>
          <p:nvGrpSpPr>
            <p:cNvPr id="114" name="组合 113">
              <a:extLst>
                <a:ext uri="{FF2B5EF4-FFF2-40B4-BE49-F238E27FC236}">
                  <a16:creationId xmlns:a16="http://schemas.microsoft.com/office/drawing/2014/main" id="{9FB7DDA7-24CC-357A-A552-3022148A2FE1}"/>
                </a:ext>
              </a:extLst>
            </p:cNvPr>
            <p:cNvGrpSpPr/>
            <p:nvPr/>
          </p:nvGrpSpPr>
          <p:grpSpPr>
            <a:xfrm>
              <a:off x="5796525" y="4665725"/>
              <a:ext cx="5379736" cy="924511"/>
              <a:chOff x="5796525" y="4665725"/>
              <a:chExt cx="5379736" cy="924511"/>
            </a:xfrm>
          </p:grpSpPr>
          <p:grpSp>
            <p:nvGrpSpPr>
              <p:cNvPr id="112" name="组合 111">
                <a:extLst>
                  <a:ext uri="{FF2B5EF4-FFF2-40B4-BE49-F238E27FC236}">
                    <a16:creationId xmlns:a16="http://schemas.microsoft.com/office/drawing/2014/main" id="{910AFF40-4EC5-BD0D-D95F-712AA809EF6F}"/>
                  </a:ext>
                </a:extLst>
              </p:cNvPr>
              <p:cNvGrpSpPr/>
              <p:nvPr/>
            </p:nvGrpSpPr>
            <p:grpSpPr>
              <a:xfrm>
                <a:off x="5796525" y="4665725"/>
                <a:ext cx="3153512" cy="920001"/>
                <a:chOff x="5796525" y="4665725"/>
                <a:chExt cx="3153512" cy="920001"/>
              </a:xfrm>
            </p:grpSpPr>
            <p:grpSp>
              <p:nvGrpSpPr>
                <p:cNvPr id="111" name="组合 110">
                  <a:extLst>
                    <a:ext uri="{FF2B5EF4-FFF2-40B4-BE49-F238E27FC236}">
                      <a16:creationId xmlns:a16="http://schemas.microsoft.com/office/drawing/2014/main" id="{4EDBD4A7-F936-7676-6F92-F2576859EA0A}"/>
                    </a:ext>
                  </a:extLst>
                </p:cNvPr>
                <p:cNvGrpSpPr/>
                <p:nvPr/>
              </p:nvGrpSpPr>
              <p:grpSpPr>
                <a:xfrm>
                  <a:off x="5796525" y="4665725"/>
                  <a:ext cx="2525219" cy="920001"/>
                  <a:chOff x="5796525" y="4665725"/>
                  <a:chExt cx="2525219" cy="920001"/>
                </a:xfrm>
              </p:grpSpPr>
              <p:cxnSp>
                <p:nvCxnSpPr>
                  <p:cNvPr id="74" name="直接连接符 73">
                    <a:extLst>
                      <a:ext uri="{FF2B5EF4-FFF2-40B4-BE49-F238E27FC236}">
                        <a16:creationId xmlns:a16="http://schemas.microsoft.com/office/drawing/2014/main" id="{57C2ABC4-96E3-5B81-B25E-8C12A80AF46A}"/>
                      </a:ext>
                    </a:extLst>
                  </p:cNvPr>
                  <p:cNvCxnSpPr>
                    <a:cxnSpLocks/>
                    <a:endCxn id="79" idx="0"/>
                  </p:cNvCxnSpPr>
                  <p:nvPr/>
                </p:nvCxnSpPr>
                <p:spPr>
                  <a:xfrm>
                    <a:off x="6203869" y="4676430"/>
                    <a:ext cx="34027" cy="44447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5098A1ED-CC5C-730A-99C3-E2FA69637F94}"/>
                      </a:ext>
                    </a:extLst>
                  </p:cNvPr>
                  <p:cNvCxnSpPr>
                    <a:cxnSpLocks/>
                  </p:cNvCxnSpPr>
                  <p:nvPr/>
                </p:nvCxnSpPr>
                <p:spPr>
                  <a:xfrm flipH="1">
                    <a:off x="6203869" y="4676430"/>
                    <a:ext cx="1653519" cy="462911"/>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79" name="椭圆 78">
                    <a:extLst>
                      <a:ext uri="{FF2B5EF4-FFF2-40B4-BE49-F238E27FC236}">
                        <a16:creationId xmlns:a16="http://schemas.microsoft.com/office/drawing/2014/main" id="{6968492E-CB2B-0042-4000-F10B65030A65}"/>
                      </a:ext>
                    </a:extLst>
                  </p:cNvPr>
                  <p:cNvSpPr/>
                  <p:nvPr/>
                </p:nvSpPr>
                <p:spPr>
                  <a:xfrm>
                    <a:off x="6211737" y="5120907"/>
                    <a:ext cx="52318"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0" name="文本框 79">
                    <a:extLst>
                      <a:ext uri="{FF2B5EF4-FFF2-40B4-BE49-F238E27FC236}">
                        <a16:creationId xmlns:a16="http://schemas.microsoft.com/office/drawing/2014/main" id="{D2D9849A-3E58-9D91-3E96-7C7BBF622DFC}"/>
                      </a:ext>
                    </a:extLst>
                  </p:cNvPr>
                  <p:cNvSpPr txBox="1"/>
                  <p:nvPr/>
                </p:nvSpPr>
                <p:spPr>
                  <a:xfrm>
                    <a:off x="5796525" y="5148490"/>
                    <a:ext cx="968586" cy="437236"/>
                  </a:xfrm>
                  <a:prstGeom prst="rect">
                    <a:avLst/>
                  </a:prstGeom>
                  <a:noFill/>
                </p:spPr>
                <p:txBody>
                  <a:bodyPr wrap="square" rtlCol="0">
                    <a:spAutoFit/>
                  </a:bodyPr>
                  <a:lstStyle/>
                  <a:p>
                    <a:pPr algn="ctr">
                      <a:lnSpc>
                        <a:spcPct val="130000"/>
                      </a:lnSpc>
                    </a:pPr>
                    <a:r>
                      <a:rPr lang="zh-CN" altLang="en-US" sz="900" dirty="0"/>
                      <a:t>信号滤波</a:t>
                    </a:r>
                    <a:endParaRPr lang="en-US" altLang="zh-CN" sz="900" dirty="0"/>
                  </a:p>
                  <a:p>
                    <a:pPr algn="ctr">
                      <a:lnSpc>
                        <a:spcPct val="130000"/>
                      </a:lnSpc>
                    </a:pPr>
                    <a:r>
                      <a:rPr lang="zh-CN" altLang="en-US" sz="900" dirty="0"/>
                      <a:t>深度特征提取</a:t>
                    </a:r>
                  </a:p>
                </p:txBody>
              </p:sp>
              <p:cxnSp>
                <p:nvCxnSpPr>
                  <p:cNvPr id="81" name="直接连接符 80">
                    <a:extLst>
                      <a:ext uri="{FF2B5EF4-FFF2-40B4-BE49-F238E27FC236}">
                        <a16:creationId xmlns:a16="http://schemas.microsoft.com/office/drawing/2014/main" id="{090F9DFD-BC95-A2C4-0729-3C729CBA2730}"/>
                      </a:ext>
                    </a:extLst>
                  </p:cNvPr>
                  <p:cNvCxnSpPr>
                    <a:cxnSpLocks/>
                    <a:endCxn id="85" idx="1"/>
                  </p:cNvCxnSpPr>
                  <p:nvPr/>
                </p:nvCxnSpPr>
                <p:spPr>
                  <a:xfrm>
                    <a:off x="6680119" y="4665725"/>
                    <a:ext cx="667620" cy="457132"/>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0ACBB56B-64C2-2ADE-95C1-C123F0E28234}"/>
                      </a:ext>
                    </a:extLst>
                  </p:cNvPr>
                  <p:cNvCxnSpPr>
                    <a:cxnSpLocks/>
                    <a:endCxn id="86" idx="0"/>
                  </p:cNvCxnSpPr>
                  <p:nvPr/>
                </p:nvCxnSpPr>
                <p:spPr>
                  <a:xfrm flipH="1">
                    <a:off x="7355982" y="4670619"/>
                    <a:ext cx="965762" cy="473148"/>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85" name="椭圆 84">
                    <a:extLst>
                      <a:ext uri="{FF2B5EF4-FFF2-40B4-BE49-F238E27FC236}">
                        <a16:creationId xmlns:a16="http://schemas.microsoft.com/office/drawing/2014/main" id="{4A59B250-FE72-B8C1-C717-8F757E1E356F}"/>
                      </a:ext>
                    </a:extLst>
                  </p:cNvPr>
                  <p:cNvSpPr/>
                  <p:nvPr/>
                </p:nvSpPr>
                <p:spPr>
                  <a:xfrm>
                    <a:off x="7340077" y="5116161"/>
                    <a:ext cx="52318"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6" name="文本框 85">
                    <a:extLst>
                      <a:ext uri="{FF2B5EF4-FFF2-40B4-BE49-F238E27FC236}">
                        <a16:creationId xmlns:a16="http://schemas.microsoft.com/office/drawing/2014/main" id="{6C187421-D67B-C276-4B72-B731E244448B}"/>
                      </a:ext>
                    </a:extLst>
                  </p:cNvPr>
                  <p:cNvSpPr txBox="1"/>
                  <p:nvPr/>
                </p:nvSpPr>
                <p:spPr>
                  <a:xfrm>
                    <a:off x="6944195" y="5143767"/>
                    <a:ext cx="823573" cy="437236"/>
                  </a:xfrm>
                  <a:prstGeom prst="rect">
                    <a:avLst/>
                  </a:prstGeom>
                  <a:noFill/>
                </p:spPr>
                <p:txBody>
                  <a:bodyPr wrap="square" rtlCol="0">
                    <a:spAutoFit/>
                  </a:bodyPr>
                  <a:lstStyle/>
                  <a:p>
                    <a:pPr algn="ctr">
                      <a:lnSpc>
                        <a:spcPct val="130000"/>
                      </a:lnSpc>
                    </a:pPr>
                    <a:r>
                      <a:rPr lang="zh-CN" altLang="en-US" sz="900" dirty="0"/>
                      <a:t>压缩数据</a:t>
                    </a:r>
                    <a:endParaRPr lang="en-US" altLang="zh-CN" sz="900" dirty="0"/>
                  </a:p>
                  <a:p>
                    <a:pPr algn="ctr">
                      <a:lnSpc>
                        <a:spcPct val="130000"/>
                      </a:lnSpc>
                    </a:pPr>
                    <a:r>
                      <a:rPr lang="zh-CN" altLang="en-US" sz="900" dirty="0"/>
                      <a:t>减少过拟合</a:t>
                    </a:r>
                  </a:p>
                </p:txBody>
              </p:sp>
            </p:grpSp>
            <p:sp>
              <p:nvSpPr>
                <p:cNvPr id="87" name="文本框 86">
                  <a:extLst>
                    <a:ext uri="{FF2B5EF4-FFF2-40B4-BE49-F238E27FC236}">
                      <a16:creationId xmlns:a16="http://schemas.microsoft.com/office/drawing/2014/main" id="{64C6E102-C684-C9FB-3158-5874D9ABF2DD}"/>
                    </a:ext>
                  </a:extLst>
                </p:cNvPr>
                <p:cNvSpPr txBox="1"/>
                <p:nvPr/>
              </p:nvSpPr>
              <p:spPr>
                <a:xfrm>
                  <a:off x="8001105" y="5148490"/>
                  <a:ext cx="823573" cy="437236"/>
                </a:xfrm>
                <a:prstGeom prst="rect">
                  <a:avLst/>
                </a:prstGeom>
                <a:noFill/>
              </p:spPr>
              <p:txBody>
                <a:bodyPr wrap="square" rtlCol="0">
                  <a:spAutoFit/>
                </a:bodyPr>
                <a:lstStyle/>
                <a:p>
                  <a:pPr algn="ctr">
                    <a:lnSpc>
                      <a:spcPct val="130000"/>
                    </a:lnSpc>
                  </a:pPr>
                  <a:r>
                    <a:rPr lang="zh-CN" altLang="en-US" sz="900" dirty="0"/>
                    <a:t>加速收敛</a:t>
                  </a:r>
                  <a:endParaRPr lang="en-US" altLang="zh-CN" sz="900" dirty="0"/>
                </a:p>
                <a:p>
                  <a:pPr algn="ctr">
                    <a:lnSpc>
                      <a:spcPct val="130000"/>
                    </a:lnSpc>
                  </a:pPr>
                  <a:r>
                    <a:rPr lang="zh-CN" altLang="en-US" sz="900" dirty="0"/>
                    <a:t>减少过拟合</a:t>
                  </a:r>
                </a:p>
              </p:txBody>
            </p:sp>
            <p:cxnSp>
              <p:nvCxnSpPr>
                <p:cNvPr id="88" name="直接连接符 87">
                  <a:extLst>
                    <a:ext uri="{FF2B5EF4-FFF2-40B4-BE49-F238E27FC236}">
                      <a16:creationId xmlns:a16="http://schemas.microsoft.com/office/drawing/2014/main" id="{FC686DE5-F50A-8114-2051-B40BA904C1A9}"/>
                    </a:ext>
                  </a:extLst>
                </p:cNvPr>
                <p:cNvCxnSpPr>
                  <a:cxnSpLocks/>
                  <a:endCxn id="87" idx="0"/>
                </p:cNvCxnSpPr>
                <p:nvPr/>
              </p:nvCxnSpPr>
              <p:spPr>
                <a:xfrm>
                  <a:off x="7257107" y="4665725"/>
                  <a:ext cx="1155785" cy="482765"/>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FE3B7882-EDCE-775C-A4E4-F9F5BE0E0815}"/>
                    </a:ext>
                  </a:extLst>
                </p:cNvPr>
                <p:cNvCxnSpPr>
                  <a:cxnSpLocks/>
                  <a:endCxn id="87" idx="0"/>
                </p:cNvCxnSpPr>
                <p:nvPr/>
              </p:nvCxnSpPr>
              <p:spPr>
                <a:xfrm flipH="1">
                  <a:off x="8412892" y="4676430"/>
                  <a:ext cx="537145" cy="472060"/>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cxnSp>
            <p:nvCxnSpPr>
              <p:cNvPr id="97" name="直接连接符 96">
                <a:extLst>
                  <a:ext uri="{FF2B5EF4-FFF2-40B4-BE49-F238E27FC236}">
                    <a16:creationId xmlns:a16="http://schemas.microsoft.com/office/drawing/2014/main" id="{A02285D5-2A68-9AFE-DCE3-7906B26821BD}"/>
                  </a:ext>
                </a:extLst>
              </p:cNvPr>
              <p:cNvCxnSpPr>
                <a:cxnSpLocks/>
              </p:cNvCxnSpPr>
              <p:nvPr/>
            </p:nvCxnSpPr>
            <p:spPr>
              <a:xfrm>
                <a:off x="10123829" y="4814554"/>
                <a:ext cx="0" cy="3016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5D1BCC17-AAF6-A4E9-1F6C-BF7BA644345D}"/>
                  </a:ext>
                </a:extLst>
              </p:cNvPr>
              <p:cNvSpPr txBox="1"/>
              <p:nvPr/>
            </p:nvSpPr>
            <p:spPr>
              <a:xfrm>
                <a:off x="9679130" y="5151224"/>
                <a:ext cx="823573" cy="437236"/>
              </a:xfrm>
              <a:prstGeom prst="rect">
                <a:avLst/>
              </a:prstGeom>
              <a:noFill/>
            </p:spPr>
            <p:txBody>
              <a:bodyPr wrap="square" rtlCol="0">
                <a:spAutoFit/>
              </a:bodyPr>
              <a:lstStyle/>
              <a:p>
                <a:pPr algn="ctr">
                  <a:lnSpc>
                    <a:spcPct val="130000"/>
                  </a:lnSpc>
                </a:pPr>
                <a:r>
                  <a:rPr lang="zh-CN" altLang="en-US" sz="900" dirty="0"/>
                  <a:t>线性变化</a:t>
                </a:r>
                <a:endParaRPr lang="en-US" altLang="zh-CN" sz="900" dirty="0"/>
              </a:p>
              <a:p>
                <a:pPr algn="ctr">
                  <a:lnSpc>
                    <a:spcPct val="130000"/>
                  </a:lnSpc>
                </a:pPr>
                <a:r>
                  <a:rPr lang="zh-CN" altLang="en-US" sz="900" dirty="0"/>
                  <a:t>非线性变换</a:t>
                </a:r>
              </a:p>
            </p:txBody>
          </p:sp>
          <p:cxnSp>
            <p:nvCxnSpPr>
              <p:cNvPr id="104" name="直接连接符 103">
                <a:extLst>
                  <a:ext uri="{FF2B5EF4-FFF2-40B4-BE49-F238E27FC236}">
                    <a16:creationId xmlns:a16="http://schemas.microsoft.com/office/drawing/2014/main" id="{C6F8D913-094D-84E8-DEAC-EA83EB1E3CF3}"/>
                  </a:ext>
                </a:extLst>
              </p:cNvPr>
              <p:cNvCxnSpPr>
                <a:cxnSpLocks/>
              </p:cNvCxnSpPr>
              <p:nvPr/>
            </p:nvCxnSpPr>
            <p:spPr>
              <a:xfrm>
                <a:off x="10708664" y="4813576"/>
                <a:ext cx="0" cy="301607"/>
              </a:xfrm>
              <a:prstGeom prst="line">
                <a:avLst/>
              </a:prstGeom>
              <a:ln w="12700">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6" name="文本框 105">
                <a:extLst>
                  <a:ext uri="{FF2B5EF4-FFF2-40B4-BE49-F238E27FC236}">
                    <a16:creationId xmlns:a16="http://schemas.microsoft.com/office/drawing/2014/main" id="{3D6B8153-6A79-C104-EA0F-407A0227B397}"/>
                  </a:ext>
                </a:extLst>
              </p:cNvPr>
              <p:cNvSpPr txBox="1"/>
              <p:nvPr/>
            </p:nvSpPr>
            <p:spPr>
              <a:xfrm>
                <a:off x="10352688" y="5153000"/>
                <a:ext cx="823573" cy="437236"/>
              </a:xfrm>
              <a:prstGeom prst="rect">
                <a:avLst/>
              </a:prstGeom>
              <a:noFill/>
            </p:spPr>
            <p:txBody>
              <a:bodyPr wrap="square" rtlCol="0">
                <a:spAutoFit/>
              </a:bodyPr>
              <a:lstStyle/>
              <a:p>
                <a:pPr algn="ctr">
                  <a:lnSpc>
                    <a:spcPct val="130000"/>
                  </a:lnSpc>
                </a:pPr>
                <a:r>
                  <a:rPr lang="zh-CN" altLang="en-US" sz="900" dirty="0"/>
                  <a:t>计算输出</a:t>
                </a:r>
                <a:endParaRPr lang="en-US" altLang="zh-CN" sz="900" dirty="0"/>
              </a:p>
              <a:p>
                <a:pPr algn="ctr">
                  <a:lnSpc>
                    <a:spcPct val="130000"/>
                  </a:lnSpc>
                </a:pPr>
                <a:r>
                  <a:rPr lang="zh-CN" altLang="en-US" sz="900" dirty="0"/>
                  <a:t>各类别概率</a:t>
                </a:r>
              </a:p>
            </p:txBody>
          </p:sp>
        </p:grpSp>
      </p:grpSp>
      <p:grpSp>
        <p:nvGrpSpPr>
          <p:cNvPr id="110" name="组合 109">
            <a:extLst>
              <a:ext uri="{FF2B5EF4-FFF2-40B4-BE49-F238E27FC236}">
                <a16:creationId xmlns:a16="http://schemas.microsoft.com/office/drawing/2014/main" id="{9F80ADCC-D33B-8A6A-B247-E95A5F636F2B}"/>
              </a:ext>
            </a:extLst>
          </p:cNvPr>
          <p:cNvGrpSpPr/>
          <p:nvPr/>
        </p:nvGrpSpPr>
        <p:grpSpPr>
          <a:xfrm>
            <a:off x="6287673" y="1543055"/>
            <a:ext cx="911835" cy="173461"/>
            <a:chOff x="6293868" y="2776251"/>
            <a:chExt cx="911835" cy="173461"/>
          </a:xfrm>
        </p:grpSpPr>
        <p:sp>
          <p:nvSpPr>
            <p:cNvPr id="64" name="左大括号 63">
              <a:extLst>
                <a:ext uri="{FF2B5EF4-FFF2-40B4-BE49-F238E27FC236}">
                  <a16:creationId xmlns:a16="http://schemas.microsoft.com/office/drawing/2014/main" id="{5F15CE4D-22C4-582D-E0C2-428FA844FAC2}"/>
                </a:ext>
              </a:extLst>
            </p:cNvPr>
            <p:cNvSpPr/>
            <p:nvPr/>
          </p:nvSpPr>
          <p:spPr>
            <a:xfrm rot="5400000">
              <a:off x="7018986" y="2849109"/>
              <a:ext cx="45719" cy="152400"/>
            </a:xfrm>
            <a:prstGeom prst="leftBrace">
              <a:avLst>
                <a:gd name="adj1" fmla="val 50219"/>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nvGrpSpPr>
            <p:cNvPr id="109" name="组合 108">
              <a:extLst>
                <a:ext uri="{FF2B5EF4-FFF2-40B4-BE49-F238E27FC236}">
                  <a16:creationId xmlns:a16="http://schemas.microsoft.com/office/drawing/2014/main" id="{FA6B2C6B-6FCF-ED02-5473-1646F648A6A9}"/>
                </a:ext>
              </a:extLst>
            </p:cNvPr>
            <p:cNvGrpSpPr/>
            <p:nvPr/>
          </p:nvGrpSpPr>
          <p:grpSpPr>
            <a:xfrm>
              <a:off x="6293868" y="2776251"/>
              <a:ext cx="911835" cy="173461"/>
              <a:chOff x="6249015" y="2311694"/>
              <a:chExt cx="911835" cy="173461"/>
            </a:xfrm>
          </p:grpSpPr>
          <p:sp>
            <p:nvSpPr>
              <p:cNvPr id="61" name="左大括号 60">
                <a:extLst>
                  <a:ext uri="{FF2B5EF4-FFF2-40B4-BE49-F238E27FC236}">
                    <a16:creationId xmlns:a16="http://schemas.microsoft.com/office/drawing/2014/main" id="{4416FBA9-498F-34B3-4A66-3A0C3E948043}"/>
                  </a:ext>
                </a:extLst>
              </p:cNvPr>
              <p:cNvSpPr/>
              <p:nvPr/>
            </p:nvSpPr>
            <p:spPr>
              <a:xfrm rot="5400000">
                <a:off x="6547275" y="2121091"/>
                <a:ext cx="65804" cy="662323"/>
              </a:xfrm>
              <a:prstGeom prst="leftBrace">
                <a:avLst>
                  <a:gd name="adj1" fmla="val 102023"/>
                  <a:gd name="adj2" fmla="val 51438"/>
                </a:avLst>
              </a:prstGeom>
              <a:ln>
                <a:solidFill>
                  <a:srgbClr val="C00000"/>
                </a:solidFill>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8A107F43-2764-83F5-477C-7D7118B9A0DE}"/>
                  </a:ext>
                </a:extLst>
              </p:cNvPr>
              <p:cNvSpPr txBox="1"/>
              <p:nvPr/>
            </p:nvSpPr>
            <p:spPr>
              <a:xfrm>
                <a:off x="6432539" y="2311694"/>
                <a:ext cx="295275" cy="153888"/>
              </a:xfrm>
              <a:prstGeom prst="rect">
                <a:avLst/>
              </a:prstGeom>
              <a:noFill/>
            </p:spPr>
            <p:txBody>
              <a:bodyPr wrap="square" rtlCol="0">
                <a:spAutoFit/>
              </a:bodyPr>
              <a:lstStyle/>
              <a:p>
                <a:r>
                  <a:rPr lang="en-US" altLang="zh-CN" sz="400" dirty="0">
                    <a:solidFill>
                      <a:srgbClr val="C00000"/>
                    </a:solidFill>
                    <a:latin typeface="+mn-ea"/>
                  </a:rPr>
                  <a:t>300</a:t>
                </a:r>
                <a:endParaRPr lang="zh-CN" altLang="en-US" sz="400" dirty="0">
                  <a:solidFill>
                    <a:srgbClr val="C00000"/>
                  </a:solidFill>
                  <a:latin typeface="+mn-ea"/>
                </a:endParaRPr>
              </a:p>
            </p:txBody>
          </p:sp>
          <p:sp>
            <p:nvSpPr>
              <p:cNvPr id="65" name="文本框 64">
                <a:extLst>
                  <a:ext uri="{FF2B5EF4-FFF2-40B4-BE49-F238E27FC236}">
                    <a16:creationId xmlns:a16="http://schemas.microsoft.com/office/drawing/2014/main" id="{8FF43403-9F43-A97B-F044-2CFD41E1E293}"/>
                  </a:ext>
                </a:extLst>
              </p:cNvPr>
              <p:cNvSpPr txBox="1"/>
              <p:nvPr/>
            </p:nvSpPr>
            <p:spPr>
              <a:xfrm>
                <a:off x="6865575" y="2321481"/>
                <a:ext cx="295275" cy="153888"/>
              </a:xfrm>
              <a:prstGeom prst="rect">
                <a:avLst/>
              </a:prstGeom>
              <a:noFill/>
            </p:spPr>
            <p:txBody>
              <a:bodyPr wrap="square" rtlCol="0">
                <a:spAutoFit/>
              </a:bodyPr>
              <a:lstStyle/>
              <a:p>
                <a:r>
                  <a:rPr lang="en-US" altLang="zh-CN" sz="400" dirty="0">
                    <a:solidFill>
                      <a:srgbClr val="C00000"/>
                    </a:solidFill>
                    <a:latin typeface="+mn-ea"/>
                  </a:rPr>
                  <a:t>10</a:t>
                </a:r>
                <a:endParaRPr lang="zh-CN" altLang="en-US" sz="400" dirty="0">
                  <a:solidFill>
                    <a:srgbClr val="C00000"/>
                  </a:solidFill>
                  <a:latin typeface="+mn-ea"/>
                </a:endParaRPr>
              </a:p>
            </p:txBody>
          </p:sp>
        </p:grpSp>
      </p:grpSp>
      <p:sp>
        <p:nvSpPr>
          <p:cNvPr id="116" name="椭圆 115">
            <a:extLst>
              <a:ext uri="{FF2B5EF4-FFF2-40B4-BE49-F238E27FC236}">
                <a16:creationId xmlns:a16="http://schemas.microsoft.com/office/drawing/2014/main" id="{FE3078AA-8026-ABA8-D0DA-7132C240CD05}"/>
              </a:ext>
            </a:extLst>
          </p:cNvPr>
          <p:cNvSpPr/>
          <p:nvPr/>
        </p:nvSpPr>
        <p:spPr>
          <a:xfrm>
            <a:off x="8298653" y="5580236"/>
            <a:ext cx="52318" cy="45720"/>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0" name="文本框 119">
            <a:extLst>
              <a:ext uri="{FF2B5EF4-FFF2-40B4-BE49-F238E27FC236}">
                <a16:creationId xmlns:a16="http://schemas.microsoft.com/office/drawing/2014/main" id="{16CC1637-2FAE-002F-4991-397EA1C4DD68}"/>
              </a:ext>
            </a:extLst>
          </p:cNvPr>
          <p:cNvSpPr txBox="1"/>
          <p:nvPr/>
        </p:nvSpPr>
        <p:spPr>
          <a:xfrm>
            <a:off x="5261446" y="4305098"/>
            <a:ext cx="563702" cy="230832"/>
          </a:xfrm>
          <a:prstGeom prst="rect">
            <a:avLst/>
          </a:prstGeom>
          <a:noFill/>
        </p:spPr>
        <p:txBody>
          <a:bodyPr wrap="square" rtlCol="0">
            <a:spAutoFit/>
          </a:bodyPr>
          <a:lstStyle/>
          <a:p>
            <a:r>
              <a:rPr lang="zh-CN" altLang="en-US" sz="900" b="1" dirty="0"/>
              <a:t>对 </a:t>
            </a:r>
            <a:r>
              <a:rPr lang="en-US" altLang="zh-CN" sz="900" b="1" dirty="0"/>
              <a:t>  </a:t>
            </a:r>
            <a:r>
              <a:rPr lang="zh-CN" altLang="en-US" sz="900" b="1" dirty="0"/>
              <a:t>比</a:t>
            </a:r>
            <a:endParaRPr lang="en-US" altLang="zh-CN" sz="900" b="1" dirty="0"/>
          </a:p>
        </p:txBody>
      </p:sp>
      <p:grpSp>
        <p:nvGrpSpPr>
          <p:cNvPr id="31" name="组合 30">
            <a:extLst>
              <a:ext uri="{FF2B5EF4-FFF2-40B4-BE49-F238E27FC236}">
                <a16:creationId xmlns:a16="http://schemas.microsoft.com/office/drawing/2014/main" id="{8E7D580C-D8FD-78CA-157E-4863D938E27E}"/>
              </a:ext>
            </a:extLst>
          </p:cNvPr>
          <p:cNvGrpSpPr/>
          <p:nvPr/>
        </p:nvGrpSpPr>
        <p:grpSpPr>
          <a:xfrm flipH="1">
            <a:off x="4795281" y="3516843"/>
            <a:ext cx="891269" cy="988310"/>
            <a:chOff x="4603784" y="2685082"/>
            <a:chExt cx="920772" cy="988310"/>
          </a:xfrm>
        </p:grpSpPr>
        <p:cxnSp>
          <p:nvCxnSpPr>
            <p:cNvPr id="38" name="直接连接符 37">
              <a:extLst>
                <a:ext uri="{FF2B5EF4-FFF2-40B4-BE49-F238E27FC236}">
                  <a16:creationId xmlns:a16="http://schemas.microsoft.com/office/drawing/2014/main" id="{3FA144B0-6600-0E2F-1665-89EB40F32B5C}"/>
                </a:ext>
              </a:extLst>
            </p:cNvPr>
            <p:cNvCxnSpPr>
              <a:cxnSpLocks/>
            </p:cNvCxnSpPr>
            <p:nvPr/>
          </p:nvCxnSpPr>
          <p:spPr>
            <a:xfrm>
              <a:off x="4603784" y="3673392"/>
              <a:ext cx="433261" cy="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7F319AA9-2BC4-61AB-B5F1-A593EEE4AA6C}"/>
                </a:ext>
              </a:extLst>
            </p:cNvPr>
            <p:cNvCxnSpPr>
              <a:cxnSpLocks/>
              <a:endCxn id="40" idx="3"/>
            </p:cNvCxnSpPr>
            <p:nvPr/>
          </p:nvCxnSpPr>
          <p:spPr>
            <a:xfrm flipV="1">
              <a:off x="5037045" y="2812076"/>
              <a:ext cx="353525" cy="86131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椭圆 39">
              <a:extLst>
                <a:ext uri="{FF2B5EF4-FFF2-40B4-BE49-F238E27FC236}">
                  <a16:creationId xmlns:a16="http://schemas.microsoft.com/office/drawing/2014/main" id="{F36AEE3B-4B13-0C75-B406-8887B39FBFEE}"/>
                </a:ext>
              </a:extLst>
            </p:cNvPr>
            <p:cNvSpPr/>
            <p:nvPr/>
          </p:nvSpPr>
          <p:spPr>
            <a:xfrm>
              <a:off x="5367581" y="2685082"/>
              <a:ext cx="156975" cy="148783"/>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128" name="文本框 127">
            <a:extLst>
              <a:ext uri="{FF2B5EF4-FFF2-40B4-BE49-F238E27FC236}">
                <a16:creationId xmlns:a16="http://schemas.microsoft.com/office/drawing/2014/main" id="{87EF8936-5067-87FD-5EDB-AA7BEF2F20B6}"/>
              </a:ext>
            </a:extLst>
          </p:cNvPr>
          <p:cNvSpPr txBox="1"/>
          <p:nvPr/>
        </p:nvSpPr>
        <p:spPr>
          <a:xfrm>
            <a:off x="5261446" y="4506925"/>
            <a:ext cx="563702" cy="230832"/>
          </a:xfrm>
          <a:prstGeom prst="rect">
            <a:avLst/>
          </a:prstGeom>
          <a:noFill/>
        </p:spPr>
        <p:txBody>
          <a:bodyPr wrap="square" rtlCol="0">
            <a:spAutoFit/>
          </a:bodyPr>
          <a:lstStyle/>
          <a:p>
            <a:r>
              <a:rPr lang="zh-CN" altLang="en-US" sz="900" b="1" dirty="0"/>
              <a:t>实   验</a:t>
            </a:r>
          </a:p>
        </p:txBody>
      </p:sp>
      <p:pic>
        <p:nvPicPr>
          <p:cNvPr id="129" name="图片 128">
            <a:extLst>
              <a:ext uri="{FF2B5EF4-FFF2-40B4-BE49-F238E27FC236}">
                <a16:creationId xmlns:a16="http://schemas.microsoft.com/office/drawing/2014/main" id="{1AA57620-C83B-D1E6-FCEF-13EF9EF5CD29}"/>
              </a:ext>
            </a:extLst>
          </p:cNvPr>
          <p:cNvPicPr>
            <a:picLocks noChangeAspect="1"/>
          </p:cNvPicPr>
          <p:nvPr/>
        </p:nvPicPr>
        <p:blipFill>
          <a:blip r:embed="rId5"/>
          <a:stretch>
            <a:fillRect/>
          </a:stretch>
        </p:blipFill>
        <p:spPr>
          <a:xfrm>
            <a:off x="8350971" y="2893023"/>
            <a:ext cx="418643" cy="249404"/>
          </a:xfrm>
          <a:prstGeom prst="rect">
            <a:avLst/>
          </a:prstGeom>
        </p:spPr>
      </p:pic>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DA6F04EB-A9CD-91E7-F3F9-DD873D9ADF2E}"/>
                  </a:ext>
                </a:extLst>
              </p:cNvPr>
              <p:cNvSpPr txBox="1"/>
              <p:nvPr/>
            </p:nvSpPr>
            <p:spPr>
              <a:xfrm>
                <a:off x="965506" y="2000713"/>
                <a:ext cx="3231339" cy="625171"/>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400" dirty="0">
                    <a:latin typeface="+mn-ea"/>
                  </a:rPr>
                  <a:t>非多维数据，</a:t>
                </a:r>
                <a:r>
                  <a:rPr lang="zh-CN" altLang="en-US" sz="1400" b="1" dirty="0">
                    <a:latin typeface="+mn-ea"/>
                  </a:rPr>
                  <a:t>卷积层</a:t>
                </a:r>
                <a:r>
                  <a:rPr lang="zh-CN" altLang="en-US" sz="1400" dirty="0">
                    <a:latin typeface="+mn-ea"/>
                  </a:rPr>
                  <a:t>常为</a:t>
                </a:r>
                <a:r>
                  <a:rPr lang="en-US" altLang="zh-CN" sz="1400" b="1" dirty="0">
                    <a:latin typeface="+mn-ea"/>
                  </a:rPr>
                  <a:t>2~3</a:t>
                </a:r>
                <a:r>
                  <a:rPr lang="zh-CN" altLang="en-US" sz="1400" dirty="0">
                    <a:latin typeface="+mn-ea"/>
                  </a:rPr>
                  <a:t>层</a:t>
                </a:r>
                <a:endParaRPr lang="en-US" altLang="zh-CN" sz="1400" dirty="0">
                  <a:latin typeface="+mn-ea"/>
                </a:endParaRPr>
              </a:p>
              <a:p>
                <a:pPr marL="285750" indent="-285750">
                  <a:lnSpc>
                    <a:spcPct val="130000"/>
                  </a:lnSpc>
                  <a:buFont typeface="Arial" panose="020B0604020202020204" pitchFamily="34" charset="0"/>
                  <a:buChar char="•"/>
                </a:pPr>
                <a:r>
                  <a:rPr lang="zh-CN" altLang="en-US" sz="1400" b="1" dirty="0">
                    <a:latin typeface="+mn-ea"/>
                  </a:rPr>
                  <a:t>神经元</a:t>
                </a:r>
                <a:r>
                  <a:rPr lang="zh-CN" altLang="en-US" sz="1400" dirty="0">
                    <a:latin typeface="+mn-ea"/>
                  </a:rPr>
                  <a:t>常为</a:t>
                </a:r>
                <a14:m>
                  <m:oMath xmlns:m="http://schemas.openxmlformats.org/officeDocument/2006/math">
                    <m:sSup>
                      <m:sSupPr>
                        <m:ctrlPr>
                          <a:rPr lang="en-US" altLang="zh-CN" sz="1400" b="1" i="1" smtClean="0">
                            <a:latin typeface="Cambria Math" panose="02040503050406030204" pitchFamily="18" charset="0"/>
                          </a:rPr>
                        </m:ctrlPr>
                      </m:sSupPr>
                      <m:e>
                        <m:r>
                          <a:rPr lang="en-US" altLang="zh-CN" sz="1400" b="1" i="1" smtClean="0">
                            <a:latin typeface="Cambria Math" panose="02040503050406030204" pitchFamily="18" charset="0"/>
                          </a:rPr>
                          <m:t>𝟐</m:t>
                        </m:r>
                      </m:e>
                      <m:sup>
                        <m:r>
                          <a:rPr lang="en-US" altLang="zh-CN" sz="1400" b="1" i="1" smtClean="0">
                            <a:latin typeface="Cambria Math" panose="02040503050406030204" pitchFamily="18" charset="0"/>
                          </a:rPr>
                          <m:t>𝒏</m:t>
                        </m:r>
                      </m:sup>
                    </m:sSup>
                  </m:oMath>
                </a14:m>
                <a:r>
                  <a:rPr lang="zh-CN" altLang="en-US" sz="1400" dirty="0">
                    <a:latin typeface="+mn-ea"/>
                  </a:rPr>
                  <a:t>个，</a:t>
                </a:r>
                <a:r>
                  <a:rPr lang="en-US" altLang="zh-CN" sz="1400" dirty="0">
                    <a:latin typeface="+mn-ea"/>
                  </a:rPr>
                  <a:t>32</a:t>
                </a:r>
                <a:r>
                  <a:rPr lang="zh-CN" altLang="en-US" sz="1400" dirty="0">
                    <a:latin typeface="+mn-ea"/>
                  </a:rPr>
                  <a:t>、</a:t>
                </a:r>
                <a:r>
                  <a:rPr lang="en-US" altLang="zh-CN" sz="1400" dirty="0">
                    <a:latin typeface="+mn-ea"/>
                  </a:rPr>
                  <a:t>64</a:t>
                </a:r>
                <a:r>
                  <a:rPr lang="zh-CN" altLang="en-US" sz="1400" dirty="0">
                    <a:latin typeface="+mn-ea"/>
                  </a:rPr>
                  <a:t>最常用</a:t>
                </a:r>
              </a:p>
            </p:txBody>
          </p:sp>
        </mc:Choice>
        <mc:Fallback xmlns="">
          <p:sp>
            <p:nvSpPr>
              <p:cNvPr id="4" name="文本框 3">
                <a:extLst>
                  <a:ext uri="{FF2B5EF4-FFF2-40B4-BE49-F238E27FC236}">
                    <a16:creationId xmlns:a16="http://schemas.microsoft.com/office/drawing/2014/main" id="{DA6F04EB-A9CD-91E7-F3F9-DD873D9ADF2E}"/>
                  </a:ext>
                </a:extLst>
              </p:cNvPr>
              <p:cNvSpPr txBox="1">
                <a:spLocks noRot="1" noChangeAspect="1" noMove="1" noResize="1" noEditPoints="1" noAdjustHandles="1" noChangeArrowheads="1" noChangeShapeType="1" noTextEdit="1"/>
              </p:cNvSpPr>
              <p:nvPr/>
            </p:nvSpPr>
            <p:spPr>
              <a:xfrm>
                <a:off x="965506" y="2000713"/>
                <a:ext cx="3231339" cy="625171"/>
              </a:xfrm>
              <a:prstGeom prst="rect">
                <a:avLst/>
              </a:prstGeom>
              <a:blipFill>
                <a:blip r:embed="rId6"/>
                <a:stretch>
                  <a:fillRect l="-189" b="-9709"/>
                </a:stretch>
              </a:blipFill>
            </p:spPr>
            <p:txBody>
              <a:bodyPr/>
              <a:lstStyle/>
              <a:p>
                <a:r>
                  <a:rPr lang="zh-CN" altLang="en-US">
                    <a:noFill/>
                  </a:rPr>
                  <a:t> </a:t>
                </a:r>
              </a:p>
            </p:txBody>
          </p:sp>
        </mc:Fallback>
      </mc:AlternateContent>
      <p:grpSp>
        <p:nvGrpSpPr>
          <p:cNvPr id="5" name="组合 4">
            <a:extLst>
              <a:ext uri="{FF2B5EF4-FFF2-40B4-BE49-F238E27FC236}">
                <a16:creationId xmlns:a16="http://schemas.microsoft.com/office/drawing/2014/main" id="{2AD5A7B4-67E4-7D39-DBFC-3DE802459584}"/>
              </a:ext>
            </a:extLst>
          </p:cNvPr>
          <p:cNvGrpSpPr/>
          <p:nvPr/>
        </p:nvGrpSpPr>
        <p:grpSpPr>
          <a:xfrm>
            <a:off x="-344630" y="3308"/>
            <a:ext cx="12870385" cy="446052"/>
            <a:chOff x="-402429" y="-7062"/>
            <a:chExt cx="12870385" cy="446052"/>
          </a:xfrm>
        </p:grpSpPr>
        <p:sp>
          <p:nvSpPr>
            <p:cNvPr id="6" name="箭头: V 形 5">
              <a:extLst>
                <a:ext uri="{FF2B5EF4-FFF2-40B4-BE49-F238E27FC236}">
                  <a16:creationId xmlns:a16="http://schemas.microsoft.com/office/drawing/2014/main" id="{7057FEE1-CDBD-4D75-C68F-2C6B6C978B98}"/>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3" name="箭头: V 形 12">
              <a:extLst>
                <a:ext uri="{FF2B5EF4-FFF2-40B4-BE49-F238E27FC236}">
                  <a16:creationId xmlns:a16="http://schemas.microsoft.com/office/drawing/2014/main" id="{6ED3A94F-1B8B-875F-21A5-EF35313193A8}"/>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C94ADD82-04BC-0B83-001D-F383B27FFF7F}"/>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6" name="箭头: V 形 15">
              <a:extLst>
                <a:ext uri="{FF2B5EF4-FFF2-40B4-BE49-F238E27FC236}">
                  <a16:creationId xmlns:a16="http://schemas.microsoft.com/office/drawing/2014/main" id="{B354CBA2-99A9-9168-5B5A-9B2290F83C19}"/>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17" name="箭头: V 形 16">
              <a:extLst>
                <a:ext uri="{FF2B5EF4-FFF2-40B4-BE49-F238E27FC236}">
                  <a16:creationId xmlns:a16="http://schemas.microsoft.com/office/drawing/2014/main" id="{CC9F3EC2-520F-0297-1906-9876D75A59A4}"/>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3" name="标题 1">
            <a:extLst>
              <a:ext uri="{FF2B5EF4-FFF2-40B4-BE49-F238E27FC236}">
                <a16:creationId xmlns:a16="http://schemas.microsoft.com/office/drawing/2014/main" id="{4396C21D-3908-886B-D9AB-654A9A792A66}"/>
              </a:ext>
            </a:extLst>
          </p:cNvPr>
          <p:cNvSpPr>
            <a:spLocks noGrp="1"/>
          </p:cNvSpPr>
          <p:nvPr>
            <p:ph type="title"/>
          </p:nvPr>
        </p:nvSpPr>
        <p:spPr>
          <a:xfrm>
            <a:off x="709473" y="517832"/>
            <a:ext cx="6974744" cy="699961"/>
          </a:xfrm>
        </p:spPr>
        <p:txBody>
          <a:bodyPr>
            <a:normAutofit fontScale="90000"/>
          </a:bodyPr>
          <a:lstStyle/>
          <a:p>
            <a:br>
              <a:rPr lang="en-US" altLang="zh-CN" sz="2800" b="1" dirty="0"/>
            </a:br>
            <a:r>
              <a:rPr lang="en-US" altLang="zh-CN" sz="3600" b="1" dirty="0"/>
              <a:t>4-2  </a:t>
            </a:r>
            <a:r>
              <a:rPr lang="zh-CN" altLang="en-US" sz="3400" b="1" dirty="0"/>
              <a:t>基于深度学习的故障诊断</a:t>
            </a:r>
            <a:br>
              <a:rPr lang="zh-CN" altLang="en-US" sz="3400" b="1" dirty="0"/>
            </a:br>
            <a:r>
              <a:rPr lang="zh-CN" altLang="en-US" sz="3400" b="1" dirty="0"/>
              <a:t> </a:t>
            </a:r>
          </a:p>
        </p:txBody>
      </p:sp>
      <p:sp>
        <p:nvSpPr>
          <p:cNvPr id="25" name="内容占位符 4">
            <a:extLst>
              <a:ext uri="{FF2B5EF4-FFF2-40B4-BE49-F238E27FC236}">
                <a16:creationId xmlns:a16="http://schemas.microsoft.com/office/drawing/2014/main" id="{ED678613-F2E0-ADCE-86A3-EFA316A372B2}"/>
              </a:ext>
            </a:extLst>
          </p:cNvPr>
          <p:cNvSpPr txBox="1">
            <a:spLocks/>
          </p:cNvSpPr>
          <p:nvPr/>
        </p:nvSpPr>
        <p:spPr>
          <a:xfrm>
            <a:off x="1005111" y="986625"/>
            <a:ext cx="6273046"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4-2-2 </a:t>
            </a:r>
            <a:r>
              <a:rPr lang="zh-CN" altLang="en-US" sz="2400" b="1" dirty="0">
                <a:latin typeface="+mj-ea"/>
                <a:ea typeface="+mj-ea"/>
                <a:cs typeface="Times New Roman" panose="02020603050405020304" pitchFamily="18" charset="0"/>
              </a:rPr>
              <a:t>获取预训练</a:t>
            </a:r>
            <a:r>
              <a:rPr lang="en-US" altLang="zh-CN" sz="2400" b="1" dirty="0">
                <a:latin typeface="+mj-ea"/>
                <a:ea typeface="+mj-ea"/>
                <a:cs typeface="Times New Roman" panose="02020603050405020304" pitchFamily="18" charset="0"/>
              </a:rPr>
              <a:t>CNN</a:t>
            </a:r>
            <a:r>
              <a:rPr lang="zh-CN" altLang="en-US" sz="2400" b="1" dirty="0">
                <a:latin typeface="+mj-ea"/>
                <a:ea typeface="+mj-ea"/>
                <a:cs typeface="Times New Roman" panose="02020603050405020304" pitchFamily="18" charset="0"/>
              </a:rPr>
              <a:t>诊断模型</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2" name="图片 1">
            <a:extLst>
              <a:ext uri="{FF2B5EF4-FFF2-40B4-BE49-F238E27FC236}">
                <a16:creationId xmlns:a16="http://schemas.microsoft.com/office/drawing/2014/main" id="{40E138A7-40EB-2221-9975-89B0A6104059}"/>
              </a:ext>
            </a:extLst>
          </p:cNvPr>
          <p:cNvPicPr>
            <a:picLocks noChangeAspect="1"/>
          </p:cNvPicPr>
          <p:nvPr/>
        </p:nvPicPr>
        <p:blipFill>
          <a:blip r:embed="rId7"/>
          <a:stretch>
            <a:fillRect/>
          </a:stretch>
        </p:blipFill>
        <p:spPr>
          <a:xfrm>
            <a:off x="1" y="604964"/>
            <a:ext cx="794564" cy="472065"/>
          </a:xfrm>
          <a:prstGeom prst="rect">
            <a:avLst/>
          </a:prstGeom>
        </p:spPr>
      </p:pic>
    </p:spTree>
    <p:extLst>
      <p:ext uri="{BB962C8B-B14F-4D97-AF65-F5344CB8AC3E}">
        <p14:creationId xmlns:p14="http://schemas.microsoft.com/office/powerpoint/2010/main" val="1516499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5" name="图片 64">
            <a:extLst>
              <a:ext uri="{FF2B5EF4-FFF2-40B4-BE49-F238E27FC236}">
                <a16:creationId xmlns:a16="http://schemas.microsoft.com/office/drawing/2014/main" id="{45843873-C9C9-EA35-E168-E7A0C58E5E48}"/>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171030" y="777727"/>
            <a:ext cx="1679624" cy="2337762"/>
          </a:xfrm>
          <a:prstGeom prst="rect">
            <a:avLst/>
          </a:prstGeom>
          <a:noFill/>
        </p:spPr>
      </p:pic>
      <p:pic>
        <p:nvPicPr>
          <p:cNvPr id="53" name="图形 27">
            <a:extLst>
              <a:ext uri="{FF2B5EF4-FFF2-40B4-BE49-F238E27FC236}">
                <a16:creationId xmlns:a16="http://schemas.microsoft.com/office/drawing/2014/main" id="{7A2DFAFC-B712-F03F-22B0-1DE5E669F178}"/>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340043" y="2039985"/>
            <a:ext cx="3915801" cy="4044878"/>
          </a:xfrm>
          <a:prstGeom prst="rect">
            <a:avLst/>
          </a:prstGeom>
        </p:spPr>
      </p:pic>
      <p:pic>
        <p:nvPicPr>
          <p:cNvPr id="51" name="图形 26">
            <a:extLst>
              <a:ext uri="{FF2B5EF4-FFF2-40B4-BE49-F238E27FC236}">
                <a16:creationId xmlns:a16="http://schemas.microsoft.com/office/drawing/2014/main" id="{1C0F2C4C-C782-BE6B-3845-01FA2DBC187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248164" y="3724603"/>
            <a:ext cx="3259290" cy="2407262"/>
          </a:xfrm>
          <a:prstGeom prst="rect">
            <a:avLst/>
          </a:prstGeom>
        </p:spPr>
      </p:pic>
      <p:pic>
        <p:nvPicPr>
          <p:cNvPr id="50" name="图片 49">
            <a:extLst>
              <a:ext uri="{FF2B5EF4-FFF2-40B4-BE49-F238E27FC236}">
                <a16:creationId xmlns:a16="http://schemas.microsoft.com/office/drawing/2014/main" id="{674598D1-5748-C3B9-7577-1CBAA3B47E50}"/>
              </a:ext>
            </a:extLst>
          </p:cNvPr>
          <p:cNvPicPr>
            <a:picLocks noChangeAspect="1"/>
          </p:cNvPicPr>
          <p:nvPr/>
        </p:nvPicPr>
        <p:blipFill>
          <a:blip r:embed="rId8"/>
          <a:stretch>
            <a:fillRect/>
          </a:stretch>
        </p:blipFill>
        <p:spPr>
          <a:xfrm>
            <a:off x="187296" y="1846207"/>
            <a:ext cx="2505316" cy="1895519"/>
          </a:xfrm>
          <a:prstGeom prst="rect">
            <a:avLst/>
          </a:prstGeom>
        </p:spPr>
      </p:pic>
      <p:sp>
        <p:nvSpPr>
          <p:cNvPr id="71" name="箭头: 右 70">
            <a:extLst>
              <a:ext uri="{FF2B5EF4-FFF2-40B4-BE49-F238E27FC236}">
                <a16:creationId xmlns:a16="http://schemas.microsoft.com/office/drawing/2014/main" id="{8310316E-D665-7B7F-357E-0D3DDF3C79FC}"/>
              </a:ext>
            </a:extLst>
          </p:cNvPr>
          <p:cNvSpPr/>
          <p:nvPr/>
        </p:nvSpPr>
        <p:spPr>
          <a:xfrm>
            <a:off x="2263744" y="5613404"/>
            <a:ext cx="400050" cy="218232"/>
          </a:xfrm>
          <a:prstGeom prst="rightArrow">
            <a:avLst>
              <a:gd name="adj1" fmla="val 50000"/>
              <a:gd name="adj2" fmla="val 11332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B7955C24-DFAC-5F23-A11C-DCC307551480}"/>
              </a:ext>
            </a:extLst>
          </p:cNvPr>
          <p:cNvGrpSpPr/>
          <p:nvPr/>
        </p:nvGrpSpPr>
        <p:grpSpPr>
          <a:xfrm>
            <a:off x="113459" y="1739420"/>
            <a:ext cx="2623544" cy="2478424"/>
            <a:chOff x="552152" y="2584467"/>
            <a:chExt cx="2465474" cy="2478424"/>
          </a:xfrm>
        </p:grpSpPr>
        <p:sp>
          <p:nvSpPr>
            <p:cNvPr id="6" name="矩形: 圆角 5">
              <a:extLst>
                <a:ext uri="{FF2B5EF4-FFF2-40B4-BE49-F238E27FC236}">
                  <a16:creationId xmlns:a16="http://schemas.microsoft.com/office/drawing/2014/main" id="{47F69BEB-B371-C27B-637E-03A7E2D35FD2}"/>
                </a:ext>
              </a:extLst>
            </p:cNvPr>
            <p:cNvSpPr/>
            <p:nvPr/>
          </p:nvSpPr>
          <p:spPr>
            <a:xfrm>
              <a:off x="552152" y="2584467"/>
              <a:ext cx="2465474" cy="2305921"/>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64956A2A-BD07-2862-AC2F-90DDE6C55EA6}"/>
                </a:ext>
              </a:extLst>
            </p:cNvPr>
            <p:cNvSpPr txBox="1"/>
            <p:nvPr/>
          </p:nvSpPr>
          <p:spPr>
            <a:xfrm>
              <a:off x="1136073" y="4693559"/>
              <a:ext cx="1160872" cy="369332"/>
            </a:xfrm>
            <a:prstGeom prst="rect">
              <a:avLst/>
            </a:prstGeom>
            <a:solidFill>
              <a:schemeClr val="bg1"/>
            </a:solidFill>
          </p:spPr>
          <p:txBody>
            <a:bodyPr wrap="square" rtlCol="0">
              <a:spAutoFit/>
            </a:bodyPr>
            <a:lstStyle/>
            <a:p>
              <a:r>
                <a:rPr lang="zh-CN" altLang="en-US" b="1" dirty="0"/>
                <a:t> 诊断精度</a:t>
              </a:r>
            </a:p>
          </p:txBody>
        </p:sp>
      </p:grpSp>
      <p:grpSp>
        <p:nvGrpSpPr>
          <p:cNvPr id="33" name="组合 32">
            <a:extLst>
              <a:ext uri="{FF2B5EF4-FFF2-40B4-BE49-F238E27FC236}">
                <a16:creationId xmlns:a16="http://schemas.microsoft.com/office/drawing/2014/main" id="{E54B2DF7-FB9A-16FE-8984-9AE376D0FF35}"/>
              </a:ext>
            </a:extLst>
          </p:cNvPr>
          <p:cNvGrpSpPr/>
          <p:nvPr/>
        </p:nvGrpSpPr>
        <p:grpSpPr>
          <a:xfrm>
            <a:off x="8062132" y="3581404"/>
            <a:ext cx="3702576" cy="2933264"/>
            <a:chOff x="3555846" y="2855092"/>
            <a:chExt cx="3702576" cy="2933264"/>
          </a:xfrm>
        </p:grpSpPr>
        <p:sp>
          <p:nvSpPr>
            <p:cNvPr id="18" name="矩形: 圆角 17">
              <a:extLst>
                <a:ext uri="{FF2B5EF4-FFF2-40B4-BE49-F238E27FC236}">
                  <a16:creationId xmlns:a16="http://schemas.microsoft.com/office/drawing/2014/main" id="{33BBDE43-08E4-43B6-EAC5-C7F03624F254}"/>
                </a:ext>
              </a:extLst>
            </p:cNvPr>
            <p:cNvSpPr/>
            <p:nvPr/>
          </p:nvSpPr>
          <p:spPr>
            <a:xfrm>
              <a:off x="3555846" y="2855092"/>
              <a:ext cx="3702576" cy="2717621"/>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9" name="文本框 18">
              <a:extLst>
                <a:ext uri="{FF2B5EF4-FFF2-40B4-BE49-F238E27FC236}">
                  <a16:creationId xmlns:a16="http://schemas.microsoft.com/office/drawing/2014/main" id="{34C29E53-52E8-151F-E2F1-94F1740B6450}"/>
                </a:ext>
              </a:extLst>
            </p:cNvPr>
            <p:cNvSpPr txBox="1"/>
            <p:nvPr/>
          </p:nvSpPr>
          <p:spPr>
            <a:xfrm>
              <a:off x="4231010" y="5419024"/>
              <a:ext cx="2274898" cy="369332"/>
            </a:xfrm>
            <a:prstGeom prst="rect">
              <a:avLst/>
            </a:prstGeom>
            <a:solidFill>
              <a:schemeClr val="bg1"/>
            </a:solidFill>
          </p:spPr>
          <p:txBody>
            <a:bodyPr wrap="square" rtlCol="0">
              <a:spAutoFit/>
            </a:bodyPr>
            <a:lstStyle/>
            <a:p>
              <a:r>
                <a:rPr lang="zh-CN" altLang="en-US" b="1" dirty="0"/>
                <a:t>   </a:t>
              </a:r>
              <a:r>
                <a:rPr lang="en-US" altLang="zh-CN" b="1" dirty="0"/>
                <a:t>CNN</a:t>
              </a:r>
              <a:r>
                <a:rPr lang="zh-CN" altLang="en-US" b="1" dirty="0"/>
                <a:t>模型</a:t>
              </a:r>
              <a:r>
                <a:rPr lang="en-US" altLang="zh-CN" b="1" dirty="0"/>
                <a:t>loss</a:t>
              </a:r>
              <a:r>
                <a:rPr lang="zh-CN" altLang="en-US" b="1" dirty="0"/>
                <a:t>曲线</a:t>
              </a:r>
            </a:p>
          </p:txBody>
        </p:sp>
      </p:grpSp>
      <p:grpSp>
        <p:nvGrpSpPr>
          <p:cNvPr id="55" name="组合 54">
            <a:extLst>
              <a:ext uri="{FF2B5EF4-FFF2-40B4-BE49-F238E27FC236}">
                <a16:creationId xmlns:a16="http://schemas.microsoft.com/office/drawing/2014/main" id="{7BA57AAF-D94C-E182-ED35-D8332419D1B7}"/>
              </a:ext>
            </a:extLst>
          </p:cNvPr>
          <p:cNvGrpSpPr/>
          <p:nvPr/>
        </p:nvGrpSpPr>
        <p:grpSpPr>
          <a:xfrm>
            <a:off x="3100832" y="1941349"/>
            <a:ext cx="4615392" cy="4527808"/>
            <a:chOff x="646969" y="2232142"/>
            <a:chExt cx="4615392" cy="4241204"/>
          </a:xfrm>
        </p:grpSpPr>
        <p:sp>
          <p:nvSpPr>
            <p:cNvPr id="34" name="矩形: 圆角 33">
              <a:extLst>
                <a:ext uri="{FF2B5EF4-FFF2-40B4-BE49-F238E27FC236}">
                  <a16:creationId xmlns:a16="http://schemas.microsoft.com/office/drawing/2014/main" id="{ED430E01-BFC4-7981-2F09-E5CC5B2E47F3}"/>
                </a:ext>
              </a:extLst>
            </p:cNvPr>
            <p:cNvSpPr/>
            <p:nvPr/>
          </p:nvSpPr>
          <p:spPr>
            <a:xfrm>
              <a:off x="646969" y="2232142"/>
              <a:ext cx="4615392" cy="4056540"/>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9" name="文本框 38">
              <a:extLst>
                <a:ext uri="{FF2B5EF4-FFF2-40B4-BE49-F238E27FC236}">
                  <a16:creationId xmlns:a16="http://schemas.microsoft.com/office/drawing/2014/main" id="{132D479B-2747-C0F8-0BBB-578EE8334262}"/>
                </a:ext>
              </a:extLst>
            </p:cNvPr>
            <p:cNvSpPr txBox="1"/>
            <p:nvPr/>
          </p:nvSpPr>
          <p:spPr>
            <a:xfrm>
              <a:off x="1761047" y="6104014"/>
              <a:ext cx="2274898" cy="369332"/>
            </a:xfrm>
            <a:prstGeom prst="rect">
              <a:avLst/>
            </a:prstGeom>
            <a:solidFill>
              <a:schemeClr val="bg1"/>
            </a:solidFill>
          </p:spPr>
          <p:txBody>
            <a:bodyPr wrap="square" rtlCol="0">
              <a:spAutoFit/>
            </a:bodyPr>
            <a:lstStyle/>
            <a:p>
              <a:r>
                <a:rPr lang="zh-CN" altLang="en-US" b="1" dirty="0"/>
                <a:t>   </a:t>
              </a:r>
              <a:r>
                <a:rPr lang="en-US" altLang="zh-CN" b="1" dirty="0"/>
                <a:t>CNN</a:t>
              </a:r>
              <a:r>
                <a:rPr lang="zh-CN" altLang="en-US" b="1" dirty="0"/>
                <a:t>模型混淆矩阵</a:t>
              </a:r>
            </a:p>
          </p:txBody>
        </p:sp>
        <p:sp>
          <p:nvSpPr>
            <p:cNvPr id="40" name="矩形 39">
              <a:extLst>
                <a:ext uri="{FF2B5EF4-FFF2-40B4-BE49-F238E27FC236}">
                  <a16:creationId xmlns:a16="http://schemas.microsoft.com/office/drawing/2014/main" id="{3765247A-7558-4109-946C-D6A731B5561D}"/>
                </a:ext>
              </a:extLst>
            </p:cNvPr>
            <p:cNvSpPr/>
            <p:nvPr/>
          </p:nvSpPr>
          <p:spPr>
            <a:xfrm>
              <a:off x="1200071" y="4897055"/>
              <a:ext cx="291465" cy="4800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6" name="矩形: 圆角 55">
            <a:extLst>
              <a:ext uri="{FF2B5EF4-FFF2-40B4-BE49-F238E27FC236}">
                <a16:creationId xmlns:a16="http://schemas.microsoft.com/office/drawing/2014/main" id="{7C50CD0C-A725-1AC7-4024-A4B02899F097}"/>
              </a:ext>
            </a:extLst>
          </p:cNvPr>
          <p:cNvSpPr/>
          <p:nvPr/>
        </p:nvSpPr>
        <p:spPr>
          <a:xfrm>
            <a:off x="8022731" y="534745"/>
            <a:ext cx="3741977" cy="2825582"/>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7" name="文本框 56">
            <a:extLst>
              <a:ext uri="{FF2B5EF4-FFF2-40B4-BE49-F238E27FC236}">
                <a16:creationId xmlns:a16="http://schemas.microsoft.com/office/drawing/2014/main" id="{46D0CB9B-7DDD-FD1C-731E-36090764C956}"/>
              </a:ext>
            </a:extLst>
          </p:cNvPr>
          <p:cNvSpPr txBox="1"/>
          <p:nvPr/>
        </p:nvSpPr>
        <p:spPr>
          <a:xfrm>
            <a:off x="8166724" y="3221087"/>
            <a:ext cx="3368775" cy="307777"/>
          </a:xfrm>
          <a:prstGeom prst="rect">
            <a:avLst/>
          </a:prstGeom>
          <a:solidFill>
            <a:schemeClr val="bg1"/>
          </a:solidFill>
        </p:spPr>
        <p:txBody>
          <a:bodyPr wrap="square" rtlCol="0">
            <a:spAutoFit/>
          </a:bodyPr>
          <a:lstStyle/>
          <a:p>
            <a:r>
              <a:rPr lang="zh-CN" altLang="en-US" sz="1400" b="1" dirty="0"/>
              <a:t>  无故障</a:t>
            </a:r>
            <a:r>
              <a:rPr lang="en-US" altLang="zh-CN" sz="1400" b="1" dirty="0"/>
              <a:t>&amp;</a:t>
            </a:r>
            <a:r>
              <a:rPr lang="zh-CN" altLang="en-US" sz="1400" b="1" dirty="0"/>
              <a:t>角速度传感器恒增益</a:t>
            </a:r>
            <a:r>
              <a:rPr lang="en-US" altLang="zh-CN" sz="1400" b="1" dirty="0"/>
              <a:t>&amp;</a:t>
            </a:r>
            <a:r>
              <a:rPr lang="zh-CN" altLang="en-US" sz="1400" b="1" dirty="0"/>
              <a:t>固定偏差</a:t>
            </a:r>
          </a:p>
        </p:txBody>
      </p:sp>
      <p:grpSp>
        <p:nvGrpSpPr>
          <p:cNvPr id="58" name="组合 57">
            <a:extLst>
              <a:ext uri="{FF2B5EF4-FFF2-40B4-BE49-F238E27FC236}">
                <a16:creationId xmlns:a16="http://schemas.microsoft.com/office/drawing/2014/main" id="{3392CDB9-46F6-5C72-86D4-6D04F7D903EB}"/>
              </a:ext>
            </a:extLst>
          </p:cNvPr>
          <p:cNvGrpSpPr/>
          <p:nvPr/>
        </p:nvGrpSpPr>
        <p:grpSpPr>
          <a:xfrm flipH="1">
            <a:off x="5062320" y="1794050"/>
            <a:ext cx="2960412" cy="2776837"/>
            <a:chOff x="3796292" y="-428804"/>
            <a:chExt cx="3058408" cy="2776837"/>
          </a:xfrm>
        </p:grpSpPr>
        <p:cxnSp>
          <p:nvCxnSpPr>
            <p:cNvPr id="59" name="直接连接符 58">
              <a:extLst>
                <a:ext uri="{FF2B5EF4-FFF2-40B4-BE49-F238E27FC236}">
                  <a16:creationId xmlns:a16="http://schemas.microsoft.com/office/drawing/2014/main" id="{C0ED0C71-D6A8-B54A-66C6-E9C104061C4F}"/>
                </a:ext>
              </a:extLst>
            </p:cNvPr>
            <p:cNvCxnSpPr>
              <a:cxnSpLocks/>
            </p:cNvCxnSpPr>
            <p:nvPr/>
          </p:nvCxnSpPr>
          <p:spPr>
            <a:xfrm flipV="1">
              <a:off x="3796292" y="-422012"/>
              <a:ext cx="1219030" cy="6188"/>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480FA4BC-BD4D-0C09-4DE2-2F6A8B476BE2}"/>
                </a:ext>
              </a:extLst>
            </p:cNvPr>
            <p:cNvCxnSpPr>
              <a:cxnSpLocks/>
            </p:cNvCxnSpPr>
            <p:nvPr/>
          </p:nvCxnSpPr>
          <p:spPr>
            <a:xfrm>
              <a:off x="5015322" y="-428804"/>
              <a:ext cx="1839378" cy="2776837"/>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76" name="椭圆 75">
            <a:extLst>
              <a:ext uri="{FF2B5EF4-FFF2-40B4-BE49-F238E27FC236}">
                <a16:creationId xmlns:a16="http://schemas.microsoft.com/office/drawing/2014/main" id="{625742AD-7F34-2595-31C8-CC712660842B}"/>
              </a:ext>
            </a:extLst>
          </p:cNvPr>
          <p:cNvSpPr/>
          <p:nvPr/>
        </p:nvSpPr>
        <p:spPr>
          <a:xfrm>
            <a:off x="7981449" y="1754742"/>
            <a:ext cx="98507" cy="985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55C79BB9-D43C-4251-2B29-E775C2341B97}"/>
              </a:ext>
            </a:extLst>
          </p:cNvPr>
          <p:cNvSpPr/>
          <p:nvPr/>
        </p:nvSpPr>
        <p:spPr>
          <a:xfrm>
            <a:off x="6233205" y="4786346"/>
            <a:ext cx="548595" cy="526085"/>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4" name="直接连接符 23">
            <a:extLst>
              <a:ext uri="{FF2B5EF4-FFF2-40B4-BE49-F238E27FC236}">
                <a16:creationId xmlns:a16="http://schemas.microsoft.com/office/drawing/2014/main" id="{B483DE7B-DD81-C377-70C5-0825ACF26559}"/>
              </a:ext>
            </a:extLst>
          </p:cNvPr>
          <p:cNvCxnSpPr>
            <a:cxnSpLocks/>
            <a:endCxn id="40" idx="3"/>
          </p:cNvCxnSpPr>
          <p:nvPr/>
        </p:nvCxnSpPr>
        <p:spPr>
          <a:xfrm flipH="1">
            <a:off x="3945399" y="4586312"/>
            <a:ext cx="1116920" cy="45628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3F60011-522E-DC2D-3EA9-56943988A222}"/>
              </a:ext>
            </a:extLst>
          </p:cNvPr>
          <p:cNvCxnSpPr>
            <a:cxnSpLocks/>
            <a:endCxn id="20" idx="1"/>
          </p:cNvCxnSpPr>
          <p:nvPr/>
        </p:nvCxnSpPr>
        <p:spPr>
          <a:xfrm>
            <a:off x="5062320" y="4575076"/>
            <a:ext cx="1170885" cy="47431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9082C939-E0E8-1103-7F1C-2C11291E47EA}"/>
              </a:ext>
            </a:extLst>
          </p:cNvPr>
          <p:cNvSpPr txBox="1"/>
          <p:nvPr/>
        </p:nvSpPr>
        <p:spPr>
          <a:xfrm>
            <a:off x="0" y="4190025"/>
            <a:ext cx="2789874" cy="2621872"/>
          </a:xfrm>
          <a:prstGeom prst="rect">
            <a:avLst/>
          </a:prstGeom>
          <a:noFill/>
        </p:spPr>
        <p:txBody>
          <a:bodyPr wrap="square" rtlCol="0">
            <a:spAutoFit/>
          </a:bodyPr>
          <a:lstStyle/>
          <a:p>
            <a:pPr marL="285750" indent="-285750" algn="just">
              <a:lnSpc>
                <a:spcPct val="130000"/>
              </a:lnSpc>
              <a:buFont typeface="Arial" panose="020B0604020202020204" pitchFamily="34" charset="0"/>
              <a:buChar char="•"/>
            </a:pPr>
            <a:r>
              <a:rPr lang="zh-CN" altLang="en-US" sz="1600" kern="100" dirty="0">
                <a:effectLst/>
                <a:latin typeface="+mn-ea"/>
                <a:cs typeface="Times New Roman" panose="02020603050405020304" pitchFamily="18" charset="0"/>
              </a:rPr>
              <a:t>机器学习对数据规格和预处理要求严格；</a:t>
            </a:r>
            <a:endParaRPr lang="en-US" altLang="zh-CN" sz="1600" kern="100" dirty="0">
              <a:effectLst/>
              <a:latin typeface="+mn-ea"/>
              <a:cs typeface="Times New Roman" panose="02020603050405020304" pitchFamily="18" charset="0"/>
            </a:endParaRPr>
          </a:p>
          <a:p>
            <a:pPr marL="285750" indent="-285750" algn="just">
              <a:lnSpc>
                <a:spcPct val="130000"/>
              </a:lnSpc>
              <a:buFont typeface="Arial" panose="020B0604020202020204" pitchFamily="34" charset="0"/>
              <a:buChar char="•"/>
            </a:pPr>
            <a:r>
              <a:rPr lang="zh-CN" altLang="zh-CN" sz="1600" b="1" kern="100" dirty="0">
                <a:effectLst/>
                <a:latin typeface="+mn-ea"/>
              </a:rPr>
              <a:t>CNN</a:t>
            </a:r>
            <a:r>
              <a:rPr lang="zh-CN" altLang="en-US" sz="1600" kern="100" dirty="0">
                <a:effectLst/>
                <a:latin typeface="+mn-ea"/>
              </a:rPr>
              <a:t>和</a:t>
            </a:r>
            <a:r>
              <a:rPr lang="en-US" altLang="zh-CN" sz="1600" b="1" kern="100" dirty="0">
                <a:effectLst/>
                <a:latin typeface="+mn-ea"/>
              </a:rPr>
              <a:t>MLP</a:t>
            </a:r>
            <a:r>
              <a:rPr lang="zh-CN" altLang="en-US" sz="1600" kern="100" dirty="0">
                <a:effectLst/>
                <a:latin typeface="+mn-ea"/>
              </a:rPr>
              <a:t>诊断</a:t>
            </a:r>
            <a:r>
              <a:rPr lang="zh-CN" altLang="en-US" sz="1600" b="1" kern="100" dirty="0">
                <a:effectLst/>
                <a:latin typeface="+mn-ea"/>
              </a:rPr>
              <a:t>精度</a:t>
            </a:r>
            <a:r>
              <a:rPr lang="zh-CN" altLang="zh-CN" sz="1600" kern="100" dirty="0">
                <a:effectLst/>
                <a:latin typeface="+mn-ea"/>
                <a:cs typeface="Times New Roman" panose="02020603050405020304" pitchFamily="18" charset="0"/>
              </a:rPr>
              <a:t>远</a:t>
            </a:r>
            <a:r>
              <a:rPr lang="zh-CN" altLang="zh-CN" sz="1600" b="1" kern="100" dirty="0">
                <a:effectLst/>
                <a:latin typeface="+mn-ea"/>
                <a:cs typeface="Times New Roman" panose="02020603050405020304" pitchFamily="18" charset="0"/>
              </a:rPr>
              <a:t>高</a:t>
            </a:r>
            <a:r>
              <a:rPr lang="zh-CN" altLang="zh-CN" sz="1600" kern="100" dirty="0">
                <a:effectLst/>
                <a:latin typeface="+mn-ea"/>
                <a:cs typeface="Times New Roman" panose="02020603050405020304" pitchFamily="18" charset="0"/>
              </a:rPr>
              <a:t>于机器学习算法</a:t>
            </a:r>
            <a:r>
              <a:rPr lang="zh-CN" altLang="en-US" sz="1600" kern="100" dirty="0">
                <a:effectLst/>
                <a:latin typeface="+mn-ea"/>
                <a:cs typeface="Times New Roman" panose="02020603050405020304" pitchFamily="18" charset="0"/>
              </a:rPr>
              <a:t>，且更加</a:t>
            </a:r>
            <a:r>
              <a:rPr lang="zh-CN" altLang="en-US" sz="1600" b="1" kern="100" dirty="0">
                <a:effectLst/>
                <a:latin typeface="+mn-ea"/>
                <a:cs typeface="Times New Roman" panose="02020603050405020304" pitchFamily="18" charset="0"/>
              </a:rPr>
              <a:t>简便</a:t>
            </a:r>
            <a:r>
              <a:rPr lang="zh-CN" altLang="en-US" sz="1600" kern="100" dirty="0">
                <a:effectLst/>
                <a:latin typeface="+mn-ea"/>
                <a:cs typeface="Times New Roman" panose="02020603050405020304" pitchFamily="18" charset="0"/>
              </a:rPr>
              <a:t>；</a:t>
            </a:r>
            <a:endParaRPr lang="en-US" altLang="zh-CN" sz="1600" kern="100" dirty="0">
              <a:effectLst/>
              <a:latin typeface="+mn-ea"/>
              <a:cs typeface="Times New Roman" panose="02020603050405020304" pitchFamily="18" charset="0"/>
            </a:endParaRPr>
          </a:p>
          <a:p>
            <a:pPr marL="285750" indent="-285750" algn="just">
              <a:lnSpc>
                <a:spcPct val="130000"/>
              </a:lnSpc>
              <a:buFont typeface="Arial" panose="020B0604020202020204" pitchFamily="34" charset="0"/>
              <a:buChar char="•"/>
            </a:pPr>
            <a:r>
              <a:rPr lang="en-US" altLang="zh-CN" sz="1600" b="1" dirty="0">
                <a:latin typeface="+mn-ea"/>
              </a:rPr>
              <a:t>CNN</a:t>
            </a:r>
            <a:r>
              <a:rPr lang="zh-CN" altLang="en-US" sz="1600" dirty="0">
                <a:latin typeface="+mn-ea"/>
              </a:rPr>
              <a:t>的</a:t>
            </a:r>
            <a:r>
              <a:rPr lang="zh-CN" altLang="en-US" sz="1600" b="1" dirty="0">
                <a:latin typeface="+mn-ea"/>
              </a:rPr>
              <a:t>卷积层</a:t>
            </a:r>
            <a:r>
              <a:rPr lang="zh-CN" altLang="en-US" sz="1600" dirty="0">
                <a:latin typeface="+mn-ea"/>
              </a:rPr>
              <a:t>能够提取</a:t>
            </a:r>
            <a:r>
              <a:rPr lang="zh-CN" altLang="en-US" sz="1600" b="1" dirty="0">
                <a:latin typeface="+mn-ea"/>
              </a:rPr>
              <a:t>深度故障特征</a:t>
            </a:r>
            <a:r>
              <a:rPr lang="zh-CN" altLang="en-US" sz="1600" dirty="0">
                <a:latin typeface="+mn-ea"/>
              </a:rPr>
              <a:t>，诊断精度高于</a:t>
            </a:r>
            <a:r>
              <a:rPr lang="en-US" altLang="zh-CN" sz="1600" dirty="0">
                <a:latin typeface="+mn-ea"/>
              </a:rPr>
              <a:t>MLP</a:t>
            </a:r>
            <a:r>
              <a:rPr lang="zh-CN" altLang="en-US" sz="1600" dirty="0">
                <a:latin typeface="+mn-ea"/>
              </a:rPr>
              <a:t>；</a:t>
            </a:r>
          </a:p>
        </p:txBody>
      </p:sp>
      <p:grpSp>
        <p:nvGrpSpPr>
          <p:cNvPr id="32" name="组合 31">
            <a:extLst>
              <a:ext uri="{FF2B5EF4-FFF2-40B4-BE49-F238E27FC236}">
                <a16:creationId xmlns:a16="http://schemas.microsoft.com/office/drawing/2014/main" id="{02D61D01-1294-B55D-E728-D1D09D78F93D}"/>
              </a:ext>
            </a:extLst>
          </p:cNvPr>
          <p:cNvGrpSpPr/>
          <p:nvPr/>
        </p:nvGrpSpPr>
        <p:grpSpPr>
          <a:xfrm>
            <a:off x="9540929" y="4125999"/>
            <a:ext cx="1798324" cy="1751598"/>
            <a:chOff x="9550396" y="4291974"/>
            <a:chExt cx="1798324" cy="1751598"/>
          </a:xfrm>
        </p:grpSpPr>
        <p:pic>
          <p:nvPicPr>
            <p:cNvPr id="13" name="图片 12">
              <a:extLst>
                <a:ext uri="{FF2B5EF4-FFF2-40B4-BE49-F238E27FC236}">
                  <a16:creationId xmlns:a16="http://schemas.microsoft.com/office/drawing/2014/main" id="{46F97699-6D17-310D-4ED0-3DC7F95F8EAE}"/>
                </a:ext>
              </a:extLst>
            </p:cNvPr>
            <p:cNvPicPr>
              <a:picLocks noChangeAspect="1"/>
            </p:cNvPicPr>
            <p:nvPr/>
          </p:nvPicPr>
          <p:blipFill>
            <a:blip r:embed="rId9"/>
            <a:stretch>
              <a:fillRect/>
            </a:stretch>
          </p:blipFill>
          <p:spPr>
            <a:xfrm>
              <a:off x="9550396" y="4291974"/>
              <a:ext cx="1798324" cy="987895"/>
            </a:xfrm>
            <a:prstGeom prst="rect">
              <a:avLst/>
            </a:prstGeom>
            <a:ln>
              <a:solidFill>
                <a:schemeClr val="tx1"/>
              </a:solidFill>
              <a:prstDash val="dash"/>
            </a:ln>
          </p:spPr>
        </p:pic>
        <p:sp>
          <p:nvSpPr>
            <p:cNvPr id="25" name="矩形 24">
              <a:extLst>
                <a:ext uri="{FF2B5EF4-FFF2-40B4-BE49-F238E27FC236}">
                  <a16:creationId xmlns:a16="http://schemas.microsoft.com/office/drawing/2014/main" id="{753F95C3-4B2B-89C9-AFB8-2B86ADA22715}"/>
                </a:ext>
              </a:extLst>
            </p:cNvPr>
            <p:cNvSpPr/>
            <p:nvPr/>
          </p:nvSpPr>
          <p:spPr>
            <a:xfrm>
              <a:off x="10203180" y="5453380"/>
              <a:ext cx="1145540" cy="590192"/>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8" name="直接箭头连接符 27">
              <a:extLst>
                <a:ext uri="{FF2B5EF4-FFF2-40B4-BE49-F238E27FC236}">
                  <a16:creationId xmlns:a16="http://schemas.microsoft.com/office/drawing/2014/main" id="{D2C94280-2CAC-D515-B0F6-79FAF5964ED8}"/>
                </a:ext>
              </a:extLst>
            </p:cNvPr>
            <p:cNvCxnSpPr>
              <a:endCxn id="13" idx="2"/>
            </p:cNvCxnSpPr>
            <p:nvPr/>
          </p:nvCxnSpPr>
          <p:spPr>
            <a:xfrm flipH="1" flipV="1">
              <a:off x="10449558" y="5279869"/>
              <a:ext cx="326392" cy="173511"/>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31" name="文本框 30">
            <a:extLst>
              <a:ext uri="{FF2B5EF4-FFF2-40B4-BE49-F238E27FC236}">
                <a16:creationId xmlns:a16="http://schemas.microsoft.com/office/drawing/2014/main" id="{A1080854-9D7D-09C1-9A6E-F0B21517591B}"/>
              </a:ext>
            </a:extLst>
          </p:cNvPr>
          <p:cNvSpPr txBox="1"/>
          <p:nvPr/>
        </p:nvSpPr>
        <p:spPr>
          <a:xfrm>
            <a:off x="8367784" y="6469156"/>
            <a:ext cx="3824216" cy="338554"/>
          </a:xfrm>
          <a:prstGeom prst="rect">
            <a:avLst/>
          </a:prstGeom>
          <a:noFill/>
        </p:spPr>
        <p:txBody>
          <a:bodyPr wrap="square">
            <a:spAutoFit/>
          </a:bodyPr>
          <a:lstStyle/>
          <a:p>
            <a:pPr marL="285750" indent="-285750">
              <a:buFont typeface="Arial" panose="020B0604020202020204" pitchFamily="34" charset="0"/>
              <a:buChar char="•"/>
            </a:pPr>
            <a:r>
              <a:rPr lang="zh-CN" altLang="zh-CN" sz="1600" kern="100" dirty="0">
                <a:effectLst/>
                <a:latin typeface="+mn-ea"/>
              </a:rPr>
              <a:t>不存在欠拟合</a:t>
            </a:r>
            <a:r>
              <a:rPr lang="zh-CN" altLang="en-US" sz="1600" kern="100" dirty="0">
                <a:effectLst/>
                <a:latin typeface="+mn-ea"/>
              </a:rPr>
              <a:t>和</a:t>
            </a:r>
            <a:r>
              <a:rPr lang="zh-CN" altLang="zh-CN" sz="1600" kern="100" dirty="0">
                <a:effectLst/>
                <a:latin typeface="+mn-ea"/>
              </a:rPr>
              <a:t>过拟合问题</a:t>
            </a:r>
            <a:endParaRPr lang="zh-CN" altLang="en-US" sz="1600" dirty="0">
              <a:latin typeface="+mn-ea"/>
            </a:endParaRPr>
          </a:p>
        </p:txBody>
      </p:sp>
      <p:sp>
        <p:nvSpPr>
          <p:cNvPr id="35" name="文本框 34">
            <a:extLst>
              <a:ext uri="{FF2B5EF4-FFF2-40B4-BE49-F238E27FC236}">
                <a16:creationId xmlns:a16="http://schemas.microsoft.com/office/drawing/2014/main" id="{AC01E676-42DB-E176-7D89-E99C54F218F3}"/>
              </a:ext>
            </a:extLst>
          </p:cNvPr>
          <p:cNvSpPr txBox="1"/>
          <p:nvPr/>
        </p:nvSpPr>
        <p:spPr>
          <a:xfrm>
            <a:off x="11784869" y="890463"/>
            <a:ext cx="200628" cy="2123658"/>
          </a:xfrm>
          <a:prstGeom prst="rect">
            <a:avLst/>
          </a:prstGeom>
          <a:noFill/>
        </p:spPr>
        <p:txBody>
          <a:bodyPr wrap="square" rtlCol="0">
            <a:spAutoFit/>
          </a:bodyPr>
          <a:lstStyle/>
          <a:p>
            <a:r>
              <a:rPr lang="zh-CN" altLang="zh-CN" sz="1200" kern="100" dirty="0">
                <a:effectLst/>
                <a:latin typeface="+mn-ea"/>
              </a:rPr>
              <a:t>曲线形态及分布极为</a:t>
            </a:r>
            <a:r>
              <a:rPr lang="zh-CN" altLang="zh-CN" sz="1200" b="1" kern="100" dirty="0">
                <a:effectLst/>
                <a:latin typeface="+mn-ea"/>
              </a:rPr>
              <a:t>相似</a:t>
            </a:r>
            <a:endParaRPr lang="zh-CN" altLang="en-US" sz="1200" b="1" dirty="0">
              <a:latin typeface="+mn-ea"/>
            </a:endParaRPr>
          </a:p>
        </p:txBody>
      </p:sp>
      <p:sp>
        <p:nvSpPr>
          <p:cNvPr id="37" name="文本框 36">
            <a:extLst>
              <a:ext uri="{FF2B5EF4-FFF2-40B4-BE49-F238E27FC236}">
                <a16:creationId xmlns:a16="http://schemas.microsoft.com/office/drawing/2014/main" id="{2CC41DA8-6EAE-A8F1-D479-7A91D68907A1}"/>
              </a:ext>
            </a:extLst>
          </p:cNvPr>
          <p:cNvSpPr txBox="1"/>
          <p:nvPr/>
        </p:nvSpPr>
        <p:spPr>
          <a:xfrm>
            <a:off x="2772663" y="6469154"/>
            <a:ext cx="5743859" cy="338554"/>
          </a:xfrm>
          <a:prstGeom prst="rect">
            <a:avLst/>
          </a:prstGeom>
          <a:noFill/>
        </p:spPr>
        <p:txBody>
          <a:bodyPr wrap="square">
            <a:spAutoFit/>
          </a:bodyPr>
          <a:lstStyle/>
          <a:p>
            <a:pPr marL="285750" indent="-285750">
              <a:buFont typeface="Arial" panose="020B0604020202020204" pitchFamily="34" charset="0"/>
              <a:buChar char="•"/>
            </a:pPr>
            <a:r>
              <a:rPr lang="zh-CN" altLang="en-US" sz="1600" kern="100" dirty="0">
                <a:latin typeface="+mn-ea"/>
              </a:rPr>
              <a:t>故障类型少数混淆，但故障元件无误，有一定参考价值</a:t>
            </a:r>
            <a:endParaRPr lang="zh-CN" altLang="en-US" sz="1600" dirty="0">
              <a:latin typeface="+mn-ea"/>
            </a:endParaRPr>
          </a:p>
        </p:txBody>
      </p:sp>
      <p:grpSp>
        <p:nvGrpSpPr>
          <p:cNvPr id="22" name="组合 21">
            <a:extLst>
              <a:ext uri="{FF2B5EF4-FFF2-40B4-BE49-F238E27FC236}">
                <a16:creationId xmlns:a16="http://schemas.microsoft.com/office/drawing/2014/main" id="{FA25E5F3-1625-116D-3D68-755A9CEF1A37}"/>
              </a:ext>
            </a:extLst>
          </p:cNvPr>
          <p:cNvGrpSpPr/>
          <p:nvPr/>
        </p:nvGrpSpPr>
        <p:grpSpPr>
          <a:xfrm>
            <a:off x="-344630" y="3308"/>
            <a:ext cx="12870385" cy="446052"/>
            <a:chOff x="-402429" y="-7062"/>
            <a:chExt cx="12870385" cy="446052"/>
          </a:xfrm>
        </p:grpSpPr>
        <p:sp>
          <p:nvSpPr>
            <p:cNvPr id="23" name="箭头: V 形 22">
              <a:extLst>
                <a:ext uri="{FF2B5EF4-FFF2-40B4-BE49-F238E27FC236}">
                  <a16:creationId xmlns:a16="http://schemas.microsoft.com/office/drawing/2014/main" id="{97D993ED-94B0-30A5-1EC8-B5DF0033350F}"/>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6" name="箭头: V 形 25">
              <a:extLst>
                <a:ext uri="{FF2B5EF4-FFF2-40B4-BE49-F238E27FC236}">
                  <a16:creationId xmlns:a16="http://schemas.microsoft.com/office/drawing/2014/main" id="{CE6AEDC6-C9EC-04DD-A1DC-586C0B2EC319}"/>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9" name="箭头: V 形 28">
              <a:extLst>
                <a:ext uri="{FF2B5EF4-FFF2-40B4-BE49-F238E27FC236}">
                  <a16:creationId xmlns:a16="http://schemas.microsoft.com/office/drawing/2014/main" id="{204A451C-E568-05D6-7B9B-E17DFF3612FA}"/>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30" name="箭头: V 形 29">
              <a:extLst>
                <a:ext uri="{FF2B5EF4-FFF2-40B4-BE49-F238E27FC236}">
                  <a16:creationId xmlns:a16="http://schemas.microsoft.com/office/drawing/2014/main" id="{6098BBAA-DD60-64C6-6427-96C5FEB9D880}"/>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36" name="箭头: V 形 35">
              <a:extLst>
                <a:ext uri="{FF2B5EF4-FFF2-40B4-BE49-F238E27FC236}">
                  <a16:creationId xmlns:a16="http://schemas.microsoft.com/office/drawing/2014/main" id="{D4EB5E55-8870-0383-08FB-CF9287A9501C}"/>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46" name="标题 1">
            <a:extLst>
              <a:ext uri="{FF2B5EF4-FFF2-40B4-BE49-F238E27FC236}">
                <a16:creationId xmlns:a16="http://schemas.microsoft.com/office/drawing/2014/main" id="{6250F6A8-5606-F088-5803-16AF6AEEAA96}"/>
              </a:ext>
            </a:extLst>
          </p:cNvPr>
          <p:cNvSpPr>
            <a:spLocks noGrp="1"/>
          </p:cNvSpPr>
          <p:nvPr>
            <p:ph type="title"/>
          </p:nvPr>
        </p:nvSpPr>
        <p:spPr>
          <a:xfrm>
            <a:off x="749423" y="543572"/>
            <a:ext cx="6974744" cy="699961"/>
          </a:xfrm>
        </p:spPr>
        <p:txBody>
          <a:bodyPr>
            <a:normAutofit fontScale="90000"/>
          </a:bodyPr>
          <a:lstStyle/>
          <a:p>
            <a:br>
              <a:rPr lang="en-US" altLang="zh-CN" sz="2800" b="1" dirty="0"/>
            </a:br>
            <a:r>
              <a:rPr lang="en-US" altLang="zh-CN" sz="3600" b="1" dirty="0"/>
              <a:t>4-2  </a:t>
            </a:r>
            <a:r>
              <a:rPr lang="zh-CN" altLang="en-US" sz="3400" b="1" dirty="0"/>
              <a:t>基于深度学习的故障诊断</a:t>
            </a:r>
            <a:br>
              <a:rPr lang="zh-CN" altLang="en-US" sz="3400" b="1" dirty="0"/>
            </a:br>
            <a:r>
              <a:rPr lang="zh-CN" altLang="en-US" sz="3400" b="1" dirty="0"/>
              <a:t> </a:t>
            </a:r>
          </a:p>
        </p:txBody>
      </p:sp>
      <p:sp>
        <p:nvSpPr>
          <p:cNvPr id="49" name="内容占位符 4">
            <a:extLst>
              <a:ext uri="{FF2B5EF4-FFF2-40B4-BE49-F238E27FC236}">
                <a16:creationId xmlns:a16="http://schemas.microsoft.com/office/drawing/2014/main" id="{694470D6-5B14-2BA0-A341-699EE8411E21}"/>
              </a:ext>
            </a:extLst>
          </p:cNvPr>
          <p:cNvSpPr txBox="1">
            <a:spLocks/>
          </p:cNvSpPr>
          <p:nvPr/>
        </p:nvSpPr>
        <p:spPr>
          <a:xfrm>
            <a:off x="891610" y="1048466"/>
            <a:ext cx="6988934"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4-2-3  </a:t>
            </a:r>
            <a:r>
              <a:rPr lang="zh-CN" altLang="en-US" sz="2400" b="1" dirty="0">
                <a:latin typeface="+mj-ea"/>
                <a:ea typeface="+mj-ea"/>
                <a:cs typeface="Times New Roman" panose="02020603050405020304" pitchFamily="18" charset="0"/>
              </a:rPr>
              <a:t>预训练</a:t>
            </a:r>
            <a:r>
              <a:rPr lang="en-US" altLang="zh-CN" sz="2400" b="1" dirty="0">
                <a:latin typeface="+mj-ea"/>
                <a:ea typeface="+mj-ea"/>
                <a:cs typeface="Times New Roman" panose="02020603050405020304" pitchFamily="18" charset="0"/>
              </a:rPr>
              <a:t>CNN</a:t>
            </a:r>
            <a:r>
              <a:rPr lang="zh-CN" altLang="en-US" sz="2400" b="1" dirty="0">
                <a:solidFill>
                  <a:srgbClr val="296AA3"/>
                </a:solidFill>
                <a:latin typeface="+mj-ea"/>
                <a:ea typeface="+mj-ea"/>
                <a:cs typeface="Times New Roman" panose="02020603050405020304" pitchFamily="18" charset="0"/>
              </a:rPr>
              <a:t>定工况</a:t>
            </a:r>
            <a:r>
              <a:rPr lang="zh-CN" altLang="en-US" sz="2400" b="1" dirty="0">
                <a:latin typeface="+mj-ea"/>
                <a:ea typeface="+mj-ea"/>
                <a:cs typeface="Times New Roman" panose="02020603050405020304" pitchFamily="18" charset="0"/>
              </a:rPr>
              <a:t>诊断性能评估</a:t>
            </a:r>
            <a:r>
              <a:rPr lang="zh-CN" altLang="en-US" sz="1800" b="1" dirty="0">
                <a:latin typeface="+mj-ea"/>
                <a:ea typeface="+mj-ea"/>
                <a:cs typeface="Times New Roman" panose="02020603050405020304" pitchFamily="18" charset="0"/>
              </a:rPr>
              <a:t>（源域测试集）</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52" name="图片 51">
            <a:extLst>
              <a:ext uri="{FF2B5EF4-FFF2-40B4-BE49-F238E27FC236}">
                <a16:creationId xmlns:a16="http://schemas.microsoft.com/office/drawing/2014/main" id="{60E190FD-4FD9-B421-E2D3-D6D02EFBE9A9}"/>
              </a:ext>
            </a:extLst>
          </p:cNvPr>
          <p:cNvPicPr>
            <a:picLocks noChangeAspect="1"/>
          </p:cNvPicPr>
          <p:nvPr/>
        </p:nvPicPr>
        <p:blipFill rotWithShape="1">
          <a:blip r:embed="rId10"/>
          <a:srcRect t="36084"/>
          <a:stretch/>
        </p:blipFill>
        <p:spPr>
          <a:xfrm>
            <a:off x="9540930" y="4125999"/>
            <a:ext cx="1798324" cy="969506"/>
          </a:xfrm>
          <a:prstGeom prst="rect">
            <a:avLst/>
          </a:prstGeom>
        </p:spPr>
      </p:pic>
      <p:sp>
        <p:nvSpPr>
          <p:cNvPr id="64" name="矩形 63">
            <a:extLst>
              <a:ext uri="{FF2B5EF4-FFF2-40B4-BE49-F238E27FC236}">
                <a16:creationId xmlns:a16="http://schemas.microsoft.com/office/drawing/2014/main" id="{664B157D-D1D6-1F22-49C4-82B5D6551358}"/>
              </a:ext>
            </a:extLst>
          </p:cNvPr>
          <p:cNvSpPr/>
          <p:nvPr/>
        </p:nvSpPr>
        <p:spPr>
          <a:xfrm>
            <a:off x="6233205" y="2170444"/>
            <a:ext cx="548595" cy="33159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6" name="图片 65">
            <a:extLst>
              <a:ext uri="{FF2B5EF4-FFF2-40B4-BE49-F238E27FC236}">
                <a16:creationId xmlns:a16="http://schemas.microsoft.com/office/drawing/2014/main" id="{73183C13-ED17-5841-8453-5803F1B6D81D}"/>
              </a:ext>
            </a:extLst>
          </p:cNvPr>
          <p:cNvPicPr>
            <a:picLocks noChangeAspect="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877809" y="788012"/>
            <a:ext cx="1727105" cy="2361476"/>
          </a:xfrm>
          <a:prstGeom prst="rect">
            <a:avLst/>
          </a:prstGeom>
          <a:noFill/>
        </p:spPr>
      </p:pic>
      <p:pic>
        <p:nvPicPr>
          <p:cNvPr id="4" name="图片 3">
            <a:extLst>
              <a:ext uri="{FF2B5EF4-FFF2-40B4-BE49-F238E27FC236}">
                <a16:creationId xmlns:a16="http://schemas.microsoft.com/office/drawing/2014/main" id="{CB63089A-EF52-1A35-ADEF-999A60E4A108}"/>
              </a:ext>
            </a:extLst>
          </p:cNvPr>
          <p:cNvPicPr>
            <a:picLocks noChangeAspect="1"/>
          </p:cNvPicPr>
          <p:nvPr/>
        </p:nvPicPr>
        <p:blipFill>
          <a:blip r:embed="rId12"/>
          <a:stretch>
            <a:fillRect/>
          </a:stretch>
        </p:blipFill>
        <p:spPr>
          <a:xfrm>
            <a:off x="1" y="604964"/>
            <a:ext cx="794564" cy="472065"/>
          </a:xfrm>
          <a:prstGeom prst="rect">
            <a:avLst/>
          </a:prstGeom>
        </p:spPr>
      </p:pic>
    </p:spTree>
    <p:extLst>
      <p:ext uri="{BB962C8B-B14F-4D97-AF65-F5344CB8AC3E}">
        <p14:creationId xmlns:p14="http://schemas.microsoft.com/office/powerpoint/2010/main" val="1632843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a:extLst>
              <a:ext uri="{FF2B5EF4-FFF2-40B4-BE49-F238E27FC236}">
                <a16:creationId xmlns:a16="http://schemas.microsoft.com/office/drawing/2014/main" id="{FA25E5F3-1625-116D-3D68-755A9CEF1A37}"/>
              </a:ext>
            </a:extLst>
          </p:cNvPr>
          <p:cNvGrpSpPr/>
          <p:nvPr/>
        </p:nvGrpSpPr>
        <p:grpSpPr>
          <a:xfrm>
            <a:off x="-344630" y="3308"/>
            <a:ext cx="12870385" cy="446052"/>
            <a:chOff x="-402429" y="-7062"/>
            <a:chExt cx="12870385" cy="446052"/>
          </a:xfrm>
        </p:grpSpPr>
        <p:sp>
          <p:nvSpPr>
            <p:cNvPr id="23" name="箭头: V 形 22">
              <a:extLst>
                <a:ext uri="{FF2B5EF4-FFF2-40B4-BE49-F238E27FC236}">
                  <a16:creationId xmlns:a16="http://schemas.microsoft.com/office/drawing/2014/main" id="{97D993ED-94B0-30A5-1EC8-B5DF0033350F}"/>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6" name="箭头: V 形 25">
              <a:extLst>
                <a:ext uri="{FF2B5EF4-FFF2-40B4-BE49-F238E27FC236}">
                  <a16:creationId xmlns:a16="http://schemas.microsoft.com/office/drawing/2014/main" id="{CE6AEDC6-C9EC-04DD-A1DC-586C0B2EC319}"/>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9" name="箭头: V 形 28">
              <a:extLst>
                <a:ext uri="{FF2B5EF4-FFF2-40B4-BE49-F238E27FC236}">
                  <a16:creationId xmlns:a16="http://schemas.microsoft.com/office/drawing/2014/main" id="{204A451C-E568-05D6-7B9B-E17DFF3612FA}"/>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30" name="箭头: V 形 29">
              <a:extLst>
                <a:ext uri="{FF2B5EF4-FFF2-40B4-BE49-F238E27FC236}">
                  <a16:creationId xmlns:a16="http://schemas.microsoft.com/office/drawing/2014/main" id="{6098BBAA-DD60-64C6-6427-96C5FEB9D880}"/>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36" name="箭头: V 形 35">
              <a:extLst>
                <a:ext uri="{FF2B5EF4-FFF2-40B4-BE49-F238E27FC236}">
                  <a16:creationId xmlns:a16="http://schemas.microsoft.com/office/drawing/2014/main" id="{D4EB5E55-8870-0383-08FB-CF9287A9501C}"/>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46" name="标题 1">
            <a:extLst>
              <a:ext uri="{FF2B5EF4-FFF2-40B4-BE49-F238E27FC236}">
                <a16:creationId xmlns:a16="http://schemas.microsoft.com/office/drawing/2014/main" id="{6250F6A8-5606-F088-5803-16AF6AEEAA96}"/>
              </a:ext>
            </a:extLst>
          </p:cNvPr>
          <p:cNvSpPr>
            <a:spLocks noGrp="1"/>
          </p:cNvSpPr>
          <p:nvPr>
            <p:ph type="title"/>
          </p:nvPr>
        </p:nvSpPr>
        <p:spPr>
          <a:xfrm>
            <a:off x="756313" y="493841"/>
            <a:ext cx="6974744" cy="699961"/>
          </a:xfrm>
        </p:spPr>
        <p:txBody>
          <a:bodyPr>
            <a:normAutofit fontScale="90000"/>
          </a:bodyPr>
          <a:lstStyle/>
          <a:p>
            <a:br>
              <a:rPr lang="en-US" altLang="zh-CN" sz="2800" b="1" dirty="0"/>
            </a:br>
            <a:r>
              <a:rPr lang="en-US" altLang="zh-CN" sz="3600" b="1" dirty="0"/>
              <a:t>4-2  </a:t>
            </a:r>
            <a:r>
              <a:rPr lang="zh-CN" altLang="en-US" sz="3400" b="1" dirty="0"/>
              <a:t>基于深度学习的故障诊断</a:t>
            </a:r>
            <a:br>
              <a:rPr lang="zh-CN" altLang="en-US" sz="3400" b="1" dirty="0"/>
            </a:br>
            <a:r>
              <a:rPr lang="zh-CN" altLang="en-US" sz="3400" b="1" dirty="0"/>
              <a:t> </a:t>
            </a:r>
          </a:p>
        </p:txBody>
      </p:sp>
      <p:sp>
        <p:nvSpPr>
          <p:cNvPr id="49" name="内容占位符 4">
            <a:extLst>
              <a:ext uri="{FF2B5EF4-FFF2-40B4-BE49-F238E27FC236}">
                <a16:creationId xmlns:a16="http://schemas.microsoft.com/office/drawing/2014/main" id="{694470D6-5B14-2BA0-A341-699EE8411E21}"/>
              </a:ext>
            </a:extLst>
          </p:cNvPr>
          <p:cNvSpPr txBox="1">
            <a:spLocks/>
          </p:cNvSpPr>
          <p:nvPr/>
        </p:nvSpPr>
        <p:spPr>
          <a:xfrm>
            <a:off x="1017273" y="972111"/>
            <a:ext cx="7514364"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4-2-4  </a:t>
            </a:r>
            <a:r>
              <a:rPr lang="zh-CN" altLang="en-US" sz="2400" b="1" dirty="0">
                <a:latin typeface="+mj-ea"/>
                <a:ea typeface="+mj-ea"/>
                <a:cs typeface="Times New Roman" panose="02020603050405020304" pitchFamily="18" charset="0"/>
              </a:rPr>
              <a:t>预训练</a:t>
            </a:r>
            <a:r>
              <a:rPr lang="en-US" altLang="zh-CN" sz="2400" b="1" dirty="0">
                <a:latin typeface="+mj-ea"/>
                <a:ea typeface="+mj-ea"/>
                <a:cs typeface="Times New Roman" panose="02020603050405020304" pitchFamily="18" charset="0"/>
              </a:rPr>
              <a:t>CNN</a:t>
            </a:r>
            <a:r>
              <a:rPr lang="zh-CN" altLang="en-US" sz="2400" b="1" dirty="0">
                <a:solidFill>
                  <a:srgbClr val="296AA3"/>
                </a:solidFill>
                <a:latin typeface="+mj-ea"/>
                <a:ea typeface="+mj-ea"/>
                <a:cs typeface="Times New Roman" panose="02020603050405020304" pitchFamily="18" charset="0"/>
              </a:rPr>
              <a:t>变工况</a:t>
            </a:r>
            <a:r>
              <a:rPr lang="zh-CN" altLang="en-US" sz="2400" b="1" dirty="0">
                <a:latin typeface="+mj-ea"/>
                <a:ea typeface="+mj-ea"/>
                <a:cs typeface="Times New Roman" panose="02020603050405020304" pitchFamily="18" charset="0"/>
              </a:rPr>
              <a:t>诊断性能测试</a:t>
            </a:r>
            <a:r>
              <a:rPr lang="zh-CN" altLang="en-US" sz="2000" b="1" dirty="0">
                <a:latin typeface="+mj-ea"/>
                <a:ea typeface="+mj-ea"/>
                <a:cs typeface="Times New Roman" panose="02020603050405020304" pitchFamily="18" charset="0"/>
              </a:rPr>
              <a:t>（目标域测试集）</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
        <p:nvSpPr>
          <p:cNvPr id="4" name="箭头: 右 3">
            <a:extLst>
              <a:ext uri="{FF2B5EF4-FFF2-40B4-BE49-F238E27FC236}">
                <a16:creationId xmlns:a16="http://schemas.microsoft.com/office/drawing/2014/main" id="{71AFD978-153F-3A49-8A95-7042139FF3CD}"/>
              </a:ext>
            </a:extLst>
          </p:cNvPr>
          <p:cNvSpPr/>
          <p:nvPr/>
        </p:nvSpPr>
        <p:spPr>
          <a:xfrm>
            <a:off x="2093997" y="5538583"/>
            <a:ext cx="400050" cy="218232"/>
          </a:xfrm>
          <a:prstGeom prst="rightArrow">
            <a:avLst>
              <a:gd name="adj1" fmla="val 50000"/>
              <a:gd name="adj2" fmla="val 11332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a:extLst>
              <a:ext uri="{FF2B5EF4-FFF2-40B4-BE49-F238E27FC236}">
                <a16:creationId xmlns:a16="http://schemas.microsoft.com/office/drawing/2014/main" id="{DFB62896-EEE8-BA3C-2BEB-AEE49016341B}"/>
              </a:ext>
            </a:extLst>
          </p:cNvPr>
          <p:cNvGrpSpPr/>
          <p:nvPr/>
        </p:nvGrpSpPr>
        <p:grpSpPr>
          <a:xfrm>
            <a:off x="693141" y="1643297"/>
            <a:ext cx="5216524" cy="4431006"/>
            <a:chOff x="657412" y="2651641"/>
            <a:chExt cx="5216524" cy="1620568"/>
          </a:xfrm>
        </p:grpSpPr>
        <p:sp>
          <p:nvSpPr>
            <p:cNvPr id="7" name="矩形: 圆角 6">
              <a:extLst>
                <a:ext uri="{FF2B5EF4-FFF2-40B4-BE49-F238E27FC236}">
                  <a16:creationId xmlns:a16="http://schemas.microsoft.com/office/drawing/2014/main" id="{9EC768BF-71A9-8871-4D76-93E092A3A516}"/>
                </a:ext>
              </a:extLst>
            </p:cNvPr>
            <p:cNvSpPr/>
            <p:nvPr/>
          </p:nvSpPr>
          <p:spPr>
            <a:xfrm>
              <a:off x="657412" y="2651641"/>
              <a:ext cx="5089907" cy="1564192"/>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文本框 7">
              <a:extLst>
                <a:ext uri="{FF2B5EF4-FFF2-40B4-BE49-F238E27FC236}">
                  <a16:creationId xmlns:a16="http://schemas.microsoft.com/office/drawing/2014/main" id="{ABC3D6FA-DD1B-3F2F-EDD8-C7954EA10C68}"/>
                </a:ext>
              </a:extLst>
            </p:cNvPr>
            <p:cNvSpPr txBox="1"/>
            <p:nvPr/>
          </p:nvSpPr>
          <p:spPr>
            <a:xfrm>
              <a:off x="1319669" y="4136835"/>
              <a:ext cx="4554267" cy="135374"/>
            </a:xfrm>
            <a:prstGeom prst="rect">
              <a:avLst/>
            </a:prstGeom>
            <a:solidFill>
              <a:schemeClr val="bg1"/>
            </a:solidFill>
          </p:spPr>
          <p:txBody>
            <a:bodyPr wrap="square" rtlCol="0">
              <a:spAutoFit/>
            </a:bodyPr>
            <a:lstStyle/>
            <a:p>
              <a:r>
                <a:rPr lang="zh-CN" altLang="en-US" b="1" dirty="0"/>
                <a:t>预训练</a:t>
              </a:r>
              <a:r>
                <a:rPr lang="en-US" altLang="zh-CN" b="1" dirty="0"/>
                <a:t>CNN</a:t>
              </a:r>
              <a:r>
                <a:rPr lang="zh-CN" altLang="en-US" b="1" dirty="0"/>
                <a:t>在</a:t>
              </a:r>
              <a:r>
                <a:rPr lang="zh-CN" altLang="en-US" b="1" dirty="0">
                  <a:solidFill>
                    <a:srgbClr val="0070C0"/>
                  </a:solidFill>
                </a:rPr>
                <a:t>源域</a:t>
              </a:r>
              <a:r>
                <a:rPr lang="zh-CN" altLang="en-US" b="1" dirty="0"/>
                <a:t>数据诊断混淆矩阵</a:t>
              </a:r>
            </a:p>
          </p:txBody>
        </p:sp>
      </p:grpSp>
      <p:grpSp>
        <p:nvGrpSpPr>
          <p:cNvPr id="9" name="组合 8">
            <a:extLst>
              <a:ext uri="{FF2B5EF4-FFF2-40B4-BE49-F238E27FC236}">
                <a16:creationId xmlns:a16="http://schemas.microsoft.com/office/drawing/2014/main" id="{5019AD78-FA6C-5248-4427-F5BC85367971}"/>
              </a:ext>
            </a:extLst>
          </p:cNvPr>
          <p:cNvGrpSpPr/>
          <p:nvPr/>
        </p:nvGrpSpPr>
        <p:grpSpPr>
          <a:xfrm>
            <a:off x="6505665" y="1653487"/>
            <a:ext cx="4955094" cy="4418567"/>
            <a:chOff x="792963" y="2713323"/>
            <a:chExt cx="4955094" cy="1542222"/>
          </a:xfrm>
        </p:grpSpPr>
        <p:sp>
          <p:nvSpPr>
            <p:cNvPr id="10" name="矩形: 圆角 9">
              <a:extLst>
                <a:ext uri="{FF2B5EF4-FFF2-40B4-BE49-F238E27FC236}">
                  <a16:creationId xmlns:a16="http://schemas.microsoft.com/office/drawing/2014/main" id="{9F6467CE-E8CC-AB84-B3F9-CC88C5455BE3}"/>
                </a:ext>
              </a:extLst>
            </p:cNvPr>
            <p:cNvSpPr/>
            <p:nvPr/>
          </p:nvSpPr>
          <p:spPr>
            <a:xfrm>
              <a:off x="792963" y="2713323"/>
              <a:ext cx="4955094" cy="1492762"/>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 name="文本框 10">
              <a:extLst>
                <a:ext uri="{FF2B5EF4-FFF2-40B4-BE49-F238E27FC236}">
                  <a16:creationId xmlns:a16="http://schemas.microsoft.com/office/drawing/2014/main" id="{F0E4FF8A-218D-DBB6-F9BE-5C32F292B048}"/>
                </a:ext>
              </a:extLst>
            </p:cNvPr>
            <p:cNvSpPr txBox="1"/>
            <p:nvPr/>
          </p:nvSpPr>
          <p:spPr>
            <a:xfrm>
              <a:off x="1238100" y="4126636"/>
              <a:ext cx="4147572" cy="128909"/>
            </a:xfrm>
            <a:prstGeom prst="rect">
              <a:avLst/>
            </a:prstGeom>
            <a:solidFill>
              <a:schemeClr val="bg1"/>
            </a:solidFill>
          </p:spPr>
          <p:txBody>
            <a:bodyPr wrap="square" rtlCol="0">
              <a:spAutoFit/>
            </a:bodyPr>
            <a:lstStyle/>
            <a:p>
              <a:r>
                <a:rPr lang="zh-CN" altLang="en-US" b="1" dirty="0"/>
                <a:t>预训练</a:t>
              </a:r>
              <a:r>
                <a:rPr lang="en-US" altLang="zh-CN" b="1" dirty="0"/>
                <a:t>CNN</a:t>
              </a:r>
              <a:r>
                <a:rPr lang="zh-CN" altLang="en-US" b="1" dirty="0"/>
                <a:t>在</a:t>
              </a:r>
              <a:r>
                <a:rPr lang="zh-CN" altLang="en-US" b="1" dirty="0">
                  <a:solidFill>
                    <a:srgbClr val="0070C0"/>
                  </a:solidFill>
                </a:rPr>
                <a:t>目标域</a:t>
              </a:r>
              <a:r>
                <a:rPr lang="zh-CN" altLang="en-US" b="1" dirty="0"/>
                <a:t>数据诊断混淆矩阵</a:t>
              </a:r>
            </a:p>
          </p:txBody>
        </p:sp>
      </p:grpSp>
      <p:pic>
        <p:nvPicPr>
          <p:cNvPr id="43" name="图形 27">
            <a:extLst>
              <a:ext uri="{FF2B5EF4-FFF2-40B4-BE49-F238E27FC236}">
                <a16:creationId xmlns:a16="http://schemas.microsoft.com/office/drawing/2014/main" id="{4EFF4FB0-FBC0-9F83-9CB0-6EC61A203FA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3626" y="1711937"/>
            <a:ext cx="3915801" cy="4044878"/>
          </a:xfrm>
          <a:prstGeom prst="rect">
            <a:avLst/>
          </a:prstGeom>
        </p:spPr>
      </p:pic>
      <p:grpSp>
        <p:nvGrpSpPr>
          <p:cNvPr id="48" name="组合 47">
            <a:extLst>
              <a:ext uri="{FF2B5EF4-FFF2-40B4-BE49-F238E27FC236}">
                <a16:creationId xmlns:a16="http://schemas.microsoft.com/office/drawing/2014/main" id="{2A16AA93-AB99-0474-84FE-D351EECF8D00}"/>
              </a:ext>
            </a:extLst>
          </p:cNvPr>
          <p:cNvGrpSpPr/>
          <p:nvPr/>
        </p:nvGrpSpPr>
        <p:grpSpPr>
          <a:xfrm>
            <a:off x="6980314" y="1691424"/>
            <a:ext cx="3884445" cy="4012736"/>
            <a:chOff x="6999364" y="1932123"/>
            <a:chExt cx="3884445" cy="4012736"/>
          </a:xfrm>
        </p:grpSpPr>
        <p:pic>
          <p:nvPicPr>
            <p:cNvPr id="44" name="图形 2">
              <a:extLst>
                <a:ext uri="{FF2B5EF4-FFF2-40B4-BE49-F238E27FC236}">
                  <a16:creationId xmlns:a16="http://schemas.microsoft.com/office/drawing/2014/main" id="{7BA0EDA2-326E-DC4D-521A-1121653105C5}"/>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999364" y="1932123"/>
              <a:ext cx="3884445" cy="4012736"/>
            </a:xfrm>
            <a:prstGeom prst="rect">
              <a:avLst/>
            </a:prstGeom>
          </p:spPr>
        </p:pic>
        <p:sp>
          <p:nvSpPr>
            <p:cNvPr id="14" name="矩形 13">
              <a:extLst>
                <a:ext uri="{FF2B5EF4-FFF2-40B4-BE49-F238E27FC236}">
                  <a16:creationId xmlns:a16="http://schemas.microsoft.com/office/drawing/2014/main" id="{9EDCF4E1-B447-622F-01A0-061B235B478E}"/>
                </a:ext>
              </a:extLst>
            </p:cNvPr>
            <p:cNvSpPr/>
            <p:nvPr/>
          </p:nvSpPr>
          <p:spPr>
            <a:xfrm>
              <a:off x="8197813" y="4677521"/>
              <a:ext cx="374687" cy="4800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5" name="矩形 14">
              <a:extLst>
                <a:ext uri="{FF2B5EF4-FFF2-40B4-BE49-F238E27FC236}">
                  <a16:creationId xmlns:a16="http://schemas.microsoft.com/office/drawing/2014/main" id="{D260E2C1-7928-21D4-8A35-EBB4F8E206EF}"/>
                </a:ext>
              </a:extLst>
            </p:cNvPr>
            <p:cNvSpPr/>
            <p:nvPr/>
          </p:nvSpPr>
          <p:spPr>
            <a:xfrm>
              <a:off x="8764502" y="2962313"/>
              <a:ext cx="1655847" cy="7619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5" name="矩形 44">
              <a:extLst>
                <a:ext uri="{FF2B5EF4-FFF2-40B4-BE49-F238E27FC236}">
                  <a16:creationId xmlns:a16="http://schemas.microsoft.com/office/drawing/2014/main" id="{7F463BC9-5250-8799-2B39-6FB3AA77790C}"/>
                </a:ext>
              </a:extLst>
            </p:cNvPr>
            <p:cNvSpPr/>
            <p:nvPr/>
          </p:nvSpPr>
          <p:spPr>
            <a:xfrm>
              <a:off x="8669253" y="4066272"/>
              <a:ext cx="712872" cy="568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矩形 46">
              <a:extLst>
                <a:ext uri="{FF2B5EF4-FFF2-40B4-BE49-F238E27FC236}">
                  <a16:creationId xmlns:a16="http://schemas.microsoft.com/office/drawing/2014/main" id="{9595ED7F-8DC4-C625-EC6B-A544F2F3DD7D}"/>
                </a:ext>
              </a:extLst>
            </p:cNvPr>
            <p:cNvSpPr/>
            <p:nvPr/>
          </p:nvSpPr>
          <p:spPr>
            <a:xfrm>
              <a:off x="8505825" y="5260333"/>
              <a:ext cx="1914524" cy="4011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69" name="组合 68">
            <a:extLst>
              <a:ext uri="{FF2B5EF4-FFF2-40B4-BE49-F238E27FC236}">
                <a16:creationId xmlns:a16="http://schemas.microsoft.com/office/drawing/2014/main" id="{97F186A3-E03A-5A0B-F346-C339A79D4621}"/>
              </a:ext>
            </a:extLst>
          </p:cNvPr>
          <p:cNvGrpSpPr/>
          <p:nvPr/>
        </p:nvGrpSpPr>
        <p:grpSpPr>
          <a:xfrm>
            <a:off x="166522" y="6102519"/>
            <a:ext cx="12359233" cy="726909"/>
            <a:chOff x="966672" y="6090799"/>
            <a:chExt cx="12359233" cy="726909"/>
          </a:xfrm>
        </p:grpSpPr>
        <p:sp>
          <p:nvSpPr>
            <p:cNvPr id="41" name="文本框 40">
              <a:extLst>
                <a:ext uri="{FF2B5EF4-FFF2-40B4-BE49-F238E27FC236}">
                  <a16:creationId xmlns:a16="http://schemas.microsoft.com/office/drawing/2014/main" id="{4DD8741D-EFA7-397F-977B-9885AA85470A}"/>
                </a:ext>
              </a:extLst>
            </p:cNvPr>
            <p:cNvSpPr txBox="1"/>
            <p:nvPr/>
          </p:nvSpPr>
          <p:spPr>
            <a:xfrm>
              <a:off x="966672" y="6090799"/>
              <a:ext cx="6681896" cy="338554"/>
            </a:xfrm>
            <a:prstGeom prst="rect">
              <a:avLst/>
            </a:prstGeom>
            <a:noFill/>
          </p:spPr>
          <p:txBody>
            <a:bodyPr wrap="square">
              <a:spAutoFit/>
            </a:bodyPr>
            <a:lstStyle/>
            <a:p>
              <a:pPr marL="285750" indent="-285750">
                <a:buFont typeface="Arial" panose="020B0604020202020204" pitchFamily="34" charset="0"/>
                <a:buChar char="•"/>
              </a:pPr>
              <a:r>
                <a:rPr lang="zh-CN" altLang="en-US" sz="1600" b="1" kern="100" dirty="0">
                  <a:effectLst/>
                  <a:latin typeface="+mn-ea"/>
                </a:rPr>
                <a:t>在目标域数据上的准确率为 </a:t>
              </a:r>
              <a:r>
                <a:rPr lang="en-US" altLang="zh-CN" sz="1600" b="1" kern="100" dirty="0">
                  <a:effectLst/>
                  <a:latin typeface="+mn-ea"/>
                </a:rPr>
                <a:t>82.6%</a:t>
              </a:r>
              <a:r>
                <a:rPr lang="zh-CN" altLang="en-US" sz="1600" b="1" kern="100" dirty="0">
                  <a:effectLst/>
                  <a:latin typeface="+mn-ea"/>
                </a:rPr>
                <a:t>，远远高于</a:t>
              </a:r>
              <a:r>
                <a:rPr lang="en-US" altLang="zh-CN" sz="1600" b="1" kern="100" dirty="0">
                  <a:latin typeface="+mn-ea"/>
                </a:rPr>
                <a:t>1/15</a:t>
              </a:r>
              <a:endParaRPr lang="zh-CN" altLang="en-US" sz="1600" b="1" dirty="0">
                <a:latin typeface="+mn-ea"/>
              </a:endParaRPr>
            </a:p>
          </p:txBody>
        </p:sp>
        <p:sp>
          <p:nvSpPr>
            <p:cNvPr id="42" name="文本框 41">
              <a:extLst>
                <a:ext uri="{FF2B5EF4-FFF2-40B4-BE49-F238E27FC236}">
                  <a16:creationId xmlns:a16="http://schemas.microsoft.com/office/drawing/2014/main" id="{EE2F1A6B-68B1-287D-8A2F-B5747E9D766E}"/>
                </a:ext>
              </a:extLst>
            </p:cNvPr>
            <p:cNvSpPr txBox="1"/>
            <p:nvPr/>
          </p:nvSpPr>
          <p:spPr>
            <a:xfrm>
              <a:off x="966672" y="6479154"/>
              <a:ext cx="4929186" cy="338554"/>
            </a:xfrm>
            <a:prstGeom prst="rect">
              <a:avLst/>
            </a:prstGeom>
            <a:noFill/>
          </p:spPr>
          <p:txBody>
            <a:bodyPr wrap="square" rtlCol="0">
              <a:spAutoFit/>
            </a:bodyPr>
            <a:lstStyle/>
            <a:p>
              <a:pPr marL="285750" indent="-285750">
                <a:buFont typeface="Arial" panose="020B0604020202020204" pitchFamily="34" charset="0"/>
                <a:buChar char="•"/>
              </a:pPr>
              <a:r>
                <a:rPr lang="zh-CN" altLang="en-US" sz="1600" b="1" kern="100" dirty="0">
                  <a:latin typeface="+mn-ea"/>
                </a:rPr>
                <a:t>不同健康状态之间的</a:t>
              </a:r>
              <a:r>
                <a:rPr lang="zh-CN" altLang="en-US" sz="1600" b="1" kern="100" dirty="0">
                  <a:solidFill>
                    <a:srgbClr val="FF0000"/>
                  </a:solidFill>
                  <a:latin typeface="+mn-ea"/>
                </a:rPr>
                <a:t>误判情况明显变严重</a:t>
              </a:r>
              <a:endParaRPr lang="zh-CN" altLang="en-US" sz="1600" b="1" dirty="0">
                <a:solidFill>
                  <a:srgbClr val="FF0000"/>
                </a:solidFill>
                <a:latin typeface="+mn-ea"/>
              </a:endParaRPr>
            </a:p>
          </p:txBody>
        </p:sp>
        <p:sp>
          <p:nvSpPr>
            <p:cNvPr id="54" name="文本框 53">
              <a:extLst>
                <a:ext uri="{FF2B5EF4-FFF2-40B4-BE49-F238E27FC236}">
                  <a16:creationId xmlns:a16="http://schemas.microsoft.com/office/drawing/2014/main" id="{3A390791-1C1E-AE6D-840D-31DE8FBB7359}"/>
                </a:ext>
              </a:extLst>
            </p:cNvPr>
            <p:cNvSpPr txBox="1"/>
            <p:nvPr/>
          </p:nvSpPr>
          <p:spPr>
            <a:xfrm>
              <a:off x="6644009" y="6097764"/>
              <a:ext cx="6681896" cy="338554"/>
            </a:xfrm>
            <a:prstGeom prst="rect">
              <a:avLst/>
            </a:prstGeom>
            <a:noFill/>
          </p:spPr>
          <p:txBody>
            <a:bodyPr wrap="square">
              <a:spAutoFit/>
            </a:bodyPr>
            <a:lstStyle/>
            <a:p>
              <a:r>
                <a:rPr lang="zh-CN" altLang="en-US" sz="1600" b="1" kern="100" dirty="0">
                  <a:solidFill>
                    <a:srgbClr val="0070C0"/>
                  </a:solidFill>
                  <a:effectLst/>
                  <a:latin typeface="+mn-ea"/>
                </a:rPr>
                <a:t>预训练</a:t>
              </a:r>
              <a:r>
                <a:rPr lang="en-US" altLang="zh-CN" sz="1600" b="1" kern="100" dirty="0">
                  <a:solidFill>
                    <a:srgbClr val="0070C0"/>
                  </a:solidFill>
                  <a:effectLst/>
                  <a:latin typeface="+mn-ea"/>
                </a:rPr>
                <a:t>CNN</a:t>
              </a:r>
              <a:r>
                <a:rPr lang="zh-CN" altLang="en-US" sz="1600" b="1" kern="100" dirty="0">
                  <a:effectLst/>
                  <a:latin typeface="+mn-ea"/>
                </a:rPr>
                <a:t>从源域数据中学到了有效的诊断知识，</a:t>
              </a:r>
              <a:r>
                <a:rPr lang="zh-CN" altLang="en-US" sz="1600" b="1" kern="100" dirty="0">
                  <a:solidFill>
                    <a:schemeClr val="accent1">
                      <a:lumMod val="75000"/>
                    </a:schemeClr>
                  </a:solidFill>
                  <a:effectLst/>
                  <a:latin typeface="+mn-ea"/>
                </a:rPr>
                <a:t>可以加以利用</a:t>
              </a:r>
              <a:endParaRPr lang="zh-CN" altLang="en-US" sz="1600" b="1" dirty="0">
                <a:solidFill>
                  <a:schemeClr val="accent1">
                    <a:lumMod val="75000"/>
                  </a:schemeClr>
                </a:solidFill>
                <a:latin typeface="+mn-ea"/>
              </a:endParaRPr>
            </a:p>
          </p:txBody>
        </p:sp>
        <p:sp>
          <p:nvSpPr>
            <p:cNvPr id="61" name="文本框 60">
              <a:extLst>
                <a:ext uri="{FF2B5EF4-FFF2-40B4-BE49-F238E27FC236}">
                  <a16:creationId xmlns:a16="http://schemas.microsoft.com/office/drawing/2014/main" id="{8A34049E-B6EF-4BD3-EA40-E13395C8E6F0}"/>
                </a:ext>
              </a:extLst>
            </p:cNvPr>
            <p:cNvSpPr txBox="1"/>
            <p:nvPr/>
          </p:nvSpPr>
          <p:spPr>
            <a:xfrm>
              <a:off x="5800742" y="6475910"/>
              <a:ext cx="6681896" cy="338554"/>
            </a:xfrm>
            <a:prstGeom prst="rect">
              <a:avLst/>
            </a:prstGeom>
            <a:noFill/>
          </p:spPr>
          <p:txBody>
            <a:bodyPr wrap="square">
              <a:spAutoFit/>
            </a:bodyPr>
            <a:lstStyle/>
            <a:p>
              <a:r>
                <a:rPr lang="zh-CN" altLang="en-US" sz="1600" b="1" kern="100" dirty="0">
                  <a:effectLst/>
                  <a:latin typeface="+mn-ea"/>
                </a:rPr>
                <a:t>源域数据和目标域数据因</a:t>
              </a:r>
              <a:r>
                <a:rPr lang="zh-CN" altLang="en-US" sz="1600" b="1" kern="100" dirty="0">
                  <a:solidFill>
                    <a:srgbClr val="FF0000"/>
                  </a:solidFill>
                  <a:effectLst/>
                  <a:latin typeface="+mn-ea"/>
                </a:rPr>
                <a:t>工况改变</a:t>
              </a:r>
              <a:r>
                <a:rPr lang="zh-CN" altLang="en-US" sz="1600" b="1" kern="100" dirty="0">
                  <a:effectLst/>
                  <a:latin typeface="+mn-ea"/>
                </a:rPr>
                <a:t>，</a:t>
              </a:r>
              <a:r>
                <a:rPr lang="zh-CN" altLang="en-US" sz="1600" b="1" kern="100" dirty="0">
                  <a:solidFill>
                    <a:srgbClr val="FF0000"/>
                  </a:solidFill>
                  <a:effectLst/>
                  <a:latin typeface="+mn-ea"/>
                </a:rPr>
                <a:t>数据分布存在差异</a:t>
              </a:r>
              <a:endParaRPr lang="zh-CN" altLang="en-US" sz="1600" b="1" dirty="0">
                <a:solidFill>
                  <a:srgbClr val="FF0000"/>
                </a:solidFill>
                <a:latin typeface="+mn-ea"/>
              </a:endParaRPr>
            </a:p>
          </p:txBody>
        </p:sp>
        <p:sp>
          <p:nvSpPr>
            <p:cNvPr id="63" name="箭头: V 形 62">
              <a:extLst>
                <a:ext uri="{FF2B5EF4-FFF2-40B4-BE49-F238E27FC236}">
                  <a16:creationId xmlns:a16="http://schemas.microsoft.com/office/drawing/2014/main" id="{3AA72632-B40B-875D-A8C8-836AD12D77F3}"/>
                </a:ext>
              </a:extLst>
            </p:cNvPr>
            <p:cNvSpPr/>
            <p:nvPr/>
          </p:nvSpPr>
          <p:spPr>
            <a:xfrm>
              <a:off x="5988659" y="6148188"/>
              <a:ext cx="298450" cy="223776"/>
            </a:xfrm>
            <a:prstGeom prst="chevron">
              <a:avLst/>
            </a:prstGeom>
            <a:solidFill>
              <a:srgbClr val="1C50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6" name="箭头: V 形 65">
              <a:extLst>
                <a:ext uri="{FF2B5EF4-FFF2-40B4-BE49-F238E27FC236}">
                  <a16:creationId xmlns:a16="http://schemas.microsoft.com/office/drawing/2014/main" id="{82A1C771-CD7D-50DB-2FFF-3FCAF5FD081C}"/>
                </a:ext>
              </a:extLst>
            </p:cNvPr>
            <p:cNvSpPr/>
            <p:nvPr/>
          </p:nvSpPr>
          <p:spPr>
            <a:xfrm>
              <a:off x="6316334" y="6150031"/>
              <a:ext cx="298450" cy="223776"/>
            </a:xfrm>
            <a:prstGeom prst="chevron">
              <a:avLst/>
            </a:prstGeom>
            <a:solidFill>
              <a:srgbClr val="1C50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a:solidFill>
                  <a:schemeClr val="tx1"/>
                </a:solidFill>
              </a:endParaRPr>
            </a:p>
          </p:txBody>
        </p:sp>
        <p:sp>
          <p:nvSpPr>
            <p:cNvPr id="67" name="箭头: V 形 66">
              <a:extLst>
                <a:ext uri="{FF2B5EF4-FFF2-40B4-BE49-F238E27FC236}">
                  <a16:creationId xmlns:a16="http://schemas.microsoft.com/office/drawing/2014/main" id="{D5AE9BD6-9325-829E-D6F6-DAC820FF06C6}"/>
                </a:ext>
              </a:extLst>
            </p:cNvPr>
            <p:cNvSpPr/>
            <p:nvPr/>
          </p:nvSpPr>
          <p:spPr>
            <a:xfrm>
              <a:off x="5125198" y="6527812"/>
              <a:ext cx="298450" cy="223776"/>
            </a:xfrm>
            <a:prstGeom prst="chevron">
              <a:avLst/>
            </a:prstGeom>
            <a:solidFill>
              <a:srgbClr val="1C50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
          <p:nvSpPr>
            <p:cNvPr id="68" name="箭头: V 形 67">
              <a:extLst>
                <a:ext uri="{FF2B5EF4-FFF2-40B4-BE49-F238E27FC236}">
                  <a16:creationId xmlns:a16="http://schemas.microsoft.com/office/drawing/2014/main" id="{C74CAD9E-B196-B6B1-FD60-06187752B333}"/>
                </a:ext>
              </a:extLst>
            </p:cNvPr>
            <p:cNvSpPr/>
            <p:nvPr/>
          </p:nvSpPr>
          <p:spPr>
            <a:xfrm>
              <a:off x="5462970" y="6531276"/>
              <a:ext cx="298450" cy="223776"/>
            </a:xfrm>
            <a:prstGeom prst="chevron">
              <a:avLst/>
            </a:prstGeom>
            <a:solidFill>
              <a:srgbClr val="1C50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grpSp>
      <p:sp>
        <p:nvSpPr>
          <p:cNvPr id="70" name="对话气泡: 圆角矩形 69">
            <a:extLst>
              <a:ext uri="{FF2B5EF4-FFF2-40B4-BE49-F238E27FC236}">
                <a16:creationId xmlns:a16="http://schemas.microsoft.com/office/drawing/2014/main" id="{86587A49-09F9-1925-E8E3-1F1436C02A86}"/>
              </a:ext>
            </a:extLst>
          </p:cNvPr>
          <p:cNvSpPr/>
          <p:nvPr/>
        </p:nvSpPr>
        <p:spPr>
          <a:xfrm>
            <a:off x="8980248" y="663521"/>
            <a:ext cx="3129038" cy="775802"/>
          </a:xfrm>
          <a:prstGeom prst="wedgeRoundRectCallout">
            <a:avLst>
              <a:gd name="adj1" fmla="val -35060"/>
              <a:gd name="adj2" fmla="val 215605"/>
              <a:gd name="adj3" fmla="val 16667"/>
            </a:avLst>
          </a:prstGeom>
          <a:solidFill>
            <a:srgbClr val="960000"/>
          </a:solidFill>
          <a:ln>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t>论证了工况改变时</a:t>
            </a:r>
            <a:endParaRPr lang="en-US" altLang="zh-CN" b="1" dirty="0"/>
          </a:p>
          <a:p>
            <a:pPr algn="ctr"/>
            <a:r>
              <a:rPr lang="zh-CN" altLang="en-US" b="1" dirty="0"/>
              <a:t>应用迁移学习的必要性</a:t>
            </a:r>
          </a:p>
        </p:txBody>
      </p:sp>
      <p:pic>
        <p:nvPicPr>
          <p:cNvPr id="2" name="图片 1">
            <a:extLst>
              <a:ext uri="{FF2B5EF4-FFF2-40B4-BE49-F238E27FC236}">
                <a16:creationId xmlns:a16="http://schemas.microsoft.com/office/drawing/2014/main" id="{552749A6-0A8A-B446-5E4D-B8A7E5FC6FCC}"/>
              </a:ext>
            </a:extLst>
          </p:cNvPr>
          <p:cNvPicPr>
            <a:picLocks noChangeAspect="1"/>
          </p:cNvPicPr>
          <p:nvPr/>
        </p:nvPicPr>
        <p:blipFill>
          <a:blip r:embed="rId7"/>
          <a:stretch>
            <a:fillRect/>
          </a:stretch>
        </p:blipFill>
        <p:spPr>
          <a:xfrm>
            <a:off x="1" y="604964"/>
            <a:ext cx="794564" cy="472065"/>
          </a:xfrm>
          <a:prstGeom prst="rect">
            <a:avLst/>
          </a:prstGeom>
        </p:spPr>
      </p:pic>
      <p:sp>
        <p:nvSpPr>
          <p:cNvPr id="6" name="文本框 5">
            <a:extLst>
              <a:ext uri="{FF2B5EF4-FFF2-40B4-BE49-F238E27FC236}">
                <a16:creationId xmlns:a16="http://schemas.microsoft.com/office/drawing/2014/main" id="{837E015F-9195-A855-E1D8-FF9B111948E3}"/>
              </a:ext>
            </a:extLst>
          </p:cNvPr>
          <p:cNvSpPr txBox="1"/>
          <p:nvPr/>
        </p:nvSpPr>
        <p:spPr>
          <a:xfrm>
            <a:off x="10510168" y="6475485"/>
            <a:ext cx="1693020" cy="369332"/>
          </a:xfrm>
          <a:prstGeom prst="rect">
            <a:avLst/>
          </a:prstGeom>
          <a:solidFill>
            <a:srgbClr val="960000"/>
          </a:solidFill>
        </p:spPr>
        <p:txBody>
          <a:bodyPr wrap="square" rtlCol="0">
            <a:spAutoFit/>
          </a:bodyPr>
          <a:lstStyle/>
          <a:p>
            <a:r>
              <a:rPr lang="zh-CN" altLang="en-US" b="1" dirty="0">
                <a:solidFill>
                  <a:schemeClr val="bg1"/>
                </a:solidFill>
              </a:rPr>
              <a:t>引入迁移学习</a:t>
            </a:r>
          </a:p>
        </p:txBody>
      </p:sp>
      <p:sp>
        <p:nvSpPr>
          <p:cNvPr id="18" name="箭头: V 形 17">
            <a:extLst>
              <a:ext uri="{FF2B5EF4-FFF2-40B4-BE49-F238E27FC236}">
                <a16:creationId xmlns:a16="http://schemas.microsoft.com/office/drawing/2014/main" id="{480F004F-71F7-D11C-D723-BF38FDC0E825}"/>
              </a:ext>
            </a:extLst>
          </p:cNvPr>
          <p:cNvSpPr/>
          <p:nvPr/>
        </p:nvSpPr>
        <p:spPr>
          <a:xfrm>
            <a:off x="10102849" y="6533740"/>
            <a:ext cx="298450" cy="223776"/>
          </a:xfrm>
          <a:prstGeom prst="chevron">
            <a:avLst/>
          </a:prstGeom>
          <a:solidFill>
            <a:srgbClr val="1C50A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b="1" dirty="0">
              <a:solidFill>
                <a:schemeClr val="tx1"/>
              </a:solidFill>
            </a:endParaRPr>
          </a:p>
        </p:txBody>
      </p:sp>
    </p:spTree>
    <p:extLst>
      <p:ext uri="{BB962C8B-B14F-4D97-AF65-F5344CB8AC3E}">
        <p14:creationId xmlns:p14="http://schemas.microsoft.com/office/powerpoint/2010/main" val="34564534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AACD8AF-A705-2C38-0670-83A69E6630C8}"/>
              </a:ext>
            </a:extLst>
          </p:cNvPr>
          <p:cNvSpPr>
            <a:spLocks noChangeArrowheads="1"/>
          </p:cNvSpPr>
          <p:nvPr/>
        </p:nvSpPr>
        <p:spPr bwMode="auto">
          <a:xfrm>
            <a:off x="-1700928" y="1792678"/>
            <a:ext cx="18553846" cy="67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5" name="组合 4">
            <a:extLst>
              <a:ext uri="{FF2B5EF4-FFF2-40B4-BE49-F238E27FC236}">
                <a16:creationId xmlns:a16="http://schemas.microsoft.com/office/drawing/2014/main" id="{FC6DCF03-FBAB-5C8E-99AC-C126BC7313F5}"/>
              </a:ext>
            </a:extLst>
          </p:cNvPr>
          <p:cNvGrpSpPr/>
          <p:nvPr/>
        </p:nvGrpSpPr>
        <p:grpSpPr>
          <a:xfrm>
            <a:off x="1697329" y="1467106"/>
            <a:ext cx="9954733" cy="819560"/>
            <a:chOff x="1196900" y="1455204"/>
            <a:chExt cx="9954733" cy="819560"/>
          </a:xfrm>
        </p:grpSpPr>
        <p:sp>
          <p:nvSpPr>
            <p:cNvPr id="3" name="文本框 2">
              <a:extLst>
                <a:ext uri="{FF2B5EF4-FFF2-40B4-BE49-F238E27FC236}">
                  <a16:creationId xmlns:a16="http://schemas.microsoft.com/office/drawing/2014/main" id="{154CB195-0CB6-77C1-4259-B5E859DF1768}"/>
                </a:ext>
              </a:extLst>
            </p:cNvPr>
            <p:cNvSpPr txBox="1"/>
            <p:nvPr/>
          </p:nvSpPr>
          <p:spPr>
            <a:xfrm>
              <a:off x="1196900" y="1455204"/>
              <a:ext cx="9954733" cy="800219"/>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t>不同工况数据的</a:t>
              </a:r>
              <a:r>
                <a:rPr lang="zh-CN" altLang="en-US" sz="2000" b="1" dirty="0">
                  <a:solidFill>
                    <a:srgbClr val="1C50A2"/>
                  </a:solidFill>
                </a:rPr>
                <a:t>共性</a:t>
              </a:r>
              <a:r>
                <a:rPr lang="zh-CN" altLang="en-US" sz="2000" dirty="0"/>
                <a:t>及</a:t>
              </a:r>
              <a:r>
                <a:rPr lang="zh-CN" altLang="en-US" sz="2000" b="1" dirty="0">
                  <a:solidFill>
                    <a:srgbClr val="1C50A2"/>
                  </a:solidFill>
                </a:rPr>
                <a:t>差异性</a:t>
              </a:r>
              <a:r>
                <a:rPr lang="zh-CN" altLang="en-US" sz="2000" dirty="0"/>
                <a:t>分析，包括</a:t>
              </a:r>
              <a:r>
                <a:rPr lang="zh-CN" altLang="en-US" sz="2000" b="1" dirty="0"/>
                <a:t>时域</a:t>
              </a:r>
              <a:r>
                <a:rPr lang="zh-CN" altLang="en-US" sz="2000" dirty="0"/>
                <a:t>、</a:t>
              </a:r>
              <a:r>
                <a:rPr lang="zh-CN" altLang="en-US" sz="2000" b="1" dirty="0"/>
                <a:t>概率分布</a:t>
              </a:r>
              <a:r>
                <a:rPr lang="zh-CN" altLang="en-US" sz="2000" dirty="0"/>
                <a:t>分析</a:t>
              </a:r>
              <a:endParaRPr lang="en-US" altLang="zh-CN" sz="2000" dirty="0"/>
            </a:p>
            <a:p>
              <a:pPr marL="342900" indent="-342900">
                <a:buFont typeface="Arial" panose="020B0604020202020204" pitchFamily="34" charset="0"/>
                <a:buChar char="•"/>
              </a:pPr>
              <a:endParaRPr lang="zh-CN" altLang="en-US" sz="2000" dirty="0"/>
            </a:p>
          </p:txBody>
        </p:sp>
        <p:sp>
          <p:nvSpPr>
            <p:cNvPr id="6" name="文本框 5">
              <a:extLst>
                <a:ext uri="{FF2B5EF4-FFF2-40B4-BE49-F238E27FC236}">
                  <a16:creationId xmlns:a16="http://schemas.microsoft.com/office/drawing/2014/main" id="{C709F43A-871F-7BF3-9247-9680A733E7A4}"/>
                </a:ext>
              </a:extLst>
            </p:cNvPr>
            <p:cNvSpPr txBox="1"/>
            <p:nvPr/>
          </p:nvSpPr>
          <p:spPr>
            <a:xfrm>
              <a:off x="2603524" y="1966987"/>
              <a:ext cx="1358013" cy="307777"/>
            </a:xfrm>
            <a:prstGeom prst="rect">
              <a:avLst/>
            </a:prstGeom>
            <a:noFill/>
          </p:spPr>
          <p:txBody>
            <a:bodyPr wrap="square" rtlCol="0">
              <a:spAutoFit/>
            </a:bodyPr>
            <a:lstStyle/>
            <a:p>
              <a:r>
                <a:rPr lang="zh-CN" altLang="en-US" sz="1400" b="1" dirty="0">
                  <a:solidFill>
                    <a:schemeClr val="bg2">
                      <a:lumMod val="50000"/>
                    </a:schemeClr>
                  </a:solidFill>
                </a:rPr>
                <a:t>是否可迁移？</a:t>
              </a:r>
            </a:p>
          </p:txBody>
        </p:sp>
        <p:sp>
          <p:nvSpPr>
            <p:cNvPr id="32" name="文本框 31">
              <a:extLst>
                <a:ext uri="{FF2B5EF4-FFF2-40B4-BE49-F238E27FC236}">
                  <a16:creationId xmlns:a16="http://schemas.microsoft.com/office/drawing/2014/main" id="{71C3BE35-DFA9-11EA-865E-ED786ED9E907}"/>
                </a:ext>
              </a:extLst>
            </p:cNvPr>
            <p:cNvSpPr txBox="1"/>
            <p:nvPr/>
          </p:nvSpPr>
          <p:spPr>
            <a:xfrm>
              <a:off x="4493627" y="1951482"/>
              <a:ext cx="994876" cy="307777"/>
            </a:xfrm>
            <a:prstGeom prst="rect">
              <a:avLst/>
            </a:prstGeom>
            <a:noFill/>
          </p:spPr>
          <p:txBody>
            <a:bodyPr wrap="square" rtlCol="0">
              <a:spAutoFit/>
            </a:bodyPr>
            <a:lstStyle/>
            <a:p>
              <a:r>
                <a:rPr lang="zh-CN" altLang="en-US" sz="1400" b="1" dirty="0">
                  <a:solidFill>
                    <a:schemeClr val="bg2">
                      <a:lumMod val="50000"/>
                    </a:schemeClr>
                  </a:solidFill>
                </a:rPr>
                <a:t>为何迁移？</a:t>
              </a:r>
            </a:p>
          </p:txBody>
        </p:sp>
        <p:cxnSp>
          <p:nvCxnSpPr>
            <p:cNvPr id="15" name="直接连接符 14">
              <a:extLst>
                <a:ext uri="{FF2B5EF4-FFF2-40B4-BE49-F238E27FC236}">
                  <a16:creationId xmlns:a16="http://schemas.microsoft.com/office/drawing/2014/main" id="{B906B605-BEBC-761A-232F-A0736151BC8F}"/>
                </a:ext>
              </a:extLst>
            </p:cNvPr>
            <p:cNvCxnSpPr>
              <a:stCxn id="6" idx="0"/>
            </p:cNvCxnSpPr>
            <p:nvPr/>
          </p:nvCxnSpPr>
          <p:spPr>
            <a:xfrm flipV="1">
              <a:off x="3282531" y="1868377"/>
              <a:ext cx="348985" cy="98610"/>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BEFBC4F-9D05-4E18-796B-7F9444631600}"/>
                </a:ext>
              </a:extLst>
            </p:cNvPr>
            <p:cNvCxnSpPr>
              <a:cxnSpLocks/>
              <a:endCxn id="32" idx="0"/>
            </p:cNvCxnSpPr>
            <p:nvPr/>
          </p:nvCxnSpPr>
          <p:spPr>
            <a:xfrm>
              <a:off x="4629829" y="1868211"/>
              <a:ext cx="361236" cy="83271"/>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E5521E73-7B86-AE5B-9555-3D11E838BCBB}"/>
              </a:ext>
            </a:extLst>
          </p:cNvPr>
          <p:cNvGrpSpPr/>
          <p:nvPr/>
        </p:nvGrpSpPr>
        <p:grpSpPr>
          <a:xfrm>
            <a:off x="-344630" y="3308"/>
            <a:ext cx="12870385" cy="446052"/>
            <a:chOff x="-402429" y="-7062"/>
            <a:chExt cx="12870385" cy="446052"/>
          </a:xfrm>
        </p:grpSpPr>
        <p:sp>
          <p:nvSpPr>
            <p:cNvPr id="16" name="箭头: V 形 15">
              <a:extLst>
                <a:ext uri="{FF2B5EF4-FFF2-40B4-BE49-F238E27FC236}">
                  <a16:creationId xmlns:a16="http://schemas.microsoft.com/office/drawing/2014/main" id="{473A8A8B-BF55-F981-83CD-CE00BED283CE}"/>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7" name="箭头: V 形 16">
              <a:extLst>
                <a:ext uri="{FF2B5EF4-FFF2-40B4-BE49-F238E27FC236}">
                  <a16:creationId xmlns:a16="http://schemas.microsoft.com/office/drawing/2014/main" id="{8BAEB105-9042-1072-3B25-B9037F3E03AC}"/>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8" name="箭头: V 形 17">
              <a:extLst>
                <a:ext uri="{FF2B5EF4-FFF2-40B4-BE49-F238E27FC236}">
                  <a16:creationId xmlns:a16="http://schemas.microsoft.com/office/drawing/2014/main" id="{1F2CC184-6450-6329-9611-2D338C15F22A}"/>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0" name="箭头: V 形 19">
              <a:extLst>
                <a:ext uri="{FF2B5EF4-FFF2-40B4-BE49-F238E27FC236}">
                  <a16:creationId xmlns:a16="http://schemas.microsoft.com/office/drawing/2014/main" id="{EC7B2FDA-3616-3594-B509-A7EFD11519F1}"/>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1" name="箭头: V 形 20">
              <a:extLst>
                <a:ext uri="{FF2B5EF4-FFF2-40B4-BE49-F238E27FC236}">
                  <a16:creationId xmlns:a16="http://schemas.microsoft.com/office/drawing/2014/main" id="{0B86191A-8DA6-FFC3-35F0-15E9ED55374C}"/>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7" name="标题 1">
            <a:extLst>
              <a:ext uri="{FF2B5EF4-FFF2-40B4-BE49-F238E27FC236}">
                <a16:creationId xmlns:a16="http://schemas.microsoft.com/office/drawing/2014/main" id="{85443A03-76D7-5743-F965-232022A1247F}"/>
              </a:ext>
            </a:extLst>
          </p:cNvPr>
          <p:cNvSpPr>
            <a:spLocks noGrp="1"/>
          </p:cNvSpPr>
          <p:nvPr>
            <p:ph type="title"/>
          </p:nvPr>
        </p:nvSpPr>
        <p:spPr>
          <a:xfrm>
            <a:off x="1009110" y="529080"/>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28" name="内容占位符 4">
            <a:extLst>
              <a:ext uri="{FF2B5EF4-FFF2-40B4-BE49-F238E27FC236}">
                <a16:creationId xmlns:a16="http://schemas.microsoft.com/office/drawing/2014/main" id="{84B655CF-4FC8-398F-9DBA-542C70DED001}"/>
              </a:ext>
            </a:extLst>
          </p:cNvPr>
          <p:cNvSpPr txBox="1">
            <a:spLocks/>
          </p:cNvSpPr>
          <p:nvPr/>
        </p:nvSpPr>
        <p:spPr>
          <a:xfrm>
            <a:off x="1286585" y="984623"/>
            <a:ext cx="6543070"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4-3-1  </a:t>
            </a:r>
            <a:r>
              <a:rPr lang="zh-CN" altLang="en-US" sz="2400" b="1" dirty="0">
                <a:latin typeface="+mj-ea"/>
                <a:ea typeface="+mj-ea"/>
                <a:cs typeface="Times New Roman" panose="02020603050405020304" pitchFamily="18" charset="0"/>
              </a:rPr>
              <a:t>可迁移性分析</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grpSp>
        <p:nvGrpSpPr>
          <p:cNvPr id="44" name="组合 43">
            <a:extLst>
              <a:ext uri="{FF2B5EF4-FFF2-40B4-BE49-F238E27FC236}">
                <a16:creationId xmlns:a16="http://schemas.microsoft.com/office/drawing/2014/main" id="{AD518D32-EEB9-911E-01C5-929C3CF99479}"/>
              </a:ext>
            </a:extLst>
          </p:cNvPr>
          <p:cNvGrpSpPr/>
          <p:nvPr/>
        </p:nvGrpSpPr>
        <p:grpSpPr>
          <a:xfrm>
            <a:off x="240031" y="2586149"/>
            <a:ext cx="11711938" cy="4115508"/>
            <a:chOff x="240031" y="2384287"/>
            <a:chExt cx="11711938" cy="4115508"/>
          </a:xfrm>
        </p:grpSpPr>
        <p:pic>
          <p:nvPicPr>
            <p:cNvPr id="31" name="图片 30">
              <a:extLst>
                <a:ext uri="{FF2B5EF4-FFF2-40B4-BE49-F238E27FC236}">
                  <a16:creationId xmlns:a16="http://schemas.microsoft.com/office/drawing/2014/main" id="{A94481DA-30F7-D38C-3ED0-D17D7892F4F6}"/>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03303" y="2545357"/>
              <a:ext cx="2573550" cy="3520622"/>
            </a:xfrm>
            <a:prstGeom prst="rect">
              <a:avLst/>
            </a:prstGeom>
            <a:noFill/>
          </p:spPr>
        </p:pic>
        <p:grpSp>
          <p:nvGrpSpPr>
            <p:cNvPr id="42" name="组合 41">
              <a:extLst>
                <a:ext uri="{FF2B5EF4-FFF2-40B4-BE49-F238E27FC236}">
                  <a16:creationId xmlns:a16="http://schemas.microsoft.com/office/drawing/2014/main" id="{3CC62E79-5606-C557-31CA-FD15D286A67A}"/>
                </a:ext>
              </a:extLst>
            </p:cNvPr>
            <p:cNvGrpSpPr/>
            <p:nvPr/>
          </p:nvGrpSpPr>
          <p:grpSpPr>
            <a:xfrm>
              <a:off x="240031" y="2384287"/>
              <a:ext cx="11711938" cy="4115508"/>
              <a:chOff x="103074" y="2580068"/>
              <a:chExt cx="11711938" cy="4115508"/>
            </a:xfrm>
          </p:grpSpPr>
          <p:grpSp>
            <p:nvGrpSpPr>
              <p:cNvPr id="60" name="组合 59">
                <a:extLst>
                  <a:ext uri="{FF2B5EF4-FFF2-40B4-BE49-F238E27FC236}">
                    <a16:creationId xmlns:a16="http://schemas.microsoft.com/office/drawing/2014/main" id="{514DCF67-4F4D-EF33-B712-501CFB9CB314}"/>
                  </a:ext>
                </a:extLst>
              </p:cNvPr>
              <p:cNvGrpSpPr/>
              <p:nvPr/>
            </p:nvGrpSpPr>
            <p:grpSpPr>
              <a:xfrm>
                <a:off x="103074" y="2580068"/>
                <a:ext cx="5627367" cy="4064116"/>
                <a:chOff x="648331" y="2604131"/>
                <a:chExt cx="5627367" cy="4064116"/>
              </a:xfrm>
            </p:grpSpPr>
            <p:sp>
              <p:nvSpPr>
                <p:cNvPr id="61" name="矩形: 圆角 60">
                  <a:extLst>
                    <a:ext uri="{FF2B5EF4-FFF2-40B4-BE49-F238E27FC236}">
                      <a16:creationId xmlns:a16="http://schemas.microsoft.com/office/drawing/2014/main" id="{0EF62E36-8431-6B76-8DFA-1373903C2661}"/>
                    </a:ext>
                  </a:extLst>
                </p:cNvPr>
                <p:cNvSpPr/>
                <p:nvPr/>
              </p:nvSpPr>
              <p:spPr>
                <a:xfrm>
                  <a:off x="648331" y="2604131"/>
                  <a:ext cx="5627367" cy="3930843"/>
                </a:xfrm>
                <a:prstGeom prst="round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653E9DDE-D1B6-57E9-EBA8-972816FA6330}"/>
                    </a:ext>
                  </a:extLst>
                </p:cNvPr>
                <p:cNvSpPr txBox="1"/>
                <p:nvPr/>
              </p:nvSpPr>
              <p:spPr>
                <a:xfrm>
                  <a:off x="2726399" y="6298915"/>
                  <a:ext cx="1245752" cy="369332"/>
                </a:xfrm>
                <a:prstGeom prst="rect">
                  <a:avLst/>
                </a:prstGeom>
                <a:solidFill>
                  <a:schemeClr val="bg1"/>
                </a:solidFill>
              </p:spPr>
              <p:txBody>
                <a:bodyPr wrap="square" rtlCol="0">
                  <a:spAutoFit/>
                </a:bodyPr>
                <a:lstStyle/>
                <a:p>
                  <a:r>
                    <a:rPr lang="zh-CN" altLang="en-US" b="1" dirty="0"/>
                    <a:t> 时域分析</a:t>
                  </a:r>
                </a:p>
              </p:txBody>
            </p:sp>
          </p:grpSp>
          <p:grpSp>
            <p:nvGrpSpPr>
              <p:cNvPr id="65" name="组合 64">
                <a:extLst>
                  <a:ext uri="{FF2B5EF4-FFF2-40B4-BE49-F238E27FC236}">
                    <a16:creationId xmlns:a16="http://schemas.microsoft.com/office/drawing/2014/main" id="{289DD79F-861F-178B-0BAF-4032F2374F4E}"/>
                  </a:ext>
                </a:extLst>
              </p:cNvPr>
              <p:cNvGrpSpPr/>
              <p:nvPr/>
            </p:nvGrpSpPr>
            <p:grpSpPr>
              <a:xfrm>
                <a:off x="6086861" y="2580068"/>
                <a:ext cx="5728151" cy="4115508"/>
                <a:chOff x="548728" y="-978799"/>
                <a:chExt cx="2994141" cy="8231016"/>
              </a:xfrm>
            </p:grpSpPr>
            <p:sp>
              <p:nvSpPr>
                <p:cNvPr id="66" name="矩形: 圆角 65">
                  <a:extLst>
                    <a:ext uri="{FF2B5EF4-FFF2-40B4-BE49-F238E27FC236}">
                      <a16:creationId xmlns:a16="http://schemas.microsoft.com/office/drawing/2014/main" id="{920393B1-0B9A-9909-968B-CB0E284A2B66}"/>
                    </a:ext>
                  </a:extLst>
                </p:cNvPr>
                <p:cNvSpPr/>
                <p:nvPr/>
              </p:nvSpPr>
              <p:spPr>
                <a:xfrm>
                  <a:off x="548728" y="-978799"/>
                  <a:ext cx="2994141" cy="7861684"/>
                </a:xfrm>
                <a:prstGeom prst="round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AA9D6064-6341-603C-7C19-9C097FBF4284}"/>
                    </a:ext>
                  </a:extLst>
                </p:cNvPr>
                <p:cNvSpPr txBox="1"/>
                <p:nvPr/>
              </p:nvSpPr>
              <p:spPr>
                <a:xfrm>
                  <a:off x="1650329" y="6513553"/>
                  <a:ext cx="874448" cy="738664"/>
                </a:xfrm>
                <a:prstGeom prst="rect">
                  <a:avLst/>
                </a:prstGeom>
                <a:solidFill>
                  <a:schemeClr val="bg1"/>
                </a:solidFill>
              </p:spPr>
              <p:txBody>
                <a:bodyPr wrap="square" rtlCol="0">
                  <a:spAutoFit/>
                </a:bodyPr>
                <a:lstStyle/>
                <a:p>
                  <a:r>
                    <a:rPr lang="zh-CN" altLang="en-US" b="1" dirty="0"/>
                    <a:t>概率分布分析</a:t>
                  </a:r>
                </a:p>
              </p:txBody>
            </p:sp>
          </p:grpSp>
        </p:grpSp>
        <p:pic>
          <p:nvPicPr>
            <p:cNvPr id="29" name="图片 28">
              <a:extLst>
                <a:ext uri="{FF2B5EF4-FFF2-40B4-BE49-F238E27FC236}">
                  <a16:creationId xmlns:a16="http://schemas.microsoft.com/office/drawing/2014/main" id="{EAE154F0-2EE3-679C-AEBE-138938B9C56E}"/>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01325" y="2540969"/>
              <a:ext cx="2392008" cy="3417323"/>
            </a:xfrm>
            <a:prstGeom prst="rect">
              <a:avLst/>
            </a:prstGeom>
            <a:noFill/>
          </p:spPr>
        </p:pic>
        <p:pic>
          <p:nvPicPr>
            <p:cNvPr id="30" name="图片 29">
              <a:extLst>
                <a:ext uri="{FF2B5EF4-FFF2-40B4-BE49-F238E27FC236}">
                  <a16:creationId xmlns:a16="http://schemas.microsoft.com/office/drawing/2014/main" id="{BCED1BE2-269B-F7A9-73AA-D6C544F639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154627" y="2526826"/>
              <a:ext cx="2408699" cy="3431466"/>
            </a:xfrm>
            <a:prstGeom prst="rect">
              <a:avLst/>
            </a:prstGeom>
            <a:noFill/>
          </p:spPr>
        </p:pic>
        <p:pic>
          <p:nvPicPr>
            <p:cNvPr id="33" name="图片 32">
              <a:extLst>
                <a:ext uri="{FF2B5EF4-FFF2-40B4-BE49-F238E27FC236}">
                  <a16:creationId xmlns:a16="http://schemas.microsoft.com/office/drawing/2014/main" id="{972AEE8A-5319-1CF4-E4AA-9C7534619CC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03354" y="2528474"/>
              <a:ext cx="2605235" cy="3537505"/>
            </a:xfrm>
            <a:prstGeom prst="rect">
              <a:avLst/>
            </a:prstGeom>
            <a:noFill/>
          </p:spPr>
        </p:pic>
        <p:cxnSp>
          <p:nvCxnSpPr>
            <p:cNvPr id="34" name="直接连接符 33">
              <a:extLst>
                <a:ext uri="{FF2B5EF4-FFF2-40B4-BE49-F238E27FC236}">
                  <a16:creationId xmlns:a16="http://schemas.microsoft.com/office/drawing/2014/main" id="{6731B47E-945E-C1A8-BBE1-F1ACF90E928C}"/>
                </a:ext>
              </a:extLst>
            </p:cNvPr>
            <p:cNvCxnSpPr>
              <a:cxnSpLocks/>
              <a:stCxn id="61" idx="0"/>
            </p:cNvCxnSpPr>
            <p:nvPr/>
          </p:nvCxnSpPr>
          <p:spPr>
            <a:xfrm>
              <a:off x="3053715" y="2384287"/>
              <a:ext cx="0" cy="3574005"/>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40" name="直接连接符 39">
              <a:extLst>
                <a:ext uri="{FF2B5EF4-FFF2-40B4-BE49-F238E27FC236}">
                  <a16:creationId xmlns:a16="http://schemas.microsoft.com/office/drawing/2014/main" id="{9D46AC24-8CFA-C9F7-08EF-3C52FC3CD2BF}"/>
                </a:ext>
              </a:extLst>
            </p:cNvPr>
            <p:cNvCxnSpPr>
              <a:cxnSpLocks/>
            </p:cNvCxnSpPr>
            <p:nvPr/>
          </p:nvCxnSpPr>
          <p:spPr>
            <a:xfrm>
              <a:off x="9093188" y="2384287"/>
              <a:ext cx="0" cy="3746176"/>
            </a:xfrm>
            <a:prstGeom prst="line">
              <a:avLst/>
            </a:prstGeom>
            <a:ln>
              <a:prstDash val="dash"/>
            </a:ln>
          </p:spPr>
          <p:style>
            <a:lnRef idx="1">
              <a:schemeClr val="accent5"/>
            </a:lnRef>
            <a:fillRef idx="0">
              <a:schemeClr val="accent5"/>
            </a:fillRef>
            <a:effectRef idx="0">
              <a:schemeClr val="accent5"/>
            </a:effectRef>
            <a:fontRef idx="minor">
              <a:schemeClr val="tx1"/>
            </a:fontRef>
          </p:style>
        </p:cxnSp>
      </p:grpSp>
      <p:pic>
        <p:nvPicPr>
          <p:cNvPr id="2" name="图片 1" descr="图示&#10;&#10;描述已自动生成">
            <a:extLst>
              <a:ext uri="{FF2B5EF4-FFF2-40B4-BE49-F238E27FC236}">
                <a16:creationId xmlns:a16="http://schemas.microsoft.com/office/drawing/2014/main" id="{19F329B9-CABB-7504-F79E-6914BAE6B00A}"/>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38" r="8188"/>
          <a:stretch/>
        </p:blipFill>
        <p:spPr bwMode="auto">
          <a:xfrm>
            <a:off x="-104049" y="507064"/>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84521335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a:extLst>
              <a:ext uri="{FF2B5EF4-FFF2-40B4-BE49-F238E27FC236}">
                <a16:creationId xmlns:a16="http://schemas.microsoft.com/office/drawing/2014/main" id="{9AACD8AF-A705-2C38-0670-83A69E6630C8}"/>
              </a:ext>
            </a:extLst>
          </p:cNvPr>
          <p:cNvSpPr>
            <a:spLocks noChangeArrowheads="1"/>
          </p:cNvSpPr>
          <p:nvPr/>
        </p:nvSpPr>
        <p:spPr bwMode="auto">
          <a:xfrm>
            <a:off x="-1700928" y="1792678"/>
            <a:ext cx="18553846" cy="672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pSp>
        <p:nvGrpSpPr>
          <p:cNvPr id="42" name="组合 41">
            <a:extLst>
              <a:ext uri="{FF2B5EF4-FFF2-40B4-BE49-F238E27FC236}">
                <a16:creationId xmlns:a16="http://schemas.microsoft.com/office/drawing/2014/main" id="{3CC62E79-5606-C557-31CA-FD15D286A67A}"/>
              </a:ext>
            </a:extLst>
          </p:cNvPr>
          <p:cNvGrpSpPr/>
          <p:nvPr/>
        </p:nvGrpSpPr>
        <p:grpSpPr>
          <a:xfrm>
            <a:off x="240032" y="2384287"/>
            <a:ext cx="11711936" cy="3568590"/>
            <a:chOff x="103075" y="2580068"/>
            <a:chExt cx="11711936" cy="3568590"/>
          </a:xfrm>
        </p:grpSpPr>
        <p:grpSp>
          <p:nvGrpSpPr>
            <p:cNvPr id="60" name="组合 59">
              <a:extLst>
                <a:ext uri="{FF2B5EF4-FFF2-40B4-BE49-F238E27FC236}">
                  <a16:creationId xmlns:a16="http://schemas.microsoft.com/office/drawing/2014/main" id="{514DCF67-4F4D-EF33-B712-501CFB9CB314}"/>
                </a:ext>
              </a:extLst>
            </p:cNvPr>
            <p:cNvGrpSpPr/>
            <p:nvPr/>
          </p:nvGrpSpPr>
          <p:grpSpPr>
            <a:xfrm>
              <a:off x="103075" y="2580068"/>
              <a:ext cx="5537596" cy="3554146"/>
              <a:chOff x="648332" y="2604131"/>
              <a:chExt cx="5537596" cy="3554146"/>
            </a:xfrm>
          </p:grpSpPr>
          <p:sp>
            <p:nvSpPr>
              <p:cNvPr id="61" name="矩形: 圆角 60">
                <a:extLst>
                  <a:ext uri="{FF2B5EF4-FFF2-40B4-BE49-F238E27FC236}">
                    <a16:creationId xmlns:a16="http://schemas.microsoft.com/office/drawing/2014/main" id="{0EF62E36-8431-6B76-8DFA-1373903C2661}"/>
                  </a:ext>
                </a:extLst>
              </p:cNvPr>
              <p:cNvSpPr/>
              <p:nvPr/>
            </p:nvSpPr>
            <p:spPr>
              <a:xfrm>
                <a:off x="648332" y="2604131"/>
                <a:ext cx="5537596" cy="3312739"/>
              </a:xfrm>
              <a:prstGeom prst="round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文本框 61">
                <a:extLst>
                  <a:ext uri="{FF2B5EF4-FFF2-40B4-BE49-F238E27FC236}">
                    <a16:creationId xmlns:a16="http://schemas.microsoft.com/office/drawing/2014/main" id="{653E9DDE-D1B6-57E9-EBA8-972816FA6330}"/>
                  </a:ext>
                </a:extLst>
              </p:cNvPr>
              <p:cNvSpPr txBox="1"/>
              <p:nvPr/>
            </p:nvSpPr>
            <p:spPr>
              <a:xfrm>
                <a:off x="2931857" y="5788945"/>
                <a:ext cx="1245752" cy="369332"/>
              </a:xfrm>
              <a:prstGeom prst="rect">
                <a:avLst/>
              </a:prstGeom>
              <a:solidFill>
                <a:schemeClr val="bg1"/>
              </a:solidFill>
            </p:spPr>
            <p:txBody>
              <a:bodyPr wrap="square" rtlCol="0">
                <a:spAutoFit/>
              </a:bodyPr>
              <a:lstStyle/>
              <a:p>
                <a:r>
                  <a:rPr lang="zh-CN" altLang="en-US" b="1" dirty="0"/>
                  <a:t> 时域分析</a:t>
                </a:r>
              </a:p>
            </p:txBody>
          </p:sp>
        </p:grpSp>
        <p:grpSp>
          <p:nvGrpSpPr>
            <p:cNvPr id="65" name="组合 64">
              <a:extLst>
                <a:ext uri="{FF2B5EF4-FFF2-40B4-BE49-F238E27FC236}">
                  <a16:creationId xmlns:a16="http://schemas.microsoft.com/office/drawing/2014/main" id="{289DD79F-861F-178B-0BAF-4032F2374F4E}"/>
                </a:ext>
              </a:extLst>
            </p:cNvPr>
            <p:cNvGrpSpPr/>
            <p:nvPr/>
          </p:nvGrpSpPr>
          <p:grpSpPr>
            <a:xfrm>
              <a:off x="6187644" y="2580068"/>
              <a:ext cx="5627367" cy="3568590"/>
              <a:chOff x="601408" y="-978799"/>
              <a:chExt cx="2941461" cy="7137180"/>
            </a:xfrm>
          </p:grpSpPr>
          <p:sp>
            <p:nvSpPr>
              <p:cNvPr id="66" name="矩形: 圆角 65">
                <a:extLst>
                  <a:ext uri="{FF2B5EF4-FFF2-40B4-BE49-F238E27FC236}">
                    <a16:creationId xmlns:a16="http://schemas.microsoft.com/office/drawing/2014/main" id="{920393B1-0B9A-9909-968B-CB0E284A2B66}"/>
                  </a:ext>
                </a:extLst>
              </p:cNvPr>
              <p:cNvSpPr/>
              <p:nvPr/>
            </p:nvSpPr>
            <p:spPr>
              <a:xfrm>
                <a:off x="601408" y="-978799"/>
                <a:ext cx="2941461" cy="6625480"/>
              </a:xfrm>
              <a:prstGeom prst="roundRect">
                <a:avLst/>
              </a:prstGeom>
              <a:noFill/>
              <a:ln w="28575">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AA9D6064-6341-603C-7C19-9C097FBF4284}"/>
                  </a:ext>
                </a:extLst>
              </p:cNvPr>
              <p:cNvSpPr txBox="1"/>
              <p:nvPr/>
            </p:nvSpPr>
            <p:spPr>
              <a:xfrm>
                <a:off x="1698094" y="5419717"/>
                <a:ext cx="874448" cy="738664"/>
              </a:xfrm>
              <a:prstGeom prst="rect">
                <a:avLst/>
              </a:prstGeom>
              <a:solidFill>
                <a:schemeClr val="bg1"/>
              </a:solidFill>
            </p:spPr>
            <p:txBody>
              <a:bodyPr wrap="square" rtlCol="0">
                <a:spAutoFit/>
              </a:bodyPr>
              <a:lstStyle/>
              <a:p>
                <a:r>
                  <a:rPr lang="zh-CN" altLang="en-US" b="1" dirty="0"/>
                  <a:t>概率分布分析</a:t>
                </a:r>
              </a:p>
            </p:txBody>
          </p:sp>
        </p:grpSp>
      </p:grpSp>
      <p:sp>
        <p:nvSpPr>
          <p:cNvPr id="48" name="文本框 47">
            <a:extLst>
              <a:ext uri="{FF2B5EF4-FFF2-40B4-BE49-F238E27FC236}">
                <a16:creationId xmlns:a16="http://schemas.microsoft.com/office/drawing/2014/main" id="{F1E697EF-65C8-1EED-1D1C-B9B0F820690A}"/>
              </a:ext>
            </a:extLst>
          </p:cNvPr>
          <p:cNvSpPr txBox="1"/>
          <p:nvPr/>
        </p:nvSpPr>
        <p:spPr>
          <a:xfrm>
            <a:off x="1375953" y="5998331"/>
            <a:ext cx="11113768" cy="853567"/>
          </a:xfrm>
          <a:prstGeom prst="rect">
            <a:avLst/>
          </a:prstGeom>
          <a:noFill/>
        </p:spPr>
        <p:txBody>
          <a:bodyPr wrap="square" rtlCol="0">
            <a:spAutoFit/>
          </a:bodyPr>
          <a:lstStyle/>
          <a:p>
            <a:pPr>
              <a:lnSpc>
                <a:spcPct val="130000"/>
              </a:lnSpc>
            </a:pPr>
            <a:r>
              <a:rPr lang="zh-CN" altLang="en-US" sz="2000" b="1" dirty="0">
                <a:latin typeface="+mj-ea"/>
                <a:ea typeface="+mj-ea"/>
              </a:rPr>
              <a:t>共性</a:t>
            </a:r>
            <a:r>
              <a:rPr lang="zh-CN" altLang="en-US" sz="2000" dirty="0">
                <a:latin typeface="+mj-ea"/>
                <a:ea typeface="+mj-ea"/>
              </a:rPr>
              <a:t>：不同工况数据均包含关键故障特征，具有</a:t>
            </a:r>
            <a:r>
              <a:rPr lang="zh-CN" altLang="en-US" sz="2000" b="1" dirty="0">
                <a:solidFill>
                  <a:srgbClr val="1C50A2"/>
                </a:solidFill>
                <a:latin typeface="+mj-ea"/>
                <a:ea typeface="+mj-ea"/>
              </a:rPr>
              <a:t>通用的诊断知识</a:t>
            </a:r>
            <a:r>
              <a:rPr lang="zh-CN" altLang="en-US" sz="2000" dirty="0">
                <a:latin typeface="+mj-ea"/>
                <a:ea typeface="+mj-ea"/>
              </a:rPr>
              <a:t>，具备</a:t>
            </a:r>
            <a:r>
              <a:rPr lang="zh-CN" altLang="en-US" sz="2000" b="1" dirty="0">
                <a:solidFill>
                  <a:srgbClr val="1C50A2"/>
                </a:solidFill>
                <a:latin typeface="+mj-ea"/>
                <a:ea typeface="+mj-ea"/>
              </a:rPr>
              <a:t>可迁移性</a:t>
            </a:r>
            <a:endParaRPr lang="en-US" altLang="zh-CN" sz="2000" b="1" dirty="0">
              <a:solidFill>
                <a:srgbClr val="1C50A2"/>
              </a:solidFill>
              <a:latin typeface="+mj-ea"/>
              <a:ea typeface="+mj-ea"/>
            </a:endParaRPr>
          </a:p>
          <a:p>
            <a:pPr>
              <a:lnSpc>
                <a:spcPct val="130000"/>
              </a:lnSpc>
            </a:pPr>
            <a:r>
              <a:rPr lang="zh-CN" altLang="en-US" sz="2000" b="1" dirty="0">
                <a:latin typeface="+mj-ea"/>
                <a:ea typeface="+mj-ea"/>
              </a:rPr>
              <a:t>差异性</a:t>
            </a:r>
            <a:r>
              <a:rPr lang="zh-CN" altLang="en-US" sz="2000" dirty="0">
                <a:latin typeface="+mj-ea"/>
                <a:ea typeface="+mj-ea"/>
              </a:rPr>
              <a:t>：引入</a:t>
            </a:r>
            <a:r>
              <a:rPr lang="zh-CN" altLang="en-US" sz="2000" b="1" dirty="0">
                <a:solidFill>
                  <a:srgbClr val="1C50A2"/>
                </a:solidFill>
                <a:latin typeface="+mj-ea"/>
                <a:ea typeface="+mj-ea"/>
              </a:rPr>
              <a:t>迁移学习策略</a:t>
            </a:r>
            <a:r>
              <a:rPr lang="zh-CN" altLang="en-US" sz="2000" dirty="0">
                <a:latin typeface="+mj-ea"/>
                <a:ea typeface="+mj-ea"/>
              </a:rPr>
              <a:t>用于</a:t>
            </a:r>
            <a:r>
              <a:rPr lang="zh-CN" altLang="en-US" sz="2000" b="1" dirty="0">
                <a:solidFill>
                  <a:srgbClr val="1C50A2"/>
                </a:solidFill>
                <a:latin typeface="+mj-ea"/>
                <a:ea typeface="+mj-ea"/>
              </a:rPr>
              <a:t>缩小</a:t>
            </a:r>
            <a:r>
              <a:rPr lang="zh-CN" altLang="en-US" sz="2000" dirty="0">
                <a:latin typeface="+mj-ea"/>
                <a:ea typeface="+mj-ea"/>
              </a:rPr>
              <a:t>不同工况数据间的</a:t>
            </a:r>
            <a:r>
              <a:rPr lang="zh-CN" altLang="en-US" sz="2000" b="1" dirty="0">
                <a:solidFill>
                  <a:srgbClr val="1C50A2"/>
                </a:solidFill>
                <a:latin typeface="+mj-ea"/>
                <a:ea typeface="+mj-ea"/>
              </a:rPr>
              <a:t>差异性</a:t>
            </a:r>
            <a:r>
              <a:rPr lang="zh-CN" altLang="en-US" sz="2000" dirty="0">
                <a:latin typeface="+mj-ea"/>
                <a:ea typeface="+mj-ea"/>
              </a:rPr>
              <a:t>是十分必要的</a:t>
            </a:r>
            <a:endParaRPr lang="en-US" altLang="zh-CN" sz="2000" dirty="0">
              <a:latin typeface="+mj-ea"/>
              <a:ea typeface="+mj-ea"/>
            </a:endParaRPr>
          </a:p>
        </p:txBody>
      </p:sp>
      <p:grpSp>
        <p:nvGrpSpPr>
          <p:cNvPr id="7" name="组合 6">
            <a:extLst>
              <a:ext uri="{FF2B5EF4-FFF2-40B4-BE49-F238E27FC236}">
                <a16:creationId xmlns:a16="http://schemas.microsoft.com/office/drawing/2014/main" id="{89483118-0C77-F922-715A-9D699750BBB2}"/>
              </a:ext>
            </a:extLst>
          </p:cNvPr>
          <p:cNvGrpSpPr/>
          <p:nvPr/>
        </p:nvGrpSpPr>
        <p:grpSpPr>
          <a:xfrm>
            <a:off x="1776417" y="1467839"/>
            <a:ext cx="9954733" cy="819560"/>
            <a:chOff x="1196900" y="1455204"/>
            <a:chExt cx="9954733" cy="819560"/>
          </a:xfrm>
        </p:grpSpPr>
        <p:sp>
          <p:nvSpPr>
            <p:cNvPr id="3" name="文本框 2">
              <a:extLst>
                <a:ext uri="{FF2B5EF4-FFF2-40B4-BE49-F238E27FC236}">
                  <a16:creationId xmlns:a16="http://schemas.microsoft.com/office/drawing/2014/main" id="{154CB195-0CB6-77C1-4259-B5E859DF1768}"/>
                </a:ext>
              </a:extLst>
            </p:cNvPr>
            <p:cNvSpPr txBox="1"/>
            <p:nvPr/>
          </p:nvSpPr>
          <p:spPr>
            <a:xfrm>
              <a:off x="1196900" y="1455204"/>
              <a:ext cx="9954733" cy="800219"/>
            </a:xfrm>
            <a:prstGeom prst="rect">
              <a:avLst/>
            </a:prstGeom>
            <a:noFill/>
          </p:spPr>
          <p:txBody>
            <a:bodyPr wrap="square" rtlCol="0">
              <a:spAutoFit/>
            </a:bodyPr>
            <a:lstStyle/>
            <a:p>
              <a:pPr marL="342900" indent="-342900">
                <a:lnSpc>
                  <a:spcPct val="130000"/>
                </a:lnSpc>
                <a:buFont typeface="Arial" panose="020B0604020202020204" pitchFamily="34" charset="0"/>
                <a:buChar char="•"/>
              </a:pPr>
              <a:r>
                <a:rPr lang="zh-CN" altLang="en-US" sz="2000" dirty="0"/>
                <a:t>不同工况数据的</a:t>
              </a:r>
              <a:r>
                <a:rPr lang="zh-CN" altLang="en-US" sz="2000" b="1" dirty="0">
                  <a:solidFill>
                    <a:srgbClr val="1C50A2"/>
                  </a:solidFill>
                </a:rPr>
                <a:t>共性</a:t>
              </a:r>
              <a:r>
                <a:rPr lang="zh-CN" altLang="en-US" sz="2000" dirty="0"/>
                <a:t>及</a:t>
              </a:r>
              <a:r>
                <a:rPr lang="zh-CN" altLang="en-US" sz="2000" b="1" dirty="0">
                  <a:solidFill>
                    <a:srgbClr val="1C50A2"/>
                  </a:solidFill>
                </a:rPr>
                <a:t>差异性</a:t>
              </a:r>
              <a:r>
                <a:rPr lang="zh-CN" altLang="en-US" sz="2000" dirty="0"/>
                <a:t>分析，包括时域、概率分布分析</a:t>
              </a:r>
              <a:endParaRPr lang="en-US" altLang="zh-CN" sz="2000" dirty="0"/>
            </a:p>
            <a:p>
              <a:pPr marL="342900" indent="-342900">
                <a:buFont typeface="Arial" panose="020B0604020202020204" pitchFamily="34" charset="0"/>
                <a:buChar char="•"/>
              </a:pPr>
              <a:endParaRPr lang="zh-CN" altLang="en-US" sz="2000" dirty="0"/>
            </a:p>
          </p:txBody>
        </p:sp>
        <p:sp>
          <p:nvSpPr>
            <p:cNvPr id="6" name="文本框 5">
              <a:extLst>
                <a:ext uri="{FF2B5EF4-FFF2-40B4-BE49-F238E27FC236}">
                  <a16:creationId xmlns:a16="http://schemas.microsoft.com/office/drawing/2014/main" id="{C709F43A-871F-7BF3-9247-9680A733E7A4}"/>
                </a:ext>
              </a:extLst>
            </p:cNvPr>
            <p:cNvSpPr txBox="1"/>
            <p:nvPr/>
          </p:nvSpPr>
          <p:spPr>
            <a:xfrm>
              <a:off x="2603524" y="1966987"/>
              <a:ext cx="1358013" cy="307777"/>
            </a:xfrm>
            <a:prstGeom prst="rect">
              <a:avLst/>
            </a:prstGeom>
            <a:noFill/>
          </p:spPr>
          <p:txBody>
            <a:bodyPr wrap="square" rtlCol="0">
              <a:spAutoFit/>
            </a:bodyPr>
            <a:lstStyle/>
            <a:p>
              <a:r>
                <a:rPr lang="zh-CN" altLang="en-US" sz="1400" b="1" dirty="0">
                  <a:solidFill>
                    <a:schemeClr val="bg2">
                      <a:lumMod val="50000"/>
                    </a:schemeClr>
                  </a:solidFill>
                </a:rPr>
                <a:t>是否可迁移？</a:t>
              </a:r>
            </a:p>
          </p:txBody>
        </p:sp>
        <p:sp>
          <p:nvSpPr>
            <p:cNvPr id="32" name="文本框 31">
              <a:extLst>
                <a:ext uri="{FF2B5EF4-FFF2-40B4-BE49-F238E27FC236}">
                  <a16:creationId xmlns:a16="http://schemas.microsoft.com/office/drawing/2014/main" id="{71C3BE35-DFA9-11EA-865E-ED786ED9E907}"/>
                </a:ext>
              </a:extLst>
            </p:cNvPr>
            <p:cNvSpPr txBox="1"/>
            <p:nvPr/>
          </p:nvSpPr>
          <p:spPr>
            <a:xfrm>
              <a:off x="4493627" y="1951482"/>
              <a:ext cx="994876" cy="307777"/>
            </a:xfrm>
            <a:prstGeom prst="rect">
              <a:avLst/>
            </a:prstGeom>
            <a:noFill/>
          </p:spPr>
          <p:txBody>
            <a:bodyPr wrap="square" rtlCol="0">
              <a:spAutoFit/>
            </a:bodyPr>
            <a:lstStyle/>
            <a:p>
              <a:r>
                <a:rPr lang="zh-CN" altLang="en-US" sz="1400" b="1" dirty="0">
                  <a:solidFill>
                    <a:schemeClr val="bg2">
                      <a:lumMod val="50000"/>
                    </a:schemeClr>
                  </a:solidFill>
                </a:rPr>
                <a:t>为何迁移？</a:t>
              </a:r>
            </a:p>
          </p:txBody>
        </p:sp>
        <p:cxnSp>
          <p:nvCxnSpPr>
            <p:cNvPr id="15" name="直接连接符 14">
              <a:extLst>
                <a:ext uri="{FF2B5EF4-FFF2-40B4-BE49-F238E27FC236}">
                  <a16:creationId xmlns:a16="http://schemas.microsoft.com/office/drawing/2014/main" id="{B906B605-BEBC-761A-232F-A0736151BC8F}"/>
                </a:ext>
              </a:extLst>
            </p:cNvPr>
            <p:cNvCxnSpPr>
              <a:stCxn id="6" idx="0"/>
            </p:cNvCxnSpPr>
            <p:nvPr/>
          </p:nvCxnSpPr>
          <p:spPr>
            <a:xfrm flipV="1">
              <a:off x="3282531" y="1868377"/>
              <a:ext cx="348985" cy="98610"/>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3BEFBC4F-9D05-4E18-796B-7F9444631600}"/>
                </a:ext>
              </a:extLst>
            </p:cNvPr>
            <p:cNvCxnSpPr>
              <a:cxnSpLocks/>
              <a:endCxn id="32" idx="0"/>
            </p:cNvCxnSpPr>
            <p:nvPr/>
          </p:nvCxnSpPr>
          <p:spPr>
            <a:xfrm>
              <a:off x="4629829" y="1868211"/>
              <a:ext cx="361236" cy="83271"/>
            </a:xfrm>
            <a:prstGeom prst="line">
              <a:avLst/>
            </a:prstGeom>
            <a:ln w="12700">
              <a:solidFill>
                <a:srgbClr val="0070C0"/>
              </a:solidFill>
              <a:prstDash val="sysDot"/>
            </a:ln>
          </p:spPr>
          <p:style>
            <a:lnRef idx="1">
              <a:schemeClr val="accent1"/>
            </a:lnRef>
            <a:fillRef idx="0">
              <a:schemeClr val="accent1"/>
            </a:fillRef>
            <a:effectRef idx="0">
              <a:schemeClr val="accent1"/>
            </a:effectRef>
            <a:fontRef idx="minor">
              <a:schemeClr val="tx1"/>
            </a:fontRef>
          </p:style>
        </p:cxnSp>
      </p:grpSp>
      <p:grpSp>
        <p:nvGrpSpPr>
          <p:cNvPr id="13" name="组合 12">
            <a:extLst>
              <a:ext uri="{FF2B5EF4-FFF2-40B4-BE49-F238E27FC236}">
                <a16:creationId xmlns:a16="http://schemas.microsoft.com/office/drawing/2014/main" id="{E5521E73-7B86-AE5B-9555-3D11E838BCBB}"/>
              </a:ext>
            </a:extLst>
          </p:cNvPr>
          <p:cNvGrpSpPr/>
          <p:nvPr/>
        </p:nvGrpSpPr>
        <p:grpSpPr>
          <a:xfrm>
            <a:off x="-344630" y="3308"/>
            <a:ext cx="12870385" cy="446052"/>
            <a:chOff x="-402429" y="-7062"/>
            <a:chExt cx="12870385" cy="446052"/>
          </a:xfrm>
        </p:grpSpPr>
        <p:sp>
          <p:nvSpPr>
            <p:cNvPr id="16" name="箭头: V 形 15">
              <a:extLst>
                <a:ext uri="{FF2B5EF4-FFF2-40B4-BE49-F238E27FC236}">
                  <a16:creationId xmlns:a16="http://schemas.microsoft.com/office/drawing/2014/main" id="{473A8A8B-BF55-F981-83CD-CE00BED283CE}"/>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7" name="箭头: V 形 16">
              <a:extLst>
                <a:ext uri="{FF2B5EF4-FFF2-40B4-BE49-F238E27FC236}">
                  <a16:creationId xmlns:a16="http://schemas.microsoft.com/office/drawing/2014/main" id="{8BAEB105-9042-1072-3B25-B9037F3E03AC}"/>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8" name="箭头: V 形 17">
              <a:extLst>
                <a:ext uri="{FF2B5EF4-FFF2-40B4-BE49-F238E27FC236}">
                  <a16:creationId xmlns:a16="http://schemas.microsoft.com/office/drawing/2014/main" id="{1F2CC184-6450-6329-9611-2D338C15F22A}"/>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0" name="箭头: V 形 19">
              <a:extLst>
                <a:ext uri="{FF2B5EF4-FFF2-40B4-BE49-F238E27FC236}">
                  <a16:creationId xmlns:a16="http://schemas.microsoft.com/office/drawing/2014/main" id="{EC7B2FDA-3616-3594-B509-A7EFD11519F1}"/>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1" name="箭头: V 形 20">
              <a:extLst>
                <a:ext uri="{FF2B5EF4-FFF2-40B4-BE49-F238E27FC236}">
                  <a16:creationId xmlns:a16="http://schemas.microsoft.com/office/drawing/2014/main" id="{0B86191A-8DA6-FFC3-35F0-15E9ED55374C}"/>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7" name="标题 1">
            <a:extLst>
              <a:ext uri="{FF2B5EF4-FFF2-40B4-BE49-F238E27FC236}">
                <a16:creationId xmlns:a16="http://schemas.microsoft.com/office/drawing/2014/main" id="{85443A03-76D7-5743-F965-232022A1247F}"/>
              </a:ext>
            </a:extLst>
          </p:cNvPr>
          <p:cNvSpPr>
            <a:spLocks noGrp="1"/>
          </p:cNvSpPr>
          <p:nvPr>
            <p:ph type="title"/>
          </p:nvPr>
        </p:nvSpPr>
        <p:spPr>
          <a:xfrm>
            <a:off x="1038312" y="542511"/>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28" name="内容占位符 4">
            <a:extLst>
              <a:ext uri="{FF2B5EF4-FFF2-40B4-BE49-F238E27FC236}">
                <a16:creationId xmlns:a16="http://schemas.microsoft.com/office/drawing/2014/main" id="{84B655CF-4FC8-398F-9DBA-542C70DED001}"/>
              </a:ext>
            </a:extLst>
          </p:cNvPr>
          <p:cNvSpPr txBox="1">
            <a:spLocks/>
          </p:cNvSpPr>
          <p:nvPr/>
        </p:nvSpPr>
        <p:spPr>
          <a:xfrm>
            <a:off x="1387495" y="987025"/>
            <a:ext cx="6543070"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4-3-1  </a:t>
            </a:r>
            <a:r>
              <a:rPr lang="zh-CN" altLang="en-US" sz="2400" b="1" dirty="0">
                <a:latin typeface="+mj-ea"/>
                <a:ea typeface="+mj-ea"/>
                <a:cs typeface="Times New Roman" panose="02020603050405020304" pitchFamily="18" charset="0"/>
              </a:rPr>
              <a:t>可迁移性分析</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29" name="图片 28">
            <a:extLst>
              <a:ext uri="{FF2B5EF4-FFF2-40B4-BE49-F238E27FC236}">
                <a16:creationId xmlns:a16="http://schemas.microsoft.com/office/drawing/2014/main" id="{EAE154F0-2EE3-679C-AEBE-138938B9C56E}"/>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86284" y="2528475"/>
            <a:ext cx="2116350" cy="3023506"/>
          </a:xfrm>
          <a:prstGeom prst="rect">
            <a:avLst/>
          </a:prstGeom>
          <a:noFill/>
        </p:spPr>
      </p:pic>
      <p:pic>
        <p:nvPicPr>
          <p:cNvPr id="30" name="图片 29">
            <a:extLst>
              <a:ext uri="{FF2B5EF4-FFF2-40B4-BE49-F238E27FC236}">
                <a16:creationId xmlns:a16="http://schemas.microsoft.com/office/drawing/2014/main" id="{BCED1BE2-269B-F7A9-73AA-D6C544F63922}"/>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146433" y="2528474"/>
            <a:ext cx="2144490" cy="3055071"/>
          </a:xfrm>
          <a:prstGeom prst="rect">
            <a:avLst/>
          </a:prstGeom>
          <a:noFill/>
        </p:spPr>
      </p:pic>
      <p:pic>
        <p:nvPicPr>
          <p:cNvPr id="31" name="图片 30">
            <a:extLst>
              <a:ext uri="{FF2B5EF4-FFF2-40B4-BE49-F238E27FC236}">
                <a16:creationId xmlns:a16="http://schemas.microsoft.com/office/drawing/2014/main" id="{A94481DA-30F7-D38C-3ED0-D17D7892F4F6}"/>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753784" y="2545357"/>
            <a:ext cx="2223068" cy="3041162"/>
          </a:xfrm>
          <a:prstGeom prst="rect">
            <a:avLst/>
          </a:prstGeom>
          <a:noFill/>
        </p:spPr>
      </p:pic>
      <p:pic>
        <p:nvPicPr>
          <p:cNvPr id="33" name="图片 32">
            <a:extLst>
              <a:ext uri="{FF2B5EF4-FFF2-40B4-BE49-F238E27FC236}">
                <a16:creationId xmlns:a16="http://schemas.microsoft.com/office/drawing/2014/main" id="{972AEE8A-5319-1CF4-E4AA-9C7534619CCD}"/>
              </a:ext>
            </a:extLst>
          </p:cNvPr>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134374" y="2528474"/>
            <a:ext cx="2223068" cy="3018581"/>
          </a:xfrm>
          <a:prstGeom prst="rect">
            <a:avLst/>
          </a:prstGeom>
          <a:noFill/>
        </p:spPr>
      </p:pic>
      <p:sp>
        <p:nvSpPr>
          <p:cNvPr id="45" name="文本框 44">
            <a:extLst>
              <a:ext uri="{FF2B5EF4-FFF2-40B4-BE49-F238E27FC236}">
                <a16:creationId xmlns:a16="http://schemas.microsoft.com/office/drawing/2014/main" id="{3D0E5B19-15C9-FFBE-AB13-99F3D33CE9BC}"/>
              </a:ext>
            </a:extLst>
          </p:cNvPr>
          <p:cNvSpPr txBox="1"/>
          <p:nvPr/>
        </p:nvSpPr>
        <p:spPr>
          <a:xfrm>
            <a:off x="641348" y="2719906"/>
            <a:ext cx="4734963" cy="2672206"/>
          </a:xfrm>
          <a:prstGeom prst="rect">
            <a:avLst/>
          </a:prstGeom>
          <a:solidFill>
            <a:schemeClr val="bg1"/>
          </a:solidFill>
        </p:spPr>
        <p:txBody>
          <a:bodyPr wrap="square" rtlCol="0">
            <a:spAutoFit/>
          </a:bodyPr>
          <a:lstStyle/>
          <a:p>
            <a:pPr marL="285750" indent="-285750">
              <a:lnSpc>
                <a:spcPct val="150000"/>
              </a:lnSpc>
              <a:buFont typeface="Arial" panose="020B0604020202020204" pitchFamily="34" charset="0"/>
              <a:buChar char="•"/>
            </a:pPr>
            <a:r>
              <a:rPr lang="zh-CN" altLang="en-US" sz="1900" kern="100" dirty="0">
                <a:latin typeface="+mn-ea"/>
                <a:cs typeface="Times New Roman" panose="02020603050405020304" pitchFamily="18" charset="0"/>
              </a:rPr>
              <a:t>各</a:t>
            </a:r>
            <a:r>
              <a:rPr lang="zh-CN" altLang="en-US" sz="1900" kern="100" dirty="0">
                <a:effectLst/>
                <a:latin typeface="+mn-ea"/>
                <a:cs typeface="Times New Roman" panose="02020603050405020304" pitchFamily="18" charset="0"/>
              </a:rPr>
              <a:t>健康状态下</a:t>
            </a:r>
            <a:r>
              <a:rPr lang="zh-CN" altLang="zh-CN" sz="1900" kern="100" dirty="0">
                <a:effectLst/>
                <a:latin typeface="+mn-ea"/>
                <a:cs typeface="Times New Roman" panose="02020603050405020304" pitchFamily="18" charset="0"/>
              </a:rPr>
              <a:t>信号走势基本一致、波形吻合程度高，且故障周期偏差小</a:t>
            </a:r>
            <a:r>
              <a:rPr lang="zh-CN" altLang="en-US" sz="1900" kern="100" dirty="0">
                <a:effectLst/>
                <a:latin typeface="+mn-ea"/>
                <a:cs typeface="Times New Roman" panose="02020603050405020304" pitchFamily="18" charset="0"/>
              </a:rPr>
              <a:t>；</a:t>
            </a:r>
            <a:endParaRPr lang="en-US" altLang="zh-CN" sz="19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900" dirty="0">
                <a:latin typeface="+mn-ea"/>
              </a:rPr>
              <a:t>不同大小的温度和负载会导致不同程度的漂移和幅度变化；</a:t>
            </a:r>
            <a:endParaRPr lang="en-US" altLang="zh-CN" sz="1900" dirty="0">
              <a:latin typeface="+mn-ea"/>
            </a:endParaRPr>
          </a:p>
          <a:p>
            <a:pPr marL="285750" indent="-285750">
              <a:lnSpc>
                <a:spcPct val="150000"/>
              </a:lnSpc>
              <a:buFont typeface="Arial" panose="020B0604020202020204" pitchFamily="34" charset="0"/>
              <a:buChar char="•"/>
            </a:pPr>
            <a:r>
              <a:rPr lang="zh-CN" altLang="en-US" sz="1900" dirty="0">
                <a:latin typeface="+mn-ea"/>
              </a:rPr>
              <a:t>不同信噪比的噪声会造成信号不同幅度的波动和震荡；</a:t>
            </a:r>
          </a:p>
        </p:txBody>
      </p:sp>
      <p:sp>
        <p:nvSpPr>
          <p:cNvPr id="2" name="文本框 1">
            <a:extLst>
              <a:ext uri="{FF2B5EF4-FFF2-40B4-BE49-F238E27FC236}">
                <a16:creationId xmlns:a16="http://schemas.microsoft.com/office/drawing/2014/main" id="{FEEF5EAE-651A-860C-7B89-C907E13D9FD1}"/>
              </a:ext>
            </a:extLst>
          </p:cNvPr>
          <p:cNvSpPr txBox="1"/>
          <p:nvPr/>
        </p:nvSpPr>
        <p:spPr>
          <a:xfrm>
            <a:off x="6753784" y="2745201"/>
            <a:ext cx="4734963" cy="2672206"/>
          </a:xfrm>
          <a:prstGeom prst="rect">
            <a:avLst/>
          </a:prstGeom>
          <a:solidFill>
            <a:schemeClr val="bg1"/>
          </a:solidFill>
        </p:spPr>
        <p:txBody>
          <a:bodyPr wrap="square" rtlCol="0">
            <a:spAutoFit/>
          </a:bodyPr>
          <a:lstStyle/>
          <a:p>
            <a:pPr marL="285750" indent="-285750">
              <a:lnSpc>
                <a:spcPct val="150000"/>
              </a:lnSpc>
              <a:buFont typeface="Arial" panose="020B0604020202020204" pitchFamily="34" charset="0"/>
              <a:buChar char="•"/>
            </a:pPr>
            <a:r>
              <a:rPr lang="zh-CN" altLang="en-US" sz="1900" kern="100" dirty="0">
                <a:effectLst/>
                <a:latin typeface="+mn-ea"/>
                <a:cs typeface="Times New Roman" panose="02020603050405020304" pitchFamily="18" charset="0"/>
              </a:rPr>
              <a:t>不同健康状态下，各监测信号的概率分布之间存在显著差异；</a:t>
            </a:r>
            <a:endParaRPr lang="en-US" altLang="zh-CN" sz="19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900" kern="100" dirty="0">
                <a:effectLst/>
                <a:latin typeface="+mn-ea"/>
                <a:cs typeface="Times New Roman" panose="02020603050405020304" pitchFamily="18" charset="0"/>
              </a:rPr>
              <a:t>相同健康状态下，不同工况的部分监测信号的概率分布较为相似；</a:t>
            </a:r>
            <a:endParaRPr lang="en-US" altLang="zh-CN" sz="1900" kern="100" dirty="0">
              <a:effectLst/>
              <a:latin typeface="+mn-ea"/>
              <a:cs typeface="Times New Roman" panose="02020603050405020304" pitchFamily="18" charset="0"/>
            </a:endParaRPr>
          </a:p>
          <a:p>
            <a:pPr marL="285750" indent="-285750">
              <a:lnSpc>
                <a:spcPct val="150000"/>
              </a:lnSpc>
              <a:buFont typeface="Arial" panose="020B0604020202020204" pitchFamily="34" charset="0"/>
              <a:buChar char="•"/>
            </a:pPr>
            <a:r>
              <a:rPr lang="zh-CN" altLang="en-US" sz="1900" dirty="0">
                <a:latin typeface="+mn-ea"/>
              </a:rPr>
              <a:t>相同健康状态下，工况条件变化越大，部分监测信号概率分布变化越大；</a:t>
            </a:r>
          </a:p>
        </p:txBody>
      </p:sp>
      <p:pic>
        <p:nvPicPr>
          <p:cNvPr id="5" name="图片 4" descr="图示&#10;&#10;描述已自动生成">
            <a:extLst>
              <a:ext uri="{FF2B5EF4-FFF2-40B4-BE49-F238E27FC236}">
                <a16:creationId xmlns:a16="http://schemas.microsoft.com/office/drawing/2014/main" id="{CEEDE32B-E909-8E87-6083-85C5CEEC6DE7}"/>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38" r="8188"/>
          <a:stretch/>
        </p:blipFill>
        <p:spPr bwMode="auto">
          <a:xfrm>
            <a:off x="-104049" y="507064"/>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736734464"/>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 name="图片 52">
            <a:extLst>
              <a:ext uri="{FF2B5EF4-FFF2-40B4-BE49-F238E27FC236}">
                <a16:creationId xmlns:a16="http://schemas.microsoft.com/office/drawing/2014/main" id="{C49814E1-A706-3953-5948-7F295B184302}"/>
              </a:ext>
            </a:extLst>
          </p:cNvPr>
          <p:cNvPicPr>
            <a:picLocks noChangeAspect="1"/>
          </p:cNvPicPr>
          <p:nvPr/>
        </p:nvPicPr>
        <p:blipFill>
          <a:blip r:embed="rId3"/>
          <a:stretch>
            <a:fillRect/>
          </a:stretch>
        </p:blipFill>
        <p:spPr>
          <a:xfrm>
            <a:off x="6918691" y="751802"/>
            <a:ext cx="4819879" cy="1593011"/>
          </a:xfrm>
          <a:prstGeom prst="rect">
            <a:avLst/>
          </a:prstGeom>
        </p:spPr>
      </p:pic>
      <p:sp>
        <p:nvSpPr>
          <p:cNvPr id="71" name="箭头: 右 70">
            <a:extLst>
              <a:ext uri="{FF2B5EF4-FFF2-40B4-BE49-F238E27FC236}">
                <a16:creationId xmlns:a16="http://schemas.microsoft.com/office/drawing/2014/main" id="{8310316E-D665-7B7F-357E-0D3DDF3C79FC}"/>
              </a:ext>
            </a:extLst>
          </p:cNvPr>
          <p:cNvSpPr/>
          <p:nvPr/>
        </p:nvSpPr>
        <p:spPr>
          <a:xfrm>
            <a:off x="2136196" y="5999183"/>
            <a:ext cx="400050" cy="218232"/>
          </a:xfrm>
          <a:prstGeom prst="rightArrow">
            <a:avLst>
              <a:gd name="adj1" fmla="val 50000"/>
              <a:gd name="adj2" fmla="val 11332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2" name="组合 31">
            <a:extLst>
              <a:ext uri="{FF2B5EF4-FFF2-40B4-BE49-F238E27FC236}">
                <a16:creationId xmlns:a16="http://schemas.microsoft.com/office/drawing/2014/main" id="{2A919DDD-ED8E-EE9F-ED61-1A65E452EE55}"/>
              </a:ext>
            </a:extLst>
          </p:cNvPr>
          <p:cNvGrpSpPr/>
          <p:nvPr/>
        </p:nvGrpSpPr>
        <p:grpSpPr>
          <a:xfrm>
            <a:off x="227893" y="2601170"/>
            <a:ext cx="8299716" cy="3985577"/>
            <a:chOff x="1501743" y="2526573"/>
            <a:chExt cx="8299716" cy="3985577"/>
          </a:xfrm>
        </p:grpSpPr>
        <p:grpSp>
          <p:nvGrpSpPr>
            <p:cNvPr id="21" name="组合 20">
              <a:extLst>
                <a:ext uri="{FF2B5EF4-FFF2-40B4-BE49-F238E27FC236}">
                  <a16:creationId xmlns:a16="http://schemas.microsoft.com/office/drawing/2014/main" id="{5FE5C43E-BB57-E451-4C58-5E093A951305}"/>
                </a:ext>
              </a:extLst>
            </p:cNvPr>
            <p:cNvGrpSpPr/>
            <p:nvPr/>
          </p:nvGrpSpPr>
          <p:grpSpPr>
            <a:xfrm>
              <a:off x="1501743" y="2526573"/>
              <a:ext cx="8299716" cy="3825690"/>
              <a:chOff x="1889761" y="2568731"/>
              <a:chExt cx="8299716" cy="3825690"/>
            </a:xfrm>
          </p:grpSpPr>
          <p:pic>
            <p:nvPicPr>
              <p:cNvPr id="3" name="图片 2">
                <a:extLst>
                  <a:ext uri="{FF2B5EF4-FFF2-40B4-BE49-F238E27FC236}">
                    <a16:creationId xmlns:a16="http://schemas.microsoft.com/office/drawing/2014/main" id="{AA6B9153-F425-A77A-9278-BE0ECC09E8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51405" y="2742201"/>
                <a:ext cx="7893234" cy="3282887"/>
              </a:xfrm>
              <a:prstGeom prst="rect">
                <a:avLst/>
              </a:prstGeom>
            </p:spPr>
          </p:pic>
          <p:sp>
            <p:nvSpPr>
              <p:cNvPr id="4" name="矩形: 圆角 3">
                <a:extLst>
                  <a:ext uri="{FF2B5EF4-FFF2-40B4-BE49-F238E27FC236}">
                    <a16:creationId xmlns:a16="http://schemas.microsoft.com/office/drawing/2014/main" id="{99988CED-7CFE-D955-D76A-620E9B0B008B}"/>
                  </a:ext>
                </a:extLst>
              </p:cNvPr>
              <p:cNvSpPr/>
              <p:nvPr/>
            </p:nvSpPr>
            <p:spPr>
              <a:xfrm>
                <a:off x="1889761" y="2568731"/>
                <a:ext cx="8299716" cy="3825690"/>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5" name="文本框 4">
              <a:extLst>
                <a:ext uri="{FF2B5EF4-FFF2-40B4-BE49-F238E27FC236}">
                  <a16:creationId xmlns:a16="http://schemas.microsoft.com/office/drawing/2014/main" id="{CF3923C4-15CE-F732-265A-2B73D45AC5A1}"/>
                </a:ext>
              </a:extLst>
            </p:cNvPr>
            <p:cNvSpPr txBox="1"/>
            <p:nvPr/>
          </p:nvSpPr>
          <p:spPr>
            <a:xfrm>
              <a:off x="3568900" y="6142818"/>
              <a:ext cx="3244625" cy="369332"/>
            </a:xfrm>
            <a:prstGeom prst="rect">
              <a:avLst/>
            </a:prstGeom>
            <a:solidFill>
              <a:schemeClr val="bg1"/>
            </a:solidFill>
          </p:spPr>
          <p:txBody>
            <a:bodyPr wrap="square" rtlCol="0">
              <a:spAutoFit/>
            </a:bodyPr>
            <a:lstStyle/>
            <a:p>
              <a:pPr algn="ctr"/>
              <a:r>
                <a:rPr lang="zh-CN" altLang="en-US" b="1" dirty="0"/>
                <a:t>基于</a:t>
              </a:r>
              <a:r>
                <a:rPr lang="en-US" altLang="zh-CN" b="1" dirty="0"/>
                <a:t>NDTL-CNN</a:t>
              </a:r>
              <a:r>
                <a:rPr lang="zh-CN" altLang="en-US" b="1" dirty="0"/>
                <a:t>的故障诊断框架</a:t>
              </a:r>
            </a:p>
          </p:txBody>
        </p:sp>
      </p:grpSp>
      <p:grpSp>
        <p:nvGrpSpPr>
          <p:cNvPr id="39" name="组合 38">
            <a:extLst>
              <a:ext uri="{FF2B5EF4-FFF2-40B4-BE49-F238E27FC236}">
                <a16:creationId xmlns:a16="http://schemas.microsoft.com/office/drawing/2014/main" id="{82C0E889-2596-44AF-46EE-DC5272949BF4}"/>
              </a:ext>
            </a:extLst>
          </p:cNvPr>
          <p:cNvGrpSpPr/>
          <p:nvPr/>
        </p:nvGrpSpPr>
        <p:grpSpPr>
          <a:xfrm>
            <a:off x="8812844" y="3029787"/>
            <a:ext cx="3263042" cy="3354289"/>
            <a:chOff x="5806543" y="615904"/>
            <a:chExt cx="3263042" cy="5208599"/>
          </a:xfrm>
        </p:grpSpPr>
        <p:sp>
          <p:nvSpPr>
            <p:cNvPr id="15" name="矩形: 圆角 14">
              <a:extLst>
                <a:ext uri="{FF2B5EF4-FFF2-40B4-BE49-F238E27FC236}">
                  <a16:creationId xmlns:a16="http://schemas.microsoft.com/office/drawing/2014/main" id="{D18DEFCC-68C2-94C4-954A-087F76B1AAEF}"/>
                </a:ext>
              </a:extLst>
            </p:cNvPr>
            <p:cNvSpPr/>
            <p:nvPr/>
          </p:nvSpPr>
          <p:spPr>
            <a:xfrm>
              <a:off x="5806543" y="615904"/>
              <a:ext cx="3263042" cy="4574296"/>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1001D978-DE13-A02B-5CC4-0B9B5019630D}"/>
                </a:ext>
              </a:extLst>
            </p:cNvPr>
            <p:cNvSpPr txBox="1"/>
            <p:nvPr/>
          </p:nvSpPr>
          <p:spPr>
            <a:xfrm>
              <a:off x="6064600" y="880013"/>
              <a:ext cx="2856946" cy="3940855"/>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zh-CN" sz="1800" dirty="0">
                  <a:solidFill>
                    <a:srgbClr val="000000"/>
                  </a:solidFill>
                  <a:effectLst/>
                  <a:ea typeface="宋体" panose="02010600030101010101" pitchFamily="2" charset="-122"/>
                  <a:cs typeface="宋体" panose="02010600030101010101" pitchFamily="2" charset="-122"/>
                </a:rPr>
                <a:t>源域</a:t>
              </a:r>
              <a:r>
                <a:rPr lang="zh-CN" altLang="en-US" sz="1800" dirty="0">
                  <a:solidFill>
                    <a:srgbClr val="000000"/>
                  </a:solidFill>
                  <a:effectLst/>
                  <a:ea typeface="宋体" panose="02010600030101010101" pitchFamily="2" charset="-122"/>
                  <a:cs typeface="宋体" panose="02010600030101010101" pitchFamily="2" charset="-122"/>
                </a:rPr>
                <a:t>、</a:t>
              </a:r>
              <a:r>
                <a:rPr lang="zh-CN" altLang="zh-CN" sz="1800" dirty="0">
                  <a:solidFill>
                    <a:srgbClr val="000000"/>
                  </a:solidFill>
                  <a:effectLst/>
                  <a:ea typeface="宋体" panose="02010600030101010101" pitchFamily="2" charset="-122"/>
                  <a:cs typeface="宋体" panose="02010600030101010101" pitchFamily="2" charset="-122"/>
                </a:rPr>
                <a:t>目标域共享参数</a:t>
              </a:r>
              <a:endParaRPr lang="en-US" altLang="zh-CN" sz="1800" dirty="0">
                <a:solidFill>
                  <a:srgbClr val="000000"/>
                </a:solidFill>
                <a:effectLst/>
                <a:ea typeface="宋体" panose="02010600030101010101" pitchFamily="2" charset="-122"/>
                <a:cs typeface="宋体" panose="02010600030101010101" pitchFamily="2" charset="-122"/>
              </a:endParaRPr>
            </a:p>
            <a:p>
              <a:pPr marL="285750" indent="-285750" algn="just">
                <a:lnSpc>
                  <a:spcPct val="150000"/>
                </a:lnSpc>
                <a:buFont typeface="Arial" panose="020B0604020202020204" pitchFamily="34" charset="0"/>
                <a:buChar char="•"/>
              </a:pPr>
              <a:r>
                <a:rPr lang="zh-CN" altLang="en-US" sz="1800" b="1" dirty="0">
                  <a:solidFill>
                    <a:srgbClr val="FF0000"/>
                  </a:solidFill>
                  <a:effectLst/>
                  <a:ea typeface="宋体" panose="02010600030101010101" pitchFamily="2" charset="-122"/>
                  <a:cs typeface="宋体" panose="02010600030101010101" pitchFamily="2" charset="-122"/>
                </a:rPr>
                <a:t>多</a:t>
              </a:r>
              <a:r>
                <a:rPr lang="zh-CN" altLang="zh-CN" sz="1800" b="1" dirty="0">
                  <a:solidFill>
                    <a:srgbClr val="FF0000"/>
                  </a:solidFill>
                  <a:effectLst/>
                  <a:ea typeface="宋体" panose="02010600030101010101" pitchFamily="2" charset="-122"/>
                  <a:cs typeface="宋体" panose="02010600030101010101" pitchFamily="2" charset="-122"/>
                </a:rPr>
                <a:t>与神经网络结合使用</a:t>
              </a:r>
              <a:endParaRPr lang="en-US" altLang="zh-CN" sz="1800" b="1" dirty="0">
                <a:solidFill>
                  <a:srgbClr val="FF0000"/>
                </a:solidFill>
                <a:effectLst/>
                <a:ea typeface="宋体" panose="02010600030101010101" pitchFamily="2" charset="-122"/>
                <a:cs typeface="宋体" panose="02010600030101010101" pitchFamily="2" charset="-122"/>
              </a:endParaRPr>
            </a:p>
            <a:p>
              <a:pPr marL="285750" indent="-285750" algn="just">
                <a:lnSpc>
                  <a:spcPct val="150000"/>
                </a:lnSpc>
                <a:buFont typeface="Arial" panose="020B0604020202020204" pitchFamily="34" charset="0"/>
                <a:buChar char="•"/>
              </a:pPr>
              <a:r>
                <a:rPr lang="zh-CN" altLang="zh-CN" sz="1800" dirty="0">
                  <a:solidFill>
                    <a:srgbClr val="000000"/>
                  </a:solidFill>
                  <a:effectLst/>
                  <a:ea typeface="宋体" panose="02010600030101010101" pitchFamily="2" charset="-122"/>
                  <a:cs typeface="宋体" panose="02010600030101010101" pitchFamily="2" charset="-122"/>
                </a:rPr>
                <a:t>通过</a:t>
              </a:r>
              <a:r>
                <a:rPr lang="zh-CN" altLang="zh-CN" sz="1800" b="1" dirty="0">
                  <a:solidFill>
                    <a:srgbClr val="0070C0"/>
                  </a:solidFill>
                  <a:effectLst/>
                  <a:ea typeface="宋体" panose="02010600030101010101" pitchFamily="2" charset="-122"/>
                  <a:cs typeface="宋体" panose="02010600030101010101" pitchFamily="2" charset="-122"/>
                </a:rPr>
                <a:t>参数微调</a:t>
              </a:r>
              <a:r>
                <a:rPr lang="zh-CN" altLang="zh-CN" sz="1800" dirty="0">
                  <a:solidFill>
                    <a:srgbClr val="000000"/>
                  </a:solidFill>
                  <a:effectLst/>
                  <a:ea typeface="宋体" panose="02010600030101010101" pitchFamily="2" charset="-122"/>
                  <a:cs typeface="宋体" panose="02010600030101010101" pitchFamily="2" charset="-122"/>
                </a:rPr>
                <a:t>实现源域模型的迁移</a:t>
              </a:r>
              <a:endParaRPr lang="en-US" altLang="zh-CN" sz="1800" dirty="0">
                <a:solidFill>
                  <a:srgbClr val="000000"/>
                </a:solidFill>
                <a:effectLst/>
                <a:ea typeface="宋体" panose="02010600030101010101" pitchFamily="2" charset="-122"/>
                <a:cs typeface="宋体" panose="02010600030101010101" pitchFamily="2" charset="-122"/>
              </a:endParaRPr>
            </a:p>
            <a:p>
              <a:pPr marL="285750" indent="-285750" algn="just">
                <a:lnSpc>
                  <a:spcPct val="150000"/>
                </a:lnSpc>
                <a:buFont typeface="Arial" panose="020B0604020202020204" pitchFamily="34" charset="0"/>
                <a:buChar char="•"/>
              </a:pPr>
              <a:r>
                <a:rPr lang="zh-CN" altLang="zh-CN" sz="1800" dirty="0">
                  <a:solidFill>
                    <a:srgbClr val="000000"/>
                  </a:solidFill>
                  <a:effectLst/>
                  <a:ea typeface="宋体" panose="02010600030101010101" pitchFamily="2" charset="-122"/>
                  <a:cs typeface="宋体" panose="02010600030101010101" pitchFamily="2" charset="-122"/>
                </a:rPr>
                <a:t>可以</a:t>
              </a:r>
              <a:r>
                <a:rPr lang="zh-CN" altLang="en-US" dirty="0">
                  <a:solidFill>
                    <a:srgbClr val="000000"/>
                  </a:solidFill>
                  <a:ea typeface="宋体" panose="02010600030101010101" pitchFamily="2" charset="-122"/>
                  <a:cs typeface="宋体" panose="02010600030101010101" pitchFamily="2" charset="-122"/>
                </a:rPr>
                <a:t>减少</a:t>
              </a:r>
              <a:r>
                <a:rPr lang="zh-CN" altLang="zh-CN" sz="1800" dirty="0">
                  <a:solidFill>
                    <a:srgbClr val="000000"/>
                  </a:solidFill>
                  <a:effectLst/>
                  <a:ea typeface="宋体" panose="02010600030101010101" pitchFamily="2" charset="-122"/>
                  <a:cs typeface="宋体" panose="02010600030101010101" pitchFamily="2" charset="-122"/>
                </a:rPr>
                <a:t>过拟合现象，</a:t>
              </a:r>
              <a:r>
                <a:rPr lang="zh-CN" altLang="en-US" sz="1800" dirty="0">
                  <a:solidFill>
                    <a:srgbClr val="000000"/>
                  </a:solidFill>
                  <a:effectLst/>
                  <a:ea typeface="宋体" panose="02010600030101010101" pitchFamily="2" charset="-122"/>
                  <a:cs typeface="宋体" panose="02010600030101010101" pitchFamily="2" charset="-122"/>
                </a:rPr>
                <a:t>并</a:t>
              </a:r>
              <a:r>
                <a:rPr lang="zh-CN" altLang="zh-CN" sz="1800" dirty="0">
                  <a:solidFill>
                    <a:srgbClr val="000000"/>
                  </a:solidFill>
                  <a:effectLst/>
                  <a:ea typeface="宋体" panose="02010600030101010101" pitchFamily="2" charset="-122"/>
                  <a:cs typeface="宋体" panose="02010600030101010101" pitchFamily="2" charset="-122"/>
                </a:rPr>
                <a:t>节约训练时间</a:t>
              </a:r>
              <a:endParaRPr lang="zh-CN" altLang="en-US" dirty="0"/>
            </a:p>
          </p:txBody>
        </p:sp>
        <p:sp>
          <p:nvSpPr>
            <p:cNvPr id="18" name="文本框 17">
              <a:extLst>
                <a:ext uri="{FF2B5EF4-FFF2-40B4-BE49-F238E27FC236}">
                  <a16:creationId xmlns:a16="http://schemas.microsoft.com/office/drawing/2014/main" id="{0C92AAE3-3BA2-2AA3-AE8C-28E0B65F4C10}"/>
                </a:ext>
              </a:extLst>
            </p:cNvPr>
            <p:cNvSpPr txBox="1"/>
            <p:nvPr/>
          </p:nvSpPr>
          <p:spPr>
            <a:xfrm>
              <a:off x="6101999" y="4820869"/>
              <a:ext cx="2759779" cy="1003634"/>
            </a:xfrm>
            <a:prstGeom prst="rect">
              <a:avLst/>
            </a:prstGeom>
            <a:solidFill>
              <a:schemeClr val="bg1"/>
            </a:solidFill>
          </p:spPr>
          <p:txBody>
            <a:bodyPr wrap="square" rtlCol="0">
              <a:spAutoFit/>
            </a:bodyPr>
            <a:lstStyle/>
            <a:p>
              <a:pPr algn="ctr"/>
              <a:r>
                <a:rPr lang="zh-CN" altLang="en-US" b="1" dirty="0"/>
                <a:t> 基于网络的深度迁移学习</a:t>
              </a:r>
              <a:endParaRPr lang="en-US" altLang="zh-CN" b="1" dirty="0"/>
            </a:p>
            <a:p>
              <a:pPr algn="ctr"/>
              <a:r>
                <a:rPr lang="zh-CN" altLang="en-US" b="1" dirty="0"/>
                <a:t>（</a:t>
              </a:r>
              <a:r>
                <a:rPr lang="en-US" altLang="zh-CN" b="1" dirty="0"/>
                <a:t>NDTL</a:t>
              </a:r>
              <a:r>
                <a:rPr lang="zh-CN" altLang="en-US" b="1" dirty="0"/>
                <a:t>）</a:t>
              </a:r>
            </a:p>
          </p:txBody>
        </p:sp>
      </p:grpSp>
      <p:cxnSp>
        <p:nvCxnSpPr>
          <p:cNvPr id="24" name="直接连接符 23">
            <a:extLst>
              <a:ext uri="{FF2B5EF4-FFF2-40B4-BE49-F238E27FC236}">
                <a16:creationId xmlns:a16="http://schemas.microsoft.com/office/drawing/2014/main" id="{34F8066F-85A3-D93C-4AB2-85F7365B3B36}"/>
              </a:ext>
            </a:extLst>
          </p:cNvPr>
          <p:cNvCxnSpPr>
            <a:cxnSpLocks/>
            <a:stCxn id="15" idx="1"/>
          </p:cNvCxnSpPr>
          <p:nvPr/>
        </p:nvCxnSpPr>
        <p:spPr>
          <a:xfrm flipH="1">
            <a:off x="6613581" y="4502689"/>
            <a:ext cx="2199263" cy="1637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0" name="椭圆 29">
            <a:extLst>
              <a:ext uri="{FF2B5EF4-FFF2-40B4-BE49-F238E27FC236}">
                <a16:creationId xmlns:a16="http://schemas.microsoft.com/office/drawing/2014/main" id="{B4D0AB38-1754-B3F5-1F1F-8C8B86A40C7B}"/>
              </a:ext>
            </a:extLst>
          </p:cNvPr>
          <p:cNvSpPr/>
          <p:nvPr/>
        </p:nvSpPr>
        <p:spPr>
          <a:xfrm>
            <a:off x="6564327" y="4461623"/>
            <a:ext cx="98507" cy="98507"/>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矩形: 圆角 41">
            <a:extLst>
              <a:ext uri="{FF2B5EF4-FFF2-40B4-BE49-F238E27FC236}">
                <a16:creationId xmlns:a16="http://schemas.microsoft.com/office/drawing/2014/main" id="{4D878A48-ED73-DCCF-4AAE-BD5A3F52D278}"/>
              </a:ext>
            </a:extLst>
          </p:cNvPr>
          <p:cNvSpPr/>
          <p:nvPr/>
        </p:nvSpPr>
        <p:spPr>
          <a:xfrm>
            <a:off x="6918374" y="633926"/>
            <a:ext cx="4819879" cy="1676523"/>
          </a:xfrm>
          <a:prstGeom prst="roundRect">
            <a:avLst/>
          </a:prstGeom>
          <a:noFill/>
          <a:ln w="285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1" name="直接箭头连接符 50">
            <a:extLst>
              <a:ext uri="{FF2B5EF4-FFF2-40B4-BE49-F238E27FC236}">
                <a16:creationId xmlns:a16="http://schemas.microsoft.com/office/drawing/2014/main" id="{EE93B1EB-C4D7-1AAC-79FA-E14C337F5C5A}"/>
              </a:ext>
            </a:extLst>
          </p:cNvPr>
          <p:cNvCxnSpPr>
            <a:cxnSpLocks/>
          </p:cNvCxnSpPr>
          <p:nvPr/>
        </p:nvCxnSpPr>
        <p:spPr>
          <a:xfrm flipH="1" flipV="1">
            <a:off x="9385791" y="2386570"/>
            <a:ext cx="1" cy="643217"/>
          </a:xfrm>
          <a:prstGeom prst="straightConnector1">
            <a:avLst/>
          </a:prstGeom>
          <a:ln w="19050">
            <a:solidFill>
              <a:srgbClr val="0070C0"/>
            </a:solidFill>
            <a:tailEnd type="triangle"/>
          </a:ln>
        </p:spPr>
        <p:style>
          <a:lnRef idx="1">
            <a:schemeClr val="dk1"/>
          </a:lnRef>
          <a:fillRef idx="0">
            <a:schemeClr val="dk1"/>
          </a:fillRef>
          <a:effectRef idx="0">
            <a:schemeClr val="dk1"/>
          </a:effectRef>
          <a:fontRef idx="minor">
            <a:schemeClr val="tx1"/>
          </a:fontRef>
        </p:style>
      </p:cxnSp>
      <p:sp>
        <p:nvSpPr>
          <p:cNvPr id="52" name="文本框 51">
            <a:extLst>
              <a:ext uri="{FF2B5EF4-FFF2-40B4-BE49-F238E27FC236}">
                <a16:creationId xmlns:a16="http://schemas.microsoft.com/office/drawing/2014/main" id="{8C952102-8B4A-8C9B-A9CD-B07FC2489407}"/>
              </a:ext>
            </a:extLst>
          </p:cNvPr>
          <p:cNvSpPr txBox="1"/>
          <p:nvPr/>
        </p:nvSpPr>
        <p:spPr>
          <a:xfrm>
            <a:off x="9488361" y="2523512"/>
            <a:ext cx="2379718" cy="369332"/>
          </a:xfrm>
          <a:prstGeom prst="rect">
            <a:avLst/>
          </a:prstGeom>
          <a:noFill/>
        </p:spPr>
        <p:txBody>
          <a:bodyPr wrap="square" rtlCol="0">
            <a:spAutoFit/>
          </a:bodyPr>
          <a:lstStyle/>
          <a:p>
            <a:r>
              <a:rPr lang="zh-CN" altLang="en-US" b="1" dirty="0">
                <a:solidFill>
                  <a:srgbClr val="0070C0"/>
                </a:solidFill>
              </a:rPr>
              <a:t>微调预训练模型参数</a:t>
            </a:r>
          </a:p>
        </p:txBody>
      </p:sp>
      <p:sp>
        <p:nvSpPr>
          <p:cNvPr id="54" name="文本框 53">
            <a:extLst>
              <a:ext uri="{FF2B5EF4-FFF2-40B4-BE49-F238E27FC236}">
                <a16:creationId xmlns:a16="http://schemas.microsoft.com/office/drawing/2014/main" id="{08A759E3-2A65-1B83-A514-BB91419A654A}"/>
              </a:ext>
            </a:extLst>
          </p:cNvPr>
          <p:cNvSpPr txBox="1"/>
          <p:nvPr/>
        </p:nvSpPr>
        <p:spPr>
          <a:xfrm>
            <a:off x="5380822" y="2825726"/>
            <a:ext cx="1430355" cy="276999"/>
          </a:xfrm>
          <a:prstGeom prst="rect">
            <a:avLst/>
          </a:prstGeom>
          <a:noFill/>
        </p:spPr>
        <p:txBody>
          <a:bodyPr wrap="square" rtlCol="0">
            <a:spAutoFit/>
          </a:bodyPr>
          <a:lstStyle/>
          <a:p>
            <a:r>
              <a:rPr lang="zh-CN" altLang="en-US" sz="1200" b="1" dirty="0">
                <a:latin typeface="宋体" panose="02010600030101010101" pitchFamily="2" charset="-122"/>
                <a:ea typeface="宋体" panose="02010600030101010101" pitchFamily="2" charset="-122"/>
              </a:rPr>
              <a:t>预训练模型</a:t>
            </a:r>
          </a:p>
        </p:txBody>
      </p:sp>
      <p:grpSp>
        <p:nvGrpSpPr>
          <p:cNvPr id="6" name="组合 5">
            <a:extLst>
              <a:ext uri="{FF2B5EF4-FFF2-40B4-BE49-F238E27FC236}">
                <a16:creationId xmlns:a16="http://schemas.microsoft.com/office/drawing/2014/main" id="{DFAF6172-1B28-F2FF-6D52-9676CF4C8B3B}"/>
              </a:ext>
            </a:extLst>
          </p:cNvPr>
          <p:cNvGrpSpPr/>
          <p:nvPr/>
        </p:nvGrpSpPr>
        <p:grpSpPr>
          <a:xfrm>
            <a:off x="-344630" y="3308"/>
            <a:ext cx="12870385" cy="446052"/>
            <a:chOff x="-402429" y="-7062"/>
            <a:chExt cx="12870385" cy="446052"/>
          </a:xfrm>
        </p:grpSpPr>
        <p:sp>
          <p:nvSpPr>
            <p:cNvPr id="13" name="箭头: V 形 12">
              <a:extLst>
                <a:ext uri="{FF2B5EF4-FFF2-40B4-BE49-F238E27FC236}">
                  <a16:creationId xmlns:a16="http://schemas.microsoft.com/office/drawing/2014/main" id="{732AF30A-F189-A160-8143-F82EDC16FC03}"/>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2F87F5CD-AF1B-61EA-EDEF-8983CB0CF0BB}"/>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7" name="箭头: V 形 16">
              <a:extLst>
                <a:ext uri="{FF2B5EF4-FFF2-40B4-BE49-F238E27FC236}">
                  <a16:creationId xmlns:a16="http://schemas.microsoft.com/office/drawing/2014/main" id="{5688C319-7BC5-2E62-0DB4-7D5F1BCA96ED}"/>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9" name="箭头: V 形 18">
              <a:extLst>
                <a:ext uri="{FF2B5EF4-FFF2-40B4-BE49-F238E27FC236}">
                  <a16:creationId xmlns:a16="http://schemas.microsoft.com/office/drawing/2014/main" id="{F3940BCF-7530-B79E-270F-8DC248FA6C26}"/>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0" name="箭头: V 形 19">
              <a:extLst>
                <a:ext uri="{FF2B5EF4-FFF2-40B4-BE49-F238E27FC236}">
                  <a16:creationId xmlns:a16="http://schemas.microsoft.com/office/drawing/2014/main" id="{BE4CCF72-D11F-3998-82AB-554F986E845F}"/>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7" name="标题 1">
            <a:extLst>
              <a:ext uri="{FF2B5EF4-FFF2-40B4-BE49-F238E27FC236}">
                <a16:creationId xmlns:a16="http://schemas.microsoft.com/office/drawing/2014/main" id="{B0A2792F-B414-ED41-4764-7DC82C145A23}"/>
              </a:ext>
            </a:extLst>
          </p:cNvPr>
          <p:cNvSpPr>
            <a:spLocks noGrp="1"/>
          </p:cNvSpPr>
          <p:nvPr>
            <p:ph type="title"/>
          </p:nvPr>
        </p:nvSpPr>
        <p:spPr>
          <a:xfrm>
            <a:off x="806834" y="493111"/>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29" name="内容占位符 4">
            <a:extLst>
              <a:ext uri="{FF2B5EF4-FFF2-40B4-BE49-F238E27FC236}">
                <a16:creationId xmlns:a16="http://schemas.microsoft.com/office/drawing/2014/main" id="{2C4004DE-56E2-4865-1181-3018471DCAB7}"/>
              </a:ext>
            </a:extLst>
          </p:cNvPr>
          <p:cNvSpPr txBox="1">
            <a:spLocks/>
          </p:cNvSpPr>
          <p:nvPr/>
        </p:nvSpPr>
        <p:spPr>
          <a:xfrm>
            <a:off x="1156017" y="1067907"/>
            <a:ext cx="6543070"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4-3-2  </a:t>
            </a:r>
            <a:r>
              <a:rPr lang="zh-CN" altLang="en-US" sz="2400" b="1" dirty="0">
                <a:latin typeface="+mj-ea"/>
                <a:ea typeface="+mj-ea"/>
                <a:cs typeface="Times New Roman" panose="02020603050405020304" pitchFamily="18" charset="0"/>
              </a:rPr>
              <a:t>基于</a:t>
            </a:r>
            <a:r>
              <a:rPr lang="en-US" altLang="zh-CN" sz="2400" b="1" dirty="0">
                <a:latin typeface="+mj-ea"/>
                <a:ea typeface="+mj-ea"/>
                <a:cs typeface="Times New Roman" panose="02020603050405020304" pitchFamily="18" charset="0"/>
              </a:rPr>
              <a:t>NDTL</a:t>
            </a:r>
            <a:r>
              <a:rPr lang="zh-CN" altLang="en-US" sz="2400" b="1" dirty="0">
                <a:latin typeface="+mj-ea"/>
                <a:ea typeface="+mj-ea"/>
                <a:cs typeface="Times New Roman" panose="02020603050405020304" pitchFamily="18" charset="0"/>
              </a:rPr>
              <a:t>迁移预训练</a:t>
            </a:r>
            <a:r>
              <a:rPr lang="en-US" altLang="zh-CN" sz="2400" b="1" dirty="0">
                <a:latin typeface="+mj-ea"/>
                <a:ea typeface="+mj-ea"/>
                <a:cs typeface="Times New Roman" panose="02020603050405020304" pitchFamily="18" charset="0"/>
              </a:rPr>
              <a:t>CNN</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2" name="图片 1" descr="图示&#10;&#10;描述已自动生成">
            <a:extLst>
              <a:ext uri="{FF2B5EF4-FFF2-40B4-BE49-F238E27FC236}">
                <a16:creationId xmlns:a16="http://schemas.microsoft.com/office/drawing/2014/main" id="{0D6C9F86-A889-1C42-FAEA-93A7AB010C9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38" r="8188"/>
          <a:stretch/>
        </p:blipFill>
        <p:spPr bwMode="auto">
          <a:xfrm>
            <a:off x="-104049" y="507064"/>
            <a:ext cx="910883" cy="550628"/>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60684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 name="箭头: 右 70">
            <a:extLst>
              <a:ext uri="{FF2B5EF4-FFF2-40B4-BE49-F238E27FC236}">
                <a16:creationId xmlns:a16="http://schemas.microsoft.com/office/drawing/2014/main" id="{8310316E-D665-7B7F-357E-0D3DDF3C79FC}"/>
              </a:ext>
            </a:extLst>
          </p:cNvPr>
          <p:cNvSpPr/>
          <p:nvPr/>
        </p:nvSpPr>
        <p:spPr>
          <a:xfrm>
            <a:off x="2136196" y="5999183"/>
            <a:ext cx="400050" cy="218232"/>
          </a:xfrm>
          <a:prstGeom prst="rightArrow">
            <a:avLst>
              <a:gd name="adj1" fmla="val 50000"/>
              <a:gd name="adj2" fmla="val 11332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DFAF6172-1B28-F2FF-6D52-9676CF4C8B3B}"/>
              </a:ext>
            </a:extLst>
          </p:cNvPr>
          <p:cNvGrpSpPr/>
          <p:nvPr/>
        </p:nvGrpSpPr>
        <p:grpSpPr>
          <a:xfrm>
            <a:off x="-344630" y="3308"/>
            <a:ext cx="12870385" cy="446052"/>
            <a:chOff x="-402429" y="-7062"/>
            <a:chExt cx="12870385" cy="446052"/>
          </a:xfrm>
        </p:grpSpPr>
        <p:sp>
          <p:nvSpPr>
            <p:cNvPr id="13" name="箭头: V 形 12">
              <a:extLst>
                <a:ext uri="{FF2B5EF4-FFF2-40B4-BE49-F238E27FC236}">
                  <a16:creationId xmlns:a16="http://schemas.microsoft.com/office/drawing/2014/main" id="{732AF30A-F189-A160-8143-F82EDC16FC03}"/>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2F87F5CD-AF1B-61EA-EDEF-8983CB0CF0BB}"/>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7" name="箭头: V 形 16">
              <a:extLst>
                <a:ext uri="{FF2B5EF4-FFF2-40B4-BE49-F238E27FC236}">
                  <a16:creationId xmlns:a16="http://schemas.microsoft.com/office/drawing/2014/main" id="{5688C319-7BC5-2E62-0DB4-7D5F1BCA96ED}"/>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9" name="箭头: V 形 18">
              <a:extLst>
                <a:ext uri="{FF2B5EF4-FFF2-40B4-BE49-F238E27FC236}">
                  <a16:creationId xmlns:a16="http://schemas.microsoft.com/office/drawing/2014/main" id="{F3940BCF-7530-B79E-270F-8DC248FA6C26}"/>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0" name="箭头: V 形 19">
              <a:extLst>
                <a:ext uri="{FF2B5EF4-FFF2-40B4-BE49-F238E27FC236}">
                  <a16:creationId xmlns:a16="http://schemas.microsoft.com/office/drawing/2014/main" id="{BE4CCF72-D11F-3998-82AB-554F986E845F}"/>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7" name="标题 1">
            <a:extLst>
              <a:ext uri="{FF2B5EF4-FFF2-40B4-BE49-F238E27FC236}">
                <a16:creationId xmlns:a16="http://schemas.microsoft.com/office/drawing/2014/main" id="{B0A2792F-B414-ED41-4764-7DC82C145A23}"/>
              </a:ext>
            </a:extLst>
          </p:cNvPr>
          <p:cNvSpPr>
            <a:spLocks noGrp="1"/>
          </p:cNvSpPr>
          <p:nvPr>
            <p:ph type="title"/>
          </p:nvPr>
        </p:nvSpPr>
        <p:spPr>
          <a:xfrm>
            <a:off x="1005356" y="507064"/>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28" name="内容占位符 4">
            <a:extLst>
              <a:ext uri="{FF2B5EF4-FFF2-40B4-BE49-F238E27FC236}">
                <a16:creationId xmlns:a16="http://schemas.microsoft.com/office/drawing/2014/main" id="{B4131694-D287-A56C-5E73-E9B667424F84}"/>
              </a:ext>
            </a:extLst>
          </p:cNvPr>
          <p:cNvSpPr txBox="1">
            <a:spLocks/>
          </p:cNvSpPr>
          <p:nvPr/>
        </p:nvSpPr>
        <p:spPr>
          <a:xfrm>
            <a:off x="1354539" y="986289"/>
            <a:ext cx="6543070"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4-3-2  </a:t>
            </a:r>
            <a:r>
              <a:rPr lang="zh-CN" altLang="en-US" sz="2400" b="1" dirty="0">
                <a:latin typeface="+mj-ea"/>
                <a:ea typeface="+mj-ea"/>
                <a:cs typeface="Times New Roman" panose="02020603050405020304" pitchFamily="18" charset="0"/>
              </a:rPr>
              <a:t>基于</a:t>
            </a:r>
            <a:r>
              <a:rPr lang="en-US" altLang="zh-CN" sz="2400" b="1" dirty="0">
                <a:latin typeface="+mj-ea"/>
                <a:ea typeface="+mj-ea"/>
                <a:cs typeface="Times New Roman" panose="02020603050405020304" pitchFamily="18" charset="0"/>
              </a:rPr>
              <a:t>NDTL</a:t>
            </a:r>
            <a:r>
              <a:rPr lang="zh-CN" altLang="en-US" sz="2400" b="1" dirty="0">
                <a:latin typeface="+mj-ea"/>
                <a:ea typeface="+mj-ea"/>
                <a:cs typeface="Times New Roman" panose="02020603050405020304" pitchFamily="18" charset="0"/>
              </a:rPr>
              <a:t>迁移预训练</a:t>
            </a:r>
            <a:r>
              <a:rPr lang="en-US" altLang="zh-CN" sz="2400" b="1" dirty="0">
                <a:latin typeface="+mj-ea"/>
                <a:ea typeface="+mj-ea"/>
                <a:cs typeface="Times New Roman" panose="02020603050405020304" pitchFamily="18" charset="0"/>
              </a:rPr>
              <a:t>CNN</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sp>
        <p:nvSpPr>
          <p:cNvPr id="7" name="Rectangle 2">
            <a:extLst>
              <a:ext uri="{FF2B5EF4-FFF2-40B4-BE49-F238E27FC236}">
                <a16:creationId xmlns:a16="http://schemas.microsoft.com/office/drawing/2014/main" id="{B27486C9-1E0C-28EE-6AF3-E2558362BD27}"/>
              </a:ext>
            </a:extLst>
          </p:cNvPr>
          <p:cNvSpPr>
            <a:spLocks noChangeArrowheads="1"/>
          </p:cNvSpPr>
          <p:nvPr/>
        </p:nvSpPr>
        <p:spPr bwMode="auto">
          <a:xfrm>
            <a:off x="407129" y="1507132"/>
            <a:ext cx="2463436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8" name="对象 7">
            <a:extLst>
              <a:ext uri="{FF2B5EF4-FFF2-40B4-BE49-F238E27FC236}">
                <a16:creationId xmlns:a16="http://schemas.microsoft.com/office/drawing/2014/main" id="{9E46C776-57DE-8F18-437C-870D02F643ED}"/>
              </a:ext>
            </a:extLst>
          </p:cNvPr>
          <p:cNvGraphicFramePr>
            <a:graphicFrameLocks noChangeAspect="1"/>
          </p:cNvGraphicFramePr>
          <p:nvPr>
            <p:extLst>
              <p:ext uri="{D42A27DB-BD31-4B8C-83A1-F6EECF244321}">
                <p14:modId xmlns:p14="http://schemas.microsoft.com/office/powerpoint/2010/main" val="1265724665"/>
              </p:ext>
            </p:extLst>
          </p:nvPr>
        </p:nvGraphicFramePr>
        <p:xfrm>
          <a:off x="511905" y="1617116"/>
          <a:ext cx="11335657" cy="5042347"/>
        </p:xfrm>
        <a:graphic>
          <a:graphicData uri="http://schemas.openxmlformats.org/presentationml/2006/ole">
            <mc:AlternateContent xmlns:mc="http://schemas.openxmlformats.org/markup-compatibility/2006">
              <mc:Choice xmlns:v="urn:schemas-microsoft-com:vml" Requires="v">
                <p:oleObj name="Visio" r:id="rId3" imgW="10987686" imgH="4853767" progId="Visio.Drawing.15">
                  <p:embed/>
                </p:oleObj>
              </mc:Choice>
              <mc:Fallback>
                <p:oleObj name="Visio" r:id="rId3" imgW="10987686" imgH="4853767"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905" y="1617116"/>
                        <a:ext cx="11335657" cy="5042347"/>
                      </a:xfrm>
                      <a:prstGeom prst="rect">
                        <a:avLst/>
                      </a:prstGeom>
                      <a:noFill/>
                    </p:spPr>
                  </p:pic>
                </p:oleObj>
              </mc:Fallback>
            </mc:AlternateContent>
          </a:graphicData>
        </a:graphic>
      </p:graphicFrame>
      <p:pic>
        <p:nvPicPr>
          <p:cNvPr id="2" name="图片 1" descr="图示&#10;&#10;描述已自动生成">
            <a:extLst>
              <a:ext uri="{FF2B5EF4-FFF2-40B4-BE49-F238E27FC236}">
                <a16:creationId xmlns:a16="http://schemas.microsoft.com/office/drawing/2014/main" id="{FCCABB63-758F-D563-90E3-3E732AFD393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238" r="8188"/>
          <a:stretch/>
        </p:blipFill>
        <p:spPr bwMode="auto">
          <a:xfrm>
            <a:off x="-104049" y="507064"/>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1029735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图片 42">
            <a:extLst>
              <a:ext uri="{FF2B5EF4-FFF2-40B4-BE49-F238E27FC236}">
                <a16:creationId xmlns:a16="http://schemas.microsoft.com/office/drawing/2014/main" id="{7AA4729C-AC27-E3AB-57E8-67F15A1ACB37}"/>
              </a:ext>
            </a:extLst>
          </p:cNvPr>
          <p:cNvPicPr>
            <a:picLocks noChangeAspect="1"/>
          </p:cNvPicPr>
          <p:nvPr/>
        </p:nvPicPr>
        <p:blipFill>
          <a:blip r:embed="rId3"/>
          <a:stretch>
            <a:fillRect/>
          </a:stretch>
        </p:blipFill>
        <p:spPr>
          <a:xfrm>
            <a:off x="9778717" y="591095"/>
            <a:ext cx="1757930" cy="1330046"/>
          </a:xfrm>
          <a:prstGeom prst="rect">
            <a:avLst/>
          </a:prstGeom>
        </p:spPr>
      </p:pic>
      <p:pic>
        <p:nvPicPr>
          <p:cNvPr id="75" name="图片 74">
            <a:extLst>
              <a:ext uri="{FF2B5EF4-FFF2-40B4-BE49-F238E27FC236}">
                <a16:creationId xmlns:a16="http://schemas.microsoft.com/office/drawing/2014/main" id="{6EAA0C32-7027-82BB-9EF3-486C0A2781CF}"/>
              </a:ext>
            </a:extLst>
          </p:cNvPr>
          <p:cNvPicPr>
            <a:picLocks noChangeAspect="1"/>
          </p:cNvPicPr>
          <p:nvPr/>
        </p:nvPicPr>
        <p:blipFill rotWithShape="1">
          <a:blip r:embed="rId4"/>
          <a:srcRect t="76702"/>
          <a:stretch/>
        </p:blipFill>
        <p:spPr>
          <a:xfrm>
            <a:off x="947886" y="2218453"/>
            <a:ext cx="8146630" cy="869662"/>
          </a:xfrm>
          <a:prstGeom prst="rect">
            <a:avLst/>
          </a:prstGeom>
        </p:spPr>
      </p:pic>
      <p:sp>
        <p:nvSpPr>
          <p:cNvPr id="71" name="箭头: 右 70">
            <a:extLst>
              <a:ext uri="{FF2B5EF4-FFF2-40B4-BE49-F238E27FC236}">
                <a16:creationId xmlns:a16="http://schemas.microsoft.com/office/drawing/2014/main" id="{8310316E-D665-7B7F-357E-0D3DDF3C79FC}"/>
              </a:ext>
            </a:extLst>
          </p:cNvPr>
          <p:cNvSpPr/>
          <p:nvPr/>
        </p:nvSpPr>
        <p:spPr>
          <a:xfrm>
            <a:off x="2189355" y="5725226"/>
            <a:ext cx="400050" cy="218232"/>
          </a:xfrm>
          <a:prstGeom prst="rightArrow">
            <a:avLst>
              <a:gd name="adj1" fmla="val 50000"/>
              <a:gd name="adj2" fmla="val 11332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0" name="组合 19">
            <a:extLst>
              <a:ext uri="{FF2B5EF4-FFF2-40B4-BE49-F238E27FC236}">
                <a16:creationId xmlns:a16="http://schemas.microsoft.com/office/drawing/2014/main" id="{2A00C05B-FB75-065E-154D-CCA7020E0592}"/>
              </a:ext>
            </a:extLst>
          </p:cNvPr>
          <p:cNvGrpSpPr/>
          <p:nvPr/>
        </p:nvGrpSpPr>
        <p:grpSpPr>
          <a:xfrm>
            <a:off x="818779" y="2059700"/>
            <a:ext cx="8387489" cy="1318010"/>
            <a:chOff x="407130" y="2361938"/>
            <a:chExt cx="8387489" cy="1318010"/>
          </a:xfrm>
        </p:grpSpPr>
        <p:grpSp>
          <p:nvGrpSpPr>
            <p:cNvPr id="17" name="组合 16">
              <a:extLst>
                <a:ext uri="{FF2B5EF4-FFF2-40B4-BE49-F238E27FC236}">
                  <a16:creationId xmlns:a16="http://schemas.microsoft.com/office/drawing/2014/main" id="{B7955C24-DFAC-5F23-A11C-DCC307551480}"/>
                </a:ext>
              </a:extLst>
            </p:cNvPr>
            <p:cNvGrpSpPr/>
            <p:nvPr/>
          </p:nvGrpSpPr>
          <p:grpSpPr>
            <a:xfrm>
              <a:off x="407130" y="2361938"/>
              <a:ext cx="8387489" cy="1318010"/>
              <a:chOff x="639589" y="2916350"/>
              <a:chExt cx="8387489" cy="1318010"/>
            </a:xfrm>
          </p:grpSpPr>
          <p:sp>
            <p:nvSpPr>
              <p:cNvPr id="6" name="矩形: 圆角 5">
                <a:extLst>
                  <a:ext uri="{FF2B5EF4-FFF2-40B4-BE49-F238E27FC236}">
                    <a16:creationId xmlns:a16="http://schemas.microsoft.com/office/drawing/2014/main" id="{47F69BEB-B371-C27B-637E-03A7E2D35FD2}"/>
                  </a:ext>
                </a:extLst>
              </p:cNvPr>
              <p:cNvSpPr/>
              <p:nvPr/>
            </p:nvSpPr>
            <p:spPr>
              <a:xfrm>
                <a:off x="639589" y="2916350"/>
                <a:ext cx="8387489" cy="1143263"/>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64956A2A-BD07-2862-AC2F-90DDE6C55EA6}"/>
                  </a:ext>
                </a:extLst>
              </p:cNvPr>
              <p:cNvSpPr txBox="1"/>
              <p:nvPr/>
            </p:nvSpPr>
            <p:spPr>
              <a:xfrm>
                <a:off x="2178870" y="3865028"/>
                <a:ext cx="5711145" cy="369332"/>
              </a:xfrm>
              <a:prstGeom prst="rect">
                <a:avLst/>
              </a:prstGeom>
              <a:solidFill>
                <a:schemeClr val="bg1"/>
              </a:solidFill>
            </p:spPr>
            <p:txBody>
              <a:bodyPr wrap="square" rtlCol="0">
                <a:spAutoFit/>
              </a:bodyPr>
              <a:lstStyle/>
              <a:p>
                <a:pPr algn="ctr"/>
                <a:r>
                  <a:rPr lang="zh-CN" altLang="en-US" b="1" dirty="0"/>
                  <a:t> 预训练</a:t>
                </a:r>
                <a:r>
                  <a:rPr lang="en-US" altLang="zh-CN" b="1" dirty="0"/>
                  <a:t>CNN</a:t>
                </a:r>
                <a:r>
                  <a:rPr lang="zh-CN" altLang="en-US" b="1" dirty="0"/>
                  <a:t>和</a:t>
                </a:r>
                <a:r>
                  <a:rPr lang="en-US" altLang="zh-CN" b="1" dirty="0"/>
                  <a:t>NDTL-CNN</a:t>
                </a:r>
                <a:r>
                  <a:rPr lang="zh-CN" altLang="en-US" b="1" dirty="0"/>
                  <a:t>在</a:t>
                </a:r>
                <a:r>
                  <a:rPr lang="zh-CN" altLang="en-US" b="1" dirty="0">
                    <a:solidFill>
                      <a:srgbClr val="1C50A2"/>
                    </a:solidFill>
                  </a:rPr>
                  <a:t>目标域</a:t>
                </a:r>
                <a:r>
                  <a:rPr lang="zh-CN" altLang="en-US" b="1" dirty="0"/>
                  <a:t>测试集的诊断精度</a:t>
                </a:r>
              </a:p>
            </p:txBody>
          </p:sp>
        </p:grpSp>
        <p:sp>
          <p:nvSpPr>
            <p:cNvPr id="5" name="矩形 4">
              <a:extLst>
                <a:ext uri="{FF2B5EF4-FFF2-40B4-BE49-F238E27FC236}">
                  <a16:creationId xmlns:a16="http://schemas.microsoft.com/office/drawing/2014/main" id="{1BB412C4-222B-3B06-1C1D-DE284490D3E7}"/>
                </a:ext>
              </a:extLst>
            </p:cNvPr>
            <p:cNvSpPr/>
            <p:nvPr/>
          </p:nvSpPr>
          <p:spPr>
            <a:xfrm>
              <a:off x="3204205" y="2566916"/>
              <a:ext cx="1860533" cy="215744"/>
            </a:xfrm>
            <a:prstGeom prst="rect">
              <a:avLst/>
            </a:prstGeom>
            <a:noFill/>
            <a:ln w="1905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矩形 13">
              <a:extLst>
                <a:ext uri="{FF2B5EF4-FFF2-40B4-BE49-F238E27FC236}">
                  <a16:creationId xmlns:a16="http://schemas.microsoft.com/office/drawing/2014/main" id="{DC83B0B0-FF08-6609-AEF8-3EEBB9F5CE79}"/>
                </a:ext>
              </a:extLst>
            </p:cNvPr>
            <p:cNvSpPr/>
            <p:nvPr/>
          </p:nvSpPr>
          <p:spPr>
            <a:xfrm>
              <a:off x="3003516" y="3053079"/>
              <a:ext cx="1860533" cy="215744"/>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25">
            <a:extLst>
              <a:ext uri="{FF2B5EF4-FFF2-40B4-BE49-F238E27FC236}">
                <a16:creationId xmlns:a16="http://schemas.microsoft.com/office/drawing/2014/main" id="{9F6A840D-97E2-E555-793C-9CD8A6C27071}"/>
              </a:ext>
            </a:extLst>
          </p:cNvPr>
          <p:cNvGrpSpPr/>
          <p:nvPr/>
        </p:nvGrpSpPr>
        <p:grpSpPr>
          <a:xfrm>
            <a:off x="9351395" y="559054"/>
            <a:ext cx="2666282" cy="1625724"/>
            <a:chOff x="9824442" y="482417"/>
            <a:chExt cx="2666282" cy="1729958"/>
          </a:xfrm>
        </p:grpSpPr>
        <p:sp>
          <p:nvSpPr>
            <p:cNvPr id="24" name="矩形: 圆角 23">
              <a:extLst>
                <a:ext uri="{FF2B5EF4-FFF2-40B4-BE49-F238E27FC236}">
                  <a16:creationId xmlns:a16="http://schemas.microsoft.com/office/drawing/2014/main" id="{238B2F97-FA95-3B6C-72A0-CD3086BD05A7}"/>
                </a:ext>
              </a:extLst>
            </p:cNvPr>
            <p:cNvSpPr/>
            <p:nvPr/>
          </p:nvSpPr>
          <p:spPr>
            <a:xfrm>
              <a:off x="9824442" y="482417"/>
              <a:ext cx="2666282" cy="1561751"/>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文本框 24">
              <a:extLst>
                <a:ext uri="{FF2B5EF4-FFF2-40B4-BE49-F238E27FC236}">
                  <a16:creationId xmlns:a16="http://schemas.microsoft.com/office/drawing/2014/main" id="{D7258561-F605-CACF-89B6-BC49718BAAFB}"/>
                </a:ext>
              </a:extLst>
            </p:cNvPr>
            <p:cNvSpPr txBox="1"/>
            <p:nvPr/>
          </p:nvSpPr>
          <p:spPr>
            <a:xfrm>
              <a:off x="10192685" y="1884865"/>
              <a:ext cx="2172738" cy="327510"/>
            </a:xfrm>
            <a:prstGeom prst="rect">
              <a:avLst/>
            </a:prstGeom>
            <a:solidFill>
              <a:schemeClr val="bg1"/>
            </a:solidFill>
          </p:spPr>
          <p:txBody>
            <a:bodyPr wrap="square" rtlCol="0">
              <a:spAutoFit/>
            </a:bodyPr>
            <a:lstStyle/>
            <a:p>
              <a:r>
                <a:rPr lang="zh-CN" altLang="en-US" sz="1400" b="1" dirty="0"/>
                <a:t> 预训练</a:t>
              </a:r>
              <a:r>
                <a:rPr lang="en-US" altLang="zh-CN" sz="1400" b="1" dirty="0"/>
                <a:t>CNN</a:t>
              </a:r>
              <a:r>
                <a:rPr lang="zh-CN" altLang="en-US" sz="1400" b="1" dirty="0"/>
                <a:t>在</a:t>
              </a:r>
              <a:r>
                <a:rPr lang="zh-CN" altLang="en-US" sz="1400" b="1" dirty="0">
                  <a:solidFill>
                    <a:srgbClr val="1C50A2"/>
                  </a:solidFill>
                </a:rPr>
                <a:t>源域</a:t>
              </a:r>
              <a:r>
                <a:rPr lang="zh-CN" altLang="en-US" sz="1400" b="1" dirty="0"/>
                <a:t>测试集</a:t>
              </a:r>
            </a:p>
          </p:txBody>
        </p:sp>
      </p:grpSp>
      <p:grpSp>
        <p:nvGrpSpPr>
          <p:cNvPr id="27" name="组合 26">
            <a:extLst>
              <a:ext uri="{FF2B5EF4-FFF2-40B4-BE49-F238E27FC236}">
                <a16:creationId xmlns:a16="http://schemas.microsoft.com/office/drawing/2014/main" id="{965F17B8-F516-D4F5-CC7E-4BDF2A2FE45D}"/>
              </a:ext>
            </a:extLst>
          </p:cNvPr>
          <p:cNvGrpSpPr/>
          <p:nvPr/>
        </p:nvGrpSpPr>
        <p:grpSpPr>
          <a:xfrm flipH="1">
            <a:off x="5473789" y="2184778"/>
            <a:ext cx="5332218" cy="232463"/>
            <a:chOff x="774928" y="1963369"/>
            <a:chExt cx="6760153" cy="677470"/>
          </a:xfrm>
        </p:grpSpPr>
        <p:cxnSp>
          <p:nvCxnSpPr>
            <p:cNvPr id="28" name="直接连接符 27">
              <a:extLst>
                <a:ext uri="{FF2B5EF4-FFF2-40B4-BE49-F238E27FC236}">
                  <a16:creationId xmlns:a16="http://schemas.microsoft.com/office/drawing/2014/main" id="{CE9581E1-F715-0587-AA57-7B1F7B3F2851}"/>
                </a:ext>
              </a:extLst>
            </p:cNvPr>
            <p:cNvCxnSpPr>
              <a:cxnSpLocks/>
              <a:stCxn id="25" idx="2"/>
            </p:cNvCxnSpPr>
            <p:nvPr/>
          </p:nvCxnSpPr>
          <p:spPr>
            <a:xfrm>
              <a:off x="774928" y="1963369"/>
              <a:ext cx="5588" cy="67747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D52EAF89-B361-9352-6FEB-B3AA24772123}"/>
                </a:ext>
              </a:extLst>
            </p:cNvPr>
            <p:cNvCxnSpPr>
              <a:cxnSpLocks/>
            </p:cNvCxnSpPr>
            <p:nvPr/>
          </p:nvCxnSpPr>
          <p:spPr>
            <a:xfrm flipV="1">
              <a:off x="780516" y="2551493"/>
              <a:ext cx="6754565" cy="7511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sp>
        <p:nvSpPr>
          <p:cNvPr id="37" name="椭圆 36">
            <a:extLst>
              <a:ext uri="{FF2B5EF4-FFF2-40B4-BE49-F238E27FC236}">
                <a16:creationId xmlns:a16="http://schemas.microsoft.com/office/drawing/2014/main" id="{555E6562-0CBE-9F17-AF00-67EAAB73A6F2}"/>
              </a:ext>
            </a:extLst>
          </p:cNvPr>
          <p:cNvSpPr/>
          <p:nvPr/>
        </p:nvSpPr>
        <p:spPr>
          <a:xfrm>
            <a:off x="5446138" y="2336175"/>
            <a:ext cx="62309" cy="62309"/>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8" name="文本框 37">
            <a:extLst>
              <a:ext uri="{FF2B5EF4-FFF2-40B4-BE49-F238E27FC236}">
                <a16:creationId xmlns:a16="http://schemas.microsoft.com/office/drawing/2014/main" id="{10D45848-4D14-0C49-A5CF-CDE61A272606}"/>
              </a:ext>
            </a:extLst>
          </p:cNvPr>
          <p:cNvSpPr txBox="1"/>
          <p:nvPr/>
        </p:nvSpPr>
        <p:spPr>
          <a:xfrm>
            <a:off x="3299502" y="1441740"/>
            <a:ext cx="2603460" cy="584775"/>
          </a:xfrm>
          <a:prstGeom prst="rect">
            <a:avLst/>
          </a:prstGeom>
          <a:noFill/>
        </p:spPr>
        <p:txBody>
          <a:bodyPr wrap="square" rtlCol="0">
            <a:spAutoFit/>
          </a:bodyPr>
          <a:lstStyle/>
          <a:p>
            <a:pPr algn="ctr"/>
            <a:r>
              <a:rPr lang="zh-CN" altLang="en-US" sz="1600" b="1" dirty="0">
                <a:solidFill>
                  <a:srgbClr val="0070C0"/>
                </a:solidFill>
              </a:rPr>
              <a:t>预训练</a:t>
            </a:r>
            <a:r>
              <a:rPr lang="en-US" altLang="zh-CN" sz="1600" b="1" dirty="0">
                <a:solidFill>
                  <a:srgbClr val="0070C0"/>
                </a:solidFill>
              </a:rPr>
              <a:t>CNN</a:t>
            </a:r>
            <a:r>
              <a:rPr lang="zh-CN" altLang="en-US" sz="1600" b="1" dirty="0">
                <a:solidFill>
                  <a:srgbClr val="0070C0"/>
                </a:solidFill>
              </a:rPr>
              <a:t>在工况改变时</a:t>
            </a:r>
            <a:endParaRPr lang="en-US" altLang="zh-CN" sz="1600" b="1" dirty="0">
              <a:solidFill>
                <a:srgbClr val="0070C0"/>
              </a:solidFill>
            </a:endParaRPr>
          </a:p>
          <a:p>
            <a:pPr algn="ctr"/>
            <a:r>
              <a:rPr lang="zh-CN" altLang="en-US" sz="1600" b="1" dirty="0">
                <a:solidFill>
                  <a:srgbClr val="0070C0"/>
                </a:solidFill>
              </a:rPr>
              <a:t>诊断精度大幅下降</a:t>
            </a:r>
          </a:p>
        </p:txBody>
      </p:sp>
      <p:grpSp>
        <p:nvGrpSpPr>
          <p:cNvPr id="47" name="组合 46">
            <a:extLst>
              <a:ext uri="{FF2B5EF4-FFF2-40B4-BE49-F238E27FC236}">
                <a16:creationId xmlns:a16="http://schemas.microsoft.com/office/drawing/2014/main" id="{34C9F6ED-0E19-E447-CCF2-6574CF288B14}"/>
              </a:ext>
            </a:extLst>
          </p:cNvPr>
          <p:cNvGrpSpPr/>
          <p:nvPr/>
        </p:nvGrpSpPr>
        <p:grpSpPr>
          <a:xfrm>
            <a:off x="814634" y="3701795"/>
            <a:ext cx="3727342" cy="3056091"/>
            <a:chOff x="3507360" y="2855092"/>
            <a:chExt cx="3727342" cy="3056091"/>
          </a:xfrm>
        </p:grpSpPr>
        <p:sp>
          <p:nvSpPr>
            <p:cNvPr id="49" name="矩形: 圆角 48">
              <a:extLst>
                <a:ext uri="{FF2B5EF4-FFF2-40B4-BE49-F238E27FC236}">
                  <a16:creationId xmlns:a16="http://schemas.microsoft.com/office/drawing/2014/main" id="{5F8D6FCB-A6C2-3AC0-7BD4-DFC7D322349A}"/>
                </a:ext>
              </a:extLst>
            </p:cNvPr>
            <p:cNvSpPr/>
            <p:nvPr/>
          </p:nvSpPr>
          <p:spPr>
            <a:xfrm>
              <a:off x="3507360" y="2855092"/>
              <a:ext cx="3727342" cy="2837335"/>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0" name="文本框 49">
              <a:extLst>
                <a:ext uri="{FF2B5EF4-FFF2-40B4-BE49-F238E27FC236}">
                  <a16:creationId xmlns:a16="http://schemas.microsoft.com/office/drawing/2014/main" id="{88024611-91D8-564F-4F4B-FD81D07B5512}"/>
                </a:ext>
              </a:extLst>
            </p:cNvPr>
            <p:cNvSpPr txBox="1"/>
            <p:nvPr/>
          </p:nvSpPr>
          <p:spPr>
            <a:xfrm>
              <a:off x="3850744" y="5541851"/>
              <a:ext cx="2604070" cy="369332"/>
            </a:xfrm>
            <a:prstGeom prst="rect">
              <a:avLst/>
            </a:prstGeom>
            <a:solidFill>
              <a:schemeClr val="bg1"/>
            </a:solidFill>
          </p:spPr>
          <p:txBody>
            <a:bodyPr wrap="square" rtlCol="0">
              <a:spAutoFit/>
            </a:bodyPr>
            <a:lstStyle/>
            <a:p>
              <a:pPr algn="ctr"/>
              <a:r>
                <a:rPr lang="zh-CN" altLang="en-US" b="1" dirty="0"/>
                <a:t>   重训练</a:t>
              </a:r>
              <a:r>
                <a:rPr lang="en-US" altLang="zh-CN" b="1" dirty="0"/>
                <a:t>CNN</a:t>
              </a:r>
              <a:r>
                <a:rPr lang="zh-CN" altLang="en-US" b="1" dirty="0"/>
                <a:t>的</a:t>
              </a:r>
              <a:r>
                <a:rPr lang="en-US" altLang="zh-CN" b="1" dirty="0"/>
                <a:t>loss</a:t>
              </a:r>
              <a:r>
                <a:rPr lang="zh-CN" altLang="en-US" b="1" dirty="0"/>
                <a:t>曲线</a:t>
              </a:r>
            </a:p>
          </p:txBody>
        </p:sp>
        <p:cxnSp>
          <p:nvCxnSpPr>
            <p:cNvPr id="51" name="直接连接符 50">
              <a:extLst>
                <a:ext uri="{FF2B5EF4-FFF2-40B4-BE49-F238E27FC236}">
                  <a16:creationId xmlns:a16="http://schemas.microsoft.com/office/drawing/2014/main" id="{FC3D5789-5CD4-B6E3-E34A-616829A6FE45}"/>
                </a:ext>
              </a:extLst>
            </p:cNvPr>
            <p:cNvCxnSpPr>
              <a:cxnSpLocks/>
            </p:cNvCxnSpPr>
            <p:nvPr/>
          </p:nvCxnSpPr>
          <p:spPr>
            <a:xfrm flipV="1">
              <a:off x="6454813" y="3473152"/>
              <a:ext cx="0" cy="1862083"/>
            </a:xfrm>
            <a:prstGeom prst="line">
              <a:avLst/>
            </a:prstGeom>
            <a:ln w="12700">
              <a:prstDash val="sysDash"/>
            </a:ln>
          </p:spPr>
          <p:style>
            <a:lnRef idx="1">
              <a:schemeClr val="dk1"/>
            </a:lnRef>
            <a:fillRef idx="0">
              <a:schemeClr val="dk1"/>
            </a:fillRef>
            <a:effectRef idx="0">
              <a:schemeClr val="dk1"/>
            </a:effectRef>
            <a:fontRef idx="minor">
              <a:schemeClr val="tx1"/>
            </a:fontRef>
          </p:style>
        </p:cxnSp>
        <p:cxnSp>
          <p:nvCxnSpPr>
            <p:cNvPr id="61" name="直接连接符 60">
              <a:extLst>
                <a:ext uri="{FF2B5EF4-FFF2-40B4-BE49-F238E27FC236}">
                  <a16:creationId xmlns:a16="http://schemas.microsoft.com/office/drawing/2014/main" id="{F4785C34-EC0C-79A7-0CBA-50765E0973FF}"/>
                </a:ext>
              </a:extLst>
            </p:cNvPr>
            <p:cNvCxnSpPr>
              <a:cxnSpLocks/>
            </p:cNvCxnSpPr>
            <p:nvPr/>
          </p:nvCxnSpPr>
          <p:spPr>
            <a:xfrm flipH="1">
              <a:off x="3964224" y="5187182"/>
              <a:ext cx="2965730" cy="0"/>
            </a:xfrm>
            <a:prstGeom prst="line">
              <a:avLst/>
            </a:prstGeom>
            <a:ln w="12700">
              <a:prstDash val="sysDash"/>
            </a:ln>
          </p:spPr>
          <p:style>
            <a:lnRef idx="1">
              <a:schemeClr val="dk1"/>
            </a:lnRef>
            <a:fillRef idx="0">
              <a:schemeClr val="dk1"/>
            </a:fillRef>
            <a:effectRef idx="0">
              <a:schemeClr val="dk1"/>
            </a:effectRef>
            <a:fontRef idx="minor">
              <a:schemeClr val="tx1"/>
            </a:fontRef>
          </p:style>
        </p:cxnSp>
      </p:grpSp>
      <p:grpSp>
        <p:nvGrpSpPr>
          <p:cNvPr id="65" name="组合 64">
            <a:extLst>
              <a:ext uri="{FF2B5EF4-FFF2-40B4-BE49-F238E27FC236}">
                <a16:creationId xmlns:a16="http://schemas.microsoft.com/office/drawing/2014/main" id="{9A8400BB-5FC5-0F89-319E-3691494A06DB}"/>
              </a:ext>
            </a:extLst>
          </p:cNvPr>
          <p:cNvGrpSpPr/>
          <p:nvPr/>
        </p:nvGrpSpPr>
        <p:grpSpPr>
          <a:xfrm>
            <a:off x="4864146" y="3720944"/>
            <a:ext cx="3727342" cy="3047192"/>
            <a:chOff x="3507360" y="2855092"/>
            <a:chExt cx="3727342" cy="3047192"/>
          </a:xfrm>
        </p:grpSpPr>
        <p:sp>
          <p:nvSpPr>
            <p:cNvPr id="67" name="矩形: 圆角 66">
              <a:extLst>
                <a:ext uri="{FF2B5EF4-FFF2-40B4-BE49-F238E27FC236}">
                  <a16:creationId xmlns:a16="http://schemas.microsoft.com/office/drawing/2014/main" id="{058830E6-0B88-6DB6-2AC1-07E956843BCD}"/>
                </a:ext>
              </a:extLst>
            </p:cNvPr>
            <p:cNvSpPr/>
            <p:nvPr/>
          </p:nvSpPr>
          <p:spPr>
            <a:xfrm>
              <a:off x="3507360" y="2855092"/>
              <a:ext cx="3727342" cy="2837335"/>
            </a:xfrm>
            <a:prstGeom prst="round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8" name="文本框 67">
              <a:extLst>
                <a:ext uri="{FF2B5EF4-FFF2-40B4-BE49-F238E27FC236}">
                  <a16:creationId xmlns:a16="http://schemas.microsoft.com/office/drawing/2014/main" id="{24371FBD-C80A-B487-583C-CE67FDB4E974}"/>
                </a:ext>
              </a:extLst>
            </p:cNvPr>
            <p:cNvSpPr txBox="1"/>
            <p:nvPr/>
          </p:nvSpPr>
          <p:spPr>
            <a:xfrm>
              <a:off x="3759333" y="5532952"/>
              <a:ext cx="3104225" cy="369332"/>
            </a:xfrm>
            <a:prstGeom prst="rect">
              <a:avLst/>
            </a:prstGeom>
            <a:solidFill>
              <a:schemeClr val="bg1"/>
            </a:solidFill>
          </p:spPr>
          <p:txBody>
            <a:bodyPr wrap="square" rtlCol="0">
              <a:spAutoFit/>
            </a:bodyPr>
            <a:lstStyle/>
            <a:p>
              <a:r>
                <a:rPr lang="zh-CN" altLang="en-US" b="1" dirty="0"/>
                <a:t>   迁移预训练</a:t>
              </a:r>
              <a:r>
                <a:rPr lang="en-US" altLang="zh-CN" b="1" dirty="0"/>
                <a:t>CNN</a:t>
              </a:r>
              <a:r>
                <a:rPr lang="zh-CN" altLang="en-US" b="1" dirty="0"/>
                <a:t>的</a:t>
              </a:r>
              <a:r>
                <a:rPr lang="en-US" altLang="zh-CN" b="1" dirty="0"/>
                <a:t>loss</a:t>
              </a:r>
              <a:r>
                <a:rPr lang="zh-CN" altLang="en-US" b="1" dirty="0"/>
                <a:t>曲线</a:t>
              </a:r>
            </a:p>
          </p:txBody>
        </p:sp>
      </p:grpSp>
      <p:sp>
        <p:nvSpPr>
          <p:cNvPr id="74" name="文本框 73">
            <a:extLst>
              <a:ext uri="{FF2B5EF4-FFF2-40B4-BE49-F238E27FC236}">
                <a16:creationId xmlns:a16="http://schemas.microsoft.com/office/drawing/2014/main" id="{E6C3F7A2-914A-4F55-497B-5AE8CC722A73}"/>
              </a:ext>
            </a:extLst>
          </p:cNvPr>
          <p:cNvSpPr txBox="1"/>
          <p:nvPr/>
        </p:nvSpPr>
        <p:spPr>
          <a:xfrm>
            <a:off x="8941587" y="4771243"/>
            <a:ext cx="3104225" cy="1996893"/>
          </a:xfrm>
          <a:prstGeom prst="rect">
            <a:avLst/>
          </a:prstGeom>
          <a:noFill/>
        </p:spPr>
        <p:txBody>
          <a:bodyPr wrap="square" rtlCol="0">
            <a:spAutoFit/>
          </a:bodyPr>
          <a:lstStyle/>
          <a:p>
            <a:pPr marL="285750" indent="-285750" algn="just">
              <a:lnSpc>
                <a:spcPct val="150000"/>
              </a:lnSpc>
              <a:buFont typeface="Arial" panose="020B0604020202020204" pitchFamily="34" charset="0"/>
              <a:buChar char="•"/>
            </a:pPr>
            <a:r>
              <a:rPr lang="zh-CN" altLang="en-US" sz="1400" dirty="0"/>
              <a:t>迁移学习能够</a:t>
            </a:r>
            <a:r>
              <a:rPr lang="zh-CN" altLang="en-US" sz="1400" b="1" dirty="0">
                <a:solidFill>
                  <a:srgbClr val="FF0000"/>
                </a:solidFill>
              </a:rPr>
              <a:t>提升预训练</a:t>
            </a:r>
            <a:r>
              <a:rPr lang="en-US" altLang="zh-CN" sz="1400" b="1" dirty="0">
                <a:solidFill>
                  <a:srgbClr val="FF0000"/>
                </a:solidFill>
              </a:rPr>
              <a:t>CNN</a:t>
            </a:r>
            <a:r>
              <a:rPr lang="zh-CN" altLang="en-US" sz="1400" dirty="0"/>
              <a:t>在</a:t>
            </a:r>
            <a:r>
              <a:rPr lang="zh-CN" altLang="en-US" sz="1400" b="1" dirty="0">
                <a:solidFill>
                  <a:srgbClr val="FF0000"/>
                </a:solidFill>
              </a:rPr>
              <a:t>工况改变</a:t>
            </a:r>
            <a:r>
              <a:rPr lang="zh-CN" altLang="en-US" sz="1400" dirty="0"/>
              <a:t>时的</a:t>
            </a:r>
            <a:r>
              <a:rPr lang="zh-CN" altLang="en-US" sz="1400" b="1" dirty="0">
                <a:solidFill>
                  <a:srgbClr val="FF0000"/>
                </a:solidFill>
              </a:rPr>
              <a:t>诊断精度</a:t>
            </a:r>
            <a:endParaRPr lang="en-US" altLang="zh-CN" sz="1400" b="1" dirty="0">
              <a:solidFill>
                <a:srgbClr val="FF0000"/>
              </a:solidFill>
            </a:endParaRPr>
          </a:p>
          <a:p>
            <a:pPr marL="285750" indent="-285750" algn="just">
              <a:lnSpc>
                <a:spcPct val="150000"/>
              </a:lnSpc>
              <a:buFont typeface="Arial" panose="020B0604020202020204" pitchFamily="34" charset="0"/>
              <a:buChar char="•"/>
            </a:pPr>
            <a:r>
              <a:rPr lang="zh-CN" altLang="en-US" sz="1400" dirty="0"/>
              <a:t>使用</a:t>
            </a:r>
            <a:r>
              <a:rPr lang="en-US" altLang="zh-CN" sz="1400" dirty="0"/>
              <a:t>CNN</a:t>
            </a:r>
            <a:r>
              <a:rPr lang="zh-CN" altLang="en-US" sz="1400" dirty="0"/>
              <a:t>进行迁移学习不仅效果优于</a:t>
            </a:r>
            <a:r>
              <a:rPr lang="en-US" altLang="zh-CN" sz="1400" dirty="0"/>
              <a:t>MLP</a:t>
            </a:r>
            <a:r>
              <a:rPr lang="zh-CN" altLang="en-US" sz="1400" dirty="0"/>
              <a:t>，而且收敛更快</a:t>
            </a:r>
            <a:endParaRPr lang="en-US" altLang="zh-CN" sz="1400" dirty="0"/>
          </a:p>
          <a:p>
            <a:pPr marL="285750" indent="-285750" algn="just">
              <a:lnSpc>
                <a:spcPct val="150000"/>
              </a:lnSpc>
              <a:buFont typeface="Arial" panose="020B0604020202020204" pitchFamily="34" charset="0"/>
              <a:buChar char="•"/>
            </a:pPr>
            <a:r>
              <a:rPr lang="zh-CN" altLang="en-US" sz="1400" dirty="0"/>
              <a:t>相较于重新训练新</a:t>
            </a:r>
            <a:r>
              <a:rPr lang="en-US" altLang="zh-CN" sz="1400" dirty="0"/>
              <a:t>CNN</a:t>
            </a:r>
            <a:r>
              <a:rPr lang="zh-CN" altLang="en-US" sz="1400" dirty="0"/>
              <a:t>，</a:t>
            </a:r>
            <a:r>
              <a:rPr lang="en-US" altLang="zh-CN" sz="1400" dirty="0"/>
              <a:t>NDTL-CNN</a:t>
            </a:r>
            <a:r>
              <a:rPr lang="zh-CN" altLang="en-US" sz="1400" dirty="0"/>
              <a:t>大大</a:t>
            </a:r>
            <a:r>
              <a:rPr lang="zh-CN" altLang="en-US" sz="1400" b="1" dirty="0">
                <a:solidFill>
                  <a:srgbClr val="FF0000"/>
                </a:solidFill>
              </a:rPr>
              <a:t>节省时间成本</a:t>
            </a:r>
          </a:p>
        </p:txBody>
      </p:sp>
      <p:sp>
        <p:nvSpPr>
          <p:cNvPr id="4" name="文本框 3">
            <a:extLst>
              <a:ext uri="{FF2B5EF4-FFF2-40B4-BE49-F238E27FC236}">
                <a16:creationId xmlns:a16="http://schemas.microsoft.com/office/drawing/2014/main" id="{1941CC35-E8C4-4FAF-ADC9-96A81CEB007C}"/>
              </a:ext>
            </a:extLst>
          </p:cNvPr>
          <p:cNvSpPr txBox="1"/>
          <p:nvPr/>
        </p:nvSpPr>
        <p:spPr>
          <a:xfrm>
            <a:off x="5530831" y="2069437"/>
            <a:ext cx="4012092" cy="307777"/>
          </a:xfrm>
          <a:prstGeom prst="rect">
            <a:avLst/>
          </a:prstGeom>
          <a:noFill/>
        </p:spPr>
        <p:txBody>
          <a:bodyPr wrap="square" rtlCol="0">
            <a:spAutoFit/>
          </a:bodyPr>
          <a:lstStyle/>
          <a:p>
            <a:r>
              <a:rPr lang="en-US" altLang="zh-CN" sz="1400" b="1" i="0" kern="100" dirty="0">
                <a:effectLst/>
                <a:latin typeface="+mn-ea"/>
              </a:rPr>
              <a:t>CNN</a:t>
            </a:r>
            <a:r>
              <a:rPr lang="zh-CN" altLang="en-US" sz="1400" b="1" kern="100" dirty="0">
                <a:solidFill>
                  <a:srgbClr val="0070C0"/>
                </a:solidFill>
                <a:latin typeface="+mn-ea"/>
              </a:rPr>
              <a:t>受限</a:t>
            </a:r>
            <a:r>
              <a:rPr lang="zh-CN" altLang="zh-CN" sz="1400" b="1" i="0" kern="100" dirty="0">
                <a:effectLst/>
                <a:latin typeface="+mn-ea"/>
              </a:rPr>
              <a:t>于训练</a:t>
            </a:r>
            <a:r>
              <a:rPr lang="zh-CN" altLang="en-US" sz="1400" b="1" i="0" kern="100" dirty="0">
                <a:effectLst/>
                <a:latin typeface="+mn-ea"/>
              </a:rPr>
              <a:t>和</a:t>
            </a:r>
            <a:r>
              <a:rPr lang="zh-CN" altLang="zh-CN" sz="1400" b="1" i="0" kern="100" dirty="0">
                <a:effectLst/>
                <a:latin typeface="+mn-ea"/>
              </a:rPr>
              <a:t>测试</a:t>
            </a:r>
            <a:r>
              <a:rPr lang="zh-CN" altLang="en-US" sz="1400" b="1" kern="100" dirty="0">
                <a:latin typeface="+mn-ea"/>
              </a:rPr>
              <a:t>数据的</a:t>
            </a:r>
            <a:r>
              <a:rPr lang="zh-CN" altLang="zh-CN" sz="1400" b="1" i="0" kern="100" dirty="0">
                <a:solidFill>
                  <a:srgbClr val="0070C0"/>
                </a:solidFill>
                <a:effectLst/>
                <a:latin typeface="+mn-ea"/>
              </a:rPr>
              <a:t>分布相似度</a:t>
            </a:r>
            <a:endParaRPr lang="zh-CN" altLang="en-US" sz="1400" b="1" dirty="0">
              <a:solidFill>
                <a:srgbClr val="0070C0"/>
              </a:solidFill>
              <a:latin typeface="+mn-ea"/>
            </a:endParaRPr>
          </a:p>
        </p:txBody>
      </p:sp>
      <p:sp>
        <p:nvSpPr>
          <p:cNvPr id="13" name="文本框 12">
            <a:extLst>
              <a:ext uri="{FF2B5EF4-FFF2-40B4-BE49-F238E27FC236}">
                <a16:creationId xmlns:a16="http://schemas.microsoft.com/office/drawing/2014/main" id="{E1AEC6D2-184C-31DE-A335-8C55082175B1}"/>
              </a:ext>
            </a:extLst>
          </p:cNvPr>
          <p:cNvSpPr txBox="1"/>
          <p:nvPr/>
        </p:nvSpPr>
        <p:spPr>
          <a:xfrm>
            <a:off x="5333406" y="2549877"/>
            <a:ext cx="2415976" cy="307777"/>
          </a:xfrm>
          <a:prstGeom prst="rect">
            <a:avLst/>
          </a:prstGeom>
          <a:solidFill>
            <a:schemeClr val="bg1"/>
          </a:solidFill>
        </p:spPr>
        <p:txBody>
          <a:bodyPr wrap="square" rtlCol="0">
            <a:spAutoFit/>
          </a:bodyPr>
          <a:lstStyle/>
          <a:p>
            <a:r>
              <a:rPr lang="en-US" altLang="zh-CN" sz="1400" b="1" dirty="0">
                <a:solidFill>
                  <a:srgbClr val="FF0000"/>
                </a:solidFill>
              </a:rPr>
              <a:t>NDTL-CNN</a:t>
            </a:r>
            <a:r>
              <a:rPr lang="zh-CN" altLang="en-US" sz="1400" b="1" dirty="0">
                <a:solidFill>
                  <a:srgbClr val="FF0000"/>
                </a:solidFill>
              </a:rPr>
              <a:t>诊断精度大幅提升</a:t>
            </a:r>
          </a:p>
        </p:txBody>
      </p:sp>
      <p:sp>
        <p:nvSpPr>
          <p:cNvPr id="15" name="箭头: 下 14">
            <a:extLst>
              <a:ext uri="{FF2B5EF4-FFF2-40B4-BE49-F238E27FC236}">
                <a16:creationId xmlns:a16="http://schemas.microsoft.com/office/drawing/2014/main" id="{6D2399DB-11EF-1C67-665B-31E24EE1F43F}"/>
              </a:ext>
            </a:extLst>
          </p:cNvPr>
          <p:cNvSpPr/>
          <p:nvPr/>
        </p:nvSpPr>
        <p:spPr>
          <a:xfrm>
            <a:off x="4408267" y="2514062"/>
            <a:ext cx="385930" cy="215744"/>
          </a:xfrm>
          <a:prstGeom prst="downArrow">
            <a:avLst>
              <a:gd name="adj1" fmla="val 50000"/>
              <a:gd name="adj2" fmla="val 69442"/>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a:extLst>
              <a:ext uri="{FF2B5EF4-FFF2-40B4-BE49-F238E27FC236}">
                <a16:creationId xmlns:a16="http://schemas.microsoft.com/office/drawing/2014/main" id="{AF14E821-1CE8-5FA4-AF3A-9655FD29D854}"/>
              </a:ext>
            </a:extLst>
          </p:cNvPr>
          <p:cNvGrpSpPr/>
          <p:nvPr/>
        </p:nvGrpSpPr>
        <p:grpSpPr>
          <a:xfrm>
            <a:off x="-344630" y="3308"/>
            <a:ext cx="12870385" cy="446052"/>
            <a:chOff x="-402429" y="-7062"/>
            <a:chExt cx="12870385" cy="446052"/>
          </a:xfrm>
        </p:grpSpPr>
        <p:sp>
          <p:nvSpPr>
            <p:cNvPr id="19" name="箭头: V 形 18">
              <a:extLst>
                <a:ext uri="{FF2B5EF4-FFF2-40B4-BE49-F238E27FC236}">
                  <a16:creationId xmlns:a16="http://schemas.microsoft.com/office/drawing/2014/main" id="{1105864E-636B-FCA1-7C88-31DE0E960DEA}"/>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1" name="箭头: V 形 20">
              <a:extLst>
                <a:ext uri="{FF2B5EF4-FFF2-40B4-BE49-F238E27FC236}">
                  <a16:creationId xmlns:a16="http://schemas.microsoft.com/office/drawing/2014/main" id="{098A1E4D-0421-7DAE-BF76-592B87B45814}"/>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2" name="箭头: V 形 21">
              <a:extLst>
                <a:ext uri="{FF2B5EF4-FFF2-40B4-BE49-F238E27FC236}">
                  <a16:creationId xmlns:a16="http://schemas.microsoft.com/office/drawing/2014/main" id="{9894F11B-BB52-701F-A6F1-437C84B57435}"/>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3" name="箭头: V 形 22">
              <a:extLst>
                <a:ext uri="{FF2B5EF4-FFF2-40B4-BE49-F238E27FC236}">
                  <a16:creationId xmlns:a16="http://schemas.microsoft.com/office/drawing/2014/main" id="{918AD307-17A7-35D5-0814-1FD4AACEE24C}"/>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30" name="箭头: V 形 29">
              <a:extLst>
                <a:ext uri="{FF2B5EF4-FFF2-40B4-BE49-F238E27FC236}">
                  <a16:creationId xmlns:a16="http://schemas.microsoft.com/office/drawing/2014/main" id="{2A7EF846-0FBF-04E4-15BA-4A4BA5A1E9EB}"/>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35" name="标题 1">
            <a:extLst>
              <a:ext uri="{FF2B5EF4-FFF2-40B4-BE49-F238E27FC236}">
                <a16:creationId xmlns:a16="http://schemas.microsoft.com/office/drawing/2014/main" id="{5FAA536C-E766-C33C-D8EE-ECC8B1F9BBD3}"/>
              </a:ext>
            </a:extLst>
          </p:cNvPr>
          <p:cNvSpPr>
            <a:spLocks noGrp="1"/>
          </p:cNvSpPr>
          <p:nvPr>
            <p:ph type="title"/>
          </p:nvPr>
        </p:nvSpPr>
        <p:spPr>
          <a:xfrm>
            <a:off x="978907" y="518812"/>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36" name="内容占位符 4">
            <a:extLst>
              <a:ext uri="{FF2B5EF4-FFF2-40B4-BE49-F238E27FC236}">
                <a16:creationId xmlns:a16="http://schemas.microsoft.com/office/drawing/2014/main" id="{0D8E458D-45CA-7852-C92D-B0E81D22C5DB}"/>
              </a:ext>
            </a:extLst>
          </p:cNvPr>
          <p:cNvSpPr txBox="1">
            <a:spLocks/>
          </p:cNvSpPr>
          <p:nvPr/>
        </p:nvSpPr>
        <p:spPr>
          <a:xfrm>
            <a:off x="1327931" y="974709"/>
            <a:ext cx="7613655"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4-3-3  NDTL-CNN</a:t>
            </a:r>
            <a:r>
              <a:rPr lang="zh-CN" altLang="en-US" sz="2400" b="1" dirty="0">
                <a:solidFill>
                  <a:srgbClr val="296AA3"/>
                </a:solidFill>
                <a:latin typeface="+mj-ea"/>
                <a:ea typeface="+mj-ea"/>
                <a:cs typeface="Times New Roman" panose="02020603050405020304" pitchFamily="18" charset="0"/>
              </a:rPr>
              <a:t>变工况</a:t>
            </a:r>
            <a:r>
              <a:rPr lang="zh-CN" altLang="en-US" sz="2400" b="1" dirty="0">
                <a:latin typeface="+mj-ea"/>
                <a:ea typeface="+mj-ea"/>
                <a:cs typeface="Times New Roman" panose="02020603050405020304" pitchFamily="18" charset="0"/>
              </a:rPr>
              <a:t>诊断性能评估</a:t>
            </a:r>
            <a:r>
              <a:rPr lang="zh-CN" altLang="en-US" sz="2000" b="1" dirty="0">
                <a:latin typeface="+mj-ea"/>
                <a:ea typeface="+mj-ea"/>
                <a:cs typeface="Times New Roman" panose="02020603050405020304" pitchFamily="18" charset="0"/>
              </a:rPr>
              <a:t>（目标域测试集</a:t>
            </a:r>
            <a:r>
              <a:rPr lang="zh-CN" altLang="en-US" sz="2400" b="1" dirty="0">
                <a:latin typeface="+mj-ea"/>
                <a:ea typeface="+mj-ea"/>
                <a:cs typeface="Times New Roman" panose="02020603050405020304" pitchFamily="18" charset="0"/>
              </a:rPr>
              <a:t>）</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39" name="图形 1">
            <a:extLst>
              <a:ext uri="{FF2B5EF4-FFF2-40B4-BE49-F238E27FC236}">
                <a16:creationId xmlns:a16="http://schemas.microsoft.com/office/drawing/2014/main" id="{61C37DD6-6831-FD16-B7B0-BA1E68F3200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105780" y="3927954"/>
            <a:ext cx="3328136" cy="2437665"/>
          </a:xfrm>
          <a:prstGeom prst="rect">
            <a:avLst/>
          </a:prstGeom>
        </p:spPr>
      </p:pic>
      <p:sp>
        <p:nvSpPr>
          <p:cNvPr id="44" name="箭头: 下 43">
            <a:extLst>
              <a:ext uri="{FF2B5EF4-FFF2-40B4-BE49-F238E27FC236}">
                <a16:creationId xmlns:a16="http://schemas.microsoft.com/office/drawing/2014/main" id="{24B1DD06-90F1-3A26-E741-C86F5F008F4B}"/>
              </a:ext>
            </a:extLst>
          </p:cNvPr>
          <p:cNvSpPr/>
          <p:nvPr/>
        </p:nvSpPr>
        <p:spPr>
          <a:xfrm>
            <a:off x="4408267" y="1994679"/>
            <a:ext cx="385930" cy="302950"/>
          </a:xfrm>
          <a:prstGeom prst="downArrow">
            <a:avLst>
              <a:gd name="adj1" fmla="val 50000"/>
              <a:gd name="adj2" fmla="val 69442"/>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0B83EBC1-1C6C-B256-F7A7-6C22AC083EB4}"/>
              </a:ext>
            </a:extLst>
          </p:cNvPr>
          <p:cNvGrpSpPr/>
          <p:nvPr/>
        </p:nvGrpSpPr>
        <p:grpSpPr>
          <a:xfrm flipH="1">
            <a:off x="5264692" y="2840149"/>
            <a:ext cx="5536907" cy="542581"/>
            <a:chOff x="515423" y="2551494"/>
            <a:chExt cx="7019658" cy="1581249"/>
          </a:xfrm>
        </p:grpSpPr>
        <p:cxnSp>
          <p:nvCxnSpPr>
            <p:cNvPr id="54" name="直接连接符 53">
              <a:extLst>
                <a:ext uri="{FF2B5EF4-FFF2-40B4-BE49-F238E27FC236}">
                  <a16:creationId xmlns:a16="http://schemas.microsoft.com/office/drawing/2014/main" id="{A21F6D98-FF7D-0AB9-9121-86ABE5313A2F}"/>
                </a:ext>
              </a:extLst>
            </p:cNvPr>
            <p:cNvCxnSpPr>
              <a:cxnSpLocks/>
            </p:cNvCxnSpPr>
            <p:nvPr/>
          </p:nvCxnSpPr>
          <p:spPr>
            <a:xfrm flipH="1">
              <a:off x="515423" y="2613319"/>
              <a:ext cx="0" cy="1519424"/>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FACA1219-F73D-791B-68F4-5EEA3B50A0C3}"/>
                </a:ext>
              </a:extLst>
            </p:cNvPr>
            <p:cNvCxnSpPr>
              <a:cxnSpLocks/>
            </p:cNvCxnSpPr>
            <p:nvPr/>
          </p:nvCxnSpPr>
          <p:spPr>
            <a:xfrm flipV="1">
              <a:off x="515423" y="2551494"/>
              <a:ext cx="7019658" cy="10282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78" name="组合 77">
            <a:extLst>
              <a:ext uri="{FF2B5EF4-FFF2-40B4-BE49-F238E27FC236}">
                <a16:creationId xmlns:a16="http://schemas.microsoft.com/office/drawing/2014/main" id="{E29C44A3-3FB8-040A-C5DA-847CF3F55A93}"/>
              </a:ext>
            </a:extLst>
          </p:cNvPr>
          <p:cNvGrpSpPr/>
          <p:nvPr/>
        </p:nvGrpSpPr>
        <p:grpSpPr>
          <a:xfrm>
            <a:off x="9351395" y="3044949"/>
            <a:ext cx="2612574" cy="1636706"/>
            <a:chOff x="9232157" y="3474475"/>
            <a:chExt cx="2612574" cy="1636706"/>
          </a:xfrm>
        </p:grpSpPr>
        <p:sp>
          <p:nvSpPr>
            <p:cNvPr id="46" name="矩形: 圆角 45">
              <a:extLst>
                <a:ext uri="{FF2B5EF4-FFF2-40B4-BE49-F238E27FC236}">
                  <a16:creationId xmlns:a16="http://schemas.microsoft.com/office/drawing/2014/main" id="{0B4A0C1A-76DE-8881-9BFF-915761094C04}"/>
                </a:ext>
              </a:extLst>
            </p:cNvPr>
            <p:cNvSpPr/>
            <p:nvPr/>
          </p:nvSpPr>
          <p:spPr>
            <a:xfrm>
              <a:off x="9232157" y="3621382"/>
              <a:ext cx="2612574" cy="1489799"/>
            </a:xfrm>
            <a:prstGeom prst="roundRect">
              <a:avLst/>
            </a:prstGeom>
            <a:noFill/>
            <a:ln w="28575">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4" name="文本框 63">
              <a:extLst>
                <a:ext uri="{FF2B5EF4-FFF2-40B4-BE49-F238E27FC236}">
                  <a16:creationId xmlns:a16="http://schemas.microsoft.com/office/drawing/2014/main" id="{DCF4C418-8C1E-3785-8D33-2D6A42AEB301}"/>
                </a:ext>
              </a:extLst>
            </p:cNvPr>
            <p:cNvSpPr txBox="1"/>
            <p:nvPr/>
          </p:nvSpPr>
          <p:spPr>
            <a:xfrm>
              <a:off x="9512767" y="3474475"/>
              <a:ext cx="2258704" cy="307777"/>
            </a:xfrm>
            <a:prstGeom prst="rect">
              <a:avLst/>
            </a:prstGeom>
            <a:solidFill>
              <a:schemeClr val="bg1"/>
            </a:solidFill>
          </p:spPr>
          <p:txBody>
            <a:bodyPr wrap="square" rtlCol="0">
              <a:spAutoFit/>
            </a:bodyPr>
            <a:lstStyle/>
            <a:p>
              <a:r>
                <a:rPr lang="zh-CN" altLang="en-US" sz="1400" b="1" dirty="0"/>
                <a:t> </a:t>
              </a:r>
              <a:r>
                <a:rPr lang="en-US" altLang="zh-CN" sz="1400" b="1" dirty="0"/>
                <a:t>NDTL-CNN</a:t>
              </a:r>
              <a:r>
                <a:rPr lang="zh-CN" altLang="en-US" sz="1400" b="1" dirty="0"/>
                <a:t>在</a:t>
              </a:r>
              <a:r>
                <a:rPr lang="zh-CN" altLang="en-US" sz="1400" b="1" dirty="0">
                  <a:solidFill>
                    <a:srgbClr val="1C50A2"/>
                  </a:solidFill>
                </a:rPr>
                <a:t>目标域</a:t>
              </a:r>
              <a:r>
                <a:rPr lang="zh-CN" altLang="en-US" sz="1400" b="1" dirty="0"/>
                <a:t>测试集</a:t>
              </a:r>
            </a:p>
          </p:txBody>
        </p:sp>
        <p:pic>
          <p:nvPicPr>
            <p:cNvPr id="70" name="图片 69">
              <a:extLst>
                <a:ext uri="{FF2B5EF4-FFF2-40B4-BE49-F238E27FC236}">
                  <a16:creationId xmlns:a16="http://schemas.microsoft.com/office/drawing/2014/main" id="{03EEEC05-145E-45EA-0C4E-57F7D5623FF1}"/>
                </a:ext>
              </a:extLst>
            </p:cNvPr>
            <p:cNvPicPr>
              <a:picLocks noChangeAspect="1"/>
            </p:cNvPicPr>
            <p:nvPr/>
          </p:nvPicPr>
          <p:blipFill>
            <a:blip r:embed="rId7"/>
            <a:stretch>
              <a:fillRect/>
            </a:stretch>
          </p:blipFill>
          <p:spPr>
            <a:xfrm>
              <a:off x="9468061" y="3729193"/>
              <a:ext cx="2083739" cy="1301607"/>
            </a:xfrm>
            <a:prstGeom prst="rect">
              <a:avLst/>
            </a:prstGeom>
          </p:spPr>
        </p:pic>
      </p:grpSp>
      <p:sp>
        <p:nvSpPr>
          <p:cNvPr id="76" name="椭圆 75">
            <a:extLst>
              <a:ext uri="{FF2B5EF4-FFF2-40B4-BE49-F238E27FC236}">
                <a16:creationId xmlns:a16="http://schemas.microsoft.com/office/drawing/2014/main" id="{EBAA1FDB-D6D4-5A66-E7A5-D25722378FA5}"/>
              </a:ext>
            </a:extLst>
          </p:cNvPr>
          <p:cNvSpPr/>
          <p:nvPr/>
        </p:nvSpPr>
        <p:spPr>
          <a:xfrm>
            <a:off x="5244543" y="2801461"/>
            <a:ext cx="62309" cy="62309"/>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pic>
        <p:nvPicPr>
          <p:cNvPr id="84" name="图形 26">
            <a:extLst>
              <a:ext uri="{FF2B5EF4-FFF2-40B4-BE49-F238E27FC236}">
                <a16:creationId xmlns:a16="http://schemas.microsoft.com/office/drawing/2014/main" id="{4215474C-54AA-970C-409B-C08ACF8490A0}"/>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59760" y="3877984"/>
            <a:ext cx="3259290" cy="2407262"/>
          </a:xfrm>
          <a:prstGeom prst="rect">
            <a:avLst/>
          </a:prstGeom>
        </p:spPr>
      </p:pic>
      <p:pic>
        <p:nvPicPr>
          <p:cNvPr id="2" name="图片 1" descr="图示&#10;&#10;描述已自动生成">
            <a:extLst>
              <a:ext uri="{FF2B5EF4-FFF2-40B4-BE49-F238E27FC236}">
                <a16:creationId xmlns:a16="http://schemas.microsoft.com/office/drawing/2014/main" id="{F7694047-6104-1FCA-A661-45FBE3684B7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1238" r="8188"/>
          <a:stretch/>
        </p:blipFill>
        <p:spPr bwMode="auto">
          <a:xfrm>
            <a:off x="-104049" y="507064"/>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6054540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 name="图形 3">
            <a:extLst>
              <a:ext uri="{FF2B5EF4-FFF2-40B4-BE49-F238E27FC236}">
                <a16:creationId xmlns:a16="http://schemas.microsoft.com/office/drawing/2014/main" id="{96A212A6-FE2B-4D7F-2FD7-74A9219FB760}"/>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940772" y="1879103"/>
            <a:ext cx="4077323" cy="4211707"/>
          </a:xfrm>
          <a:prstGeom prst="rect">
            <a:avLst/>
          </a:prstGeom>
        </p:spPr>
      </p:pic>
      <p:grpSp>
        <p:nvGrpSpPr>
          <p:cNvPr id="15" name="组合 14">
            <a:extLst>
              <a:ext uri="{FF2B5EF4-FFF2-40B4-BE49-F238E27FC236}">
                <a16:creationId xmlns:a16="http://schemas.microsoft.com/office/drawing/2014/main" id="{252849BE-CADF-636D-2D86-56742E2FE46B}"/>
              </a:ext>
            </a:extLst>
          </p:cNvPr>
          <p:cNvGrpSpPr/>
          <p:nvPr/>
        </p:nvGrpSpPr>
        <p:grpSpPr>
          <a:xfrm>
            <a:off x="1215434" y="1879103"/>
            <a:ext cx="4114401" cy="4204516"/>
            <a:chOff x="6896591" y="1968950"/>
            <a:chExt cx="3884445" cy="4012736"/>
          </a:xfrm>
        </p:grpSpPr>
        <p:pic>
          <p:nvPicPr>
            <p:cNvPr id="20" name="图形 2">
              <a:extLst>
                <a:ext uri="{FF2B5EF4-FFF2-40B4-BE49-F238E27FC236}">
                  <a16:creationId xmlns:a16="http://schemas.microsoft.com/office/drawing/2014/main" id="{619B8213-DED5-656F-22C7-225FE261661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6591" y="1968950"/>
              <a:ext cx="3884445" cy="4012736"/>
            </a:xfrm>
            <a:prstGeom prst="rect">
              <a:avLst/>
            </a:prstGeom>
          </p:spPr>
        </p:pic>
        <p:sp>
          <p:nvSpPr>
            <p:cNvPr id="23" name="矩形 22">
              <a:extLst>
                <a:ext uri="{FF2B5EF4-FFF2-40B4-BE49-F238E27FC236}">
                  <a16:creationId xmlns:a16="http://schemas.microsoft.com/office/drawing/2014/main" id="{19BD67EF-E6F7-7208-E0AE-E007D2158237}"/>
                </a:ext>
              </a:extLst>
            </p:cNvPr>
            <p:cNvSpPr/>
            <p:nvPr/>
          </p:nvSpPr>
          <p:spPr>
            <a:xfrm>
              <a:off x="8197813" y="4677521"/>
              <a:ext cx="374687" cy="4800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4" name="矩形 23">
              <a:extLst>
                <a:ext uri="{FF2B5EF4-FFF2-40B4-BE49-F238E27FC236}">
                  <a16:creationId xmlns:a16="http://schemas.microsoft.com/office/drawing/2014/main" id="{D8C1CFAE-5482-A734-221A-32C3BD903F8B}"/>
                </a:ext>
              </a:extLst>
            </p:cNvPr>
            <p:cNvSpPr/>
            <p:nvPr/>
          </p:nvSpPr>
          <p:spPr>
            <a:xfrm>
              <a:off x="8764502" y="2962313"/>
              <a:ext cx="1655847" cy="761962"/>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0E1D8C9E-0DB1-29D5-1602-2619AE56F4F5}"/>
                </a:ext>
              </a:extLst>
            </p:cNvPr>
            <p:cNvSpPr/>
            <p:nvPr/>
          </p:nvSpPr>
          <p:spPr>
            <a:xfrm>
              <a:off x="8669253" y="4066272"/>
              <a:ext cx="712872" cy="568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25">
              <a:extLst>
                <a:ext uri="{FF2B5EF4-FFF2-40B4-BE49-F238E27FC236}">
                  <a16:creationId xmlns:a16="http://schemas.microsoft.com/office/drawing/2014/main" id="{A62310D3-A912-3226-9249-B8F49CC622B0}"/>
                </a:ext>
              </a:extLst>
            </p:cNvPr>
            <p:cNvSpPr/>
            <p:nvPr/>
          </p:nvSpPr>
          <p:spPr>
            <a:xfrm>
              <a:off x="8505825" y="5260333"/>
              <a:ext cx="1914524" cy="401116"/>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sp>
        <p:nvSpPr>
          <p:cNvPr id="71" name="箭头: 右 70">
            <a:extLst>
              <a:ext uri="{FF2B5EF4-FFF2-40B4-BE49-F238E27FC236}">
                <a16:creationId xmlns:a16="http://schemas.microsoft.com/office/drawing/2014/main" id="{8310316E-D665-7B7F-357E-0D3DDF3C79FC}"/>
              </a:ext>
            </a:extLst>
          </p:cNvPr>
          <p:cNvSpPr/>
          <p:nvPr/>
        </p:nvSpPr>
        <p:spPr>
          <a:xfrm>
            <a:off x="2113047" y="5631794"/>
            <a:ext cx="400050" cy="218232"/>
          </a:xfrm>
          <a:prstGeom prst="rightArrow">
            <a:avLst>
              <a:gd name="adj1" fmla="val 50000"/>
              <a:gd name="adj2" fmla="val 113329"/>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7" name="组合 16">
            <a:extLst>
              <a:ext uri="{FF2B5EF4-FFF2-40B4-BE49-F238E27FC236}">
                <a16:creationId xmlns:a16="http://schemas.microsoft.com/office/drawing/2014/main" id="{B7955C24-DFAC-5F23-A11C-DCC307551480}"/>
              </a:ext>
            </a:extLst>
          </p:cNvPr>
          <p:cNvGrpSpPr/>
          <p:nvPr/>
        </p:nvGrpSpPr>
        <p:grpSpPr>
          <a:xfrm>
            <a:off x="598117" y="1800225"/>
            <a:ext cx="5428436" cy="4648565"/>
            <a:chOff x="543338" y="2713323"/>
            <a:chExt cx="5428436" cy="1661177"/>
          </a:xfrm>
        </p:grpSpPr>
        <p:sp>
          <p:nvSpPr>
            <p:cNvPr id="6" name="矩形: 圆角 5">
              <a:extLst>
                <a:ext uri="{FF2B5EF4-FFF2-40B4-BE49-F238E27FC236}">
                  <a16:creationId xmlns:a16="http://schemas.microsoft.com/office/drawing/2014/main" id="{47F69BEB-B371-C27B-637E-03A7E2D35FD2}"/>
                </a:ext>
              </a:extLst>
            </p:cNvPr>
            <p:cNvSpPr/>
            <p:nvPr/>
          </p:nvSpPr>
          <p:spPr>
            <a:xfrm>
              <a:off x="543338" y="2713323"/>
              <a:ext cx="5428436" cy="1568978"/>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64956A2A-BD07-2862-AC2F-90DDE6C55EA6}"/>
                </a:ext>
              </a:extLst>
            </p:cNvPr>
            <p:cNvSpPr txBox="1"/>
            <p:nvPr/>
          </p:nvSpPr>
          <p:spPr>
            <a:xfrm>
              <a:off x="858967" y="4239126"/>
              <a:ext cx="4554267" cy="135374"/>
            </a:xfrm>
            <a:prstGeom prst="rect">
              <a:avLst/>
            </a:prstGeom>
            <a:solidFill>
              <a:schemeClr val="bg1"/>
            </a:solidFill>
          </p:spPr>
          <p:txBody>
            <a:bodyPr wrap="square" rtlCol="0">
              <a:spAutoFit/>
            </a:bodyPr>
            <a:lstStyle/>
            <a:p>
              <a:r>
                <a:rPr lang="zh-CN" altLang="en-US" b="1" dirty="0">
                  <a:solidFill>
                    <a:srgbClr val="0070C0"/>
                  </a:solidFill>
                </a:rPr>
                <a:t>预训练</a:t>
              </a:r>
              <a:r>
                <a:rPr lang="en-US" altLang="zh-CN" b="1" dirty="0">
                  <a:solidFill>
                    <a:srgbClr val="0070C0"/>
                  </a:solidFill>
                </a:rPr>
                <a:t>CNN</a:t>
              </a:r>
              <a:r>
                <a:rPr lang="zh-CN" altLang="en-US" b="1" dirty="0"/>
                <a:t>在</a:t>
              </a:r>
              <a:r>
                <a:rPr lang="zh-CN" altLang="en-US" b="1" dirty="0">
                  <a:solidFill>
                    <a:srgbClr val="0070C0"/>
                  </a:solidFill>
                </a:rPr>
                <a:t>目标域</a:t>
              </a:r>
              <a:r>
                <a:rPr lang="zh-CN" altLang="en-US" b="1" dirty="0"/>
                <a:t>测试集的诊断混淆矩阵</a:t>
              </a:r>
            </a:p>
          </p:txBody>
        </p:sp>
      </p:grpSp>
      <p:grpSp>
        <p:nvGrpSpPr>
          <p:cNvPr id="18" name="组合 17">
            <a:extLst>
              <a:ext uri="{FF2B5EF4-FFF2-40B4-BE49-F238E27FC236}">
                <a16:creationId xmlns:a16="http://schemas.microsoft.com/office/drawing/2014/main" id="{6D79E267-2F47-F4DF-E443-890D7170A604}"/>
              </a:ext>
            </a:extLst>
          </p:cNvPr>
          <p:cNvGrpSpPr/>
          <p:nvPr/>
        </p:nvGrpSpPr>
        <p:grpSpPr>
          <a:xfrm>
            <a:off x="6275090" y="1789942"/>
            <a:ext cx="5428436" cy="4676798"/>
            <a:chOff x="543338" y="2647005"/>
            <a:chExt cx="5428436" cy="1714219"/>
          </a:xfrm>
        </p:grpSpPr>
        <p:sp>
          <p:nvSpPr>
            <p:cNvPr id="19" name="矩形: 圆角 18">
              <a:extLst>
                <a:ext uri="{FF2B5EF4-FFF2-40B4-BE49-F238E27FC236}">
                  <a16:creationId xmlns:a16="http://schemas.microsoft.com/office/drawing/2014/main" id="{B739DD5E-F445-F2F5-6786-78A8F0A6CE21}"/>
                </a:ext>
              </a:extLst>
            </p:cNvPr>
            <p:cNvSpPr/>
            <p:nvPr/>
          </p:nvSpPr>
          <p:spPr>
            <a:xfrm>
              <a:off x="543338" y="2647005"/>
              <a:ext cx="5428436" cy="1635295"/>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1" name="文本框 20">
              <a:extLst>
                <a:ext uri="{FF2B5EF4-FFF2-40B4-BE49-F238E27FC236}">
                  <a16:creationId xmlns:a16="http://schemas.microsoft.com/office/drawing/2014/main" id="{BDAF5AF7-AF9D-B251-ED42-A06578DBD888}"/>
                </a:ext>
              </a:extLst>
            </p:cNvPr>
            <p:cNvSpPr txBox="1"/>
            <p:nvPr/>
          </p:nvSpPr>
          <p:spPr>
            <a:xfrm>
              <a:off x="1173863" y="4225850"/>
              <a:ext cx="4574193" cy="135374"/>
            </a:xfrm>
            <a:prstGeom prst="rect">
              <a:avLst/>
            </a:prstGeom>
            <a:solidFill>
              <a:schemeClr val="bg1"/>
            </a:solidFill>
          </p:spPr>
          <p:txBody>
            <a:bodyPr wrap="square" rtlCol="0">
              <a:spAutoFit/>
            </a:bodyPr>
            <a:lstStyle/>
            <a:p>
              <a:r>
                <a:rPr lang="en-US" altLang="zh-CN" b="1" dirty="0">
                  <a:solidFill>
                    <a:srgbClr val="0070C0"/>
                  </a:solidFill>
                </a:rPr>
                <a:t>NDTL-CNN</a:t>
              </a:r>
              <a:r>
                <a:rPr lang="zh-CN" altLang="en-US" b="1" dirty="0"/>
                <a:t>在</a:t>
              </a:r>
              <a:r>
                <a:rPr lang="zh-CN" altLang="en-US" b="1" dirty="0">
                  <a:solidFill>
                    <a:srgbClr val="0070C0"/>
                  </a:solidFill>
                </a:rPr>
                <a:t>目标域</a:t>
              </a:r>
              <a:r>
                <a:rPr lang="zh-CN" altLang="en-US" b="1" dirty="0"/>
                <a:t>测试集的诊断混淆矩阵</a:t>
              </a:r>
            </a:p>
          </p:txBody>
        </p:sp>
      </p:grpSp>
      <p:sp>
        <p:nvSpPr>
          <p:cNvPr id="30" name="矩形 29">
            <a:extLst>
              <a:ext uri="{FF2B5EF4-FFF2-40B4-BE49-F238E27FC236}">
                <a16:creationId xmlns:a16="http://schemas.microsoft.com/office/drawing/2014/main" id="{5DA6DBF5-F998-BB87-ECB5-DB7755B54A75}"/>
              </a:ext>
            </a:extLst>
          </p:cNvPr>
          <p:cNvSpPr/>
          <p:nvPr/>
        </p:nvSpPr>
        <p:spPr>
          <a:xfrm>
            <a:off x="7299304" y="4763693"/>
            <a:ext cx="291465" cy="48006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1" name="矩形 30">
            <a:extLst>
              <a:ext uri="{FF2B5EF4-FFF2-40B4-BE49-F238E27FC236}">
                <a16:creationId xmlns:a16="http://schemas.microsoft.com/office/drawing/2014/main" id="{19E1CDA7-2AEB-C7DF-465E-925CB936CE90}"/>
              </a:ext>
            </a:extLst>
          </p:cNvPr>
          <p:cNvSpPr/>
          <p:nvPr/>
        </p:nvSpPr>
        <p:spPr>
          <a:xfrm>
            <a:off x="9946437" y="4742436"/>
            <a:ext cx="588920" cy="56801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4" name="矩形 33">
            <a:extLst>
              <a:ext uri="{FF2B5EF4-FFF2-40B4-BE49-F238E27FC236}">
                <a16:creationId xmlns:a16="http://schemas.microsoft.com/office/drawing/2014/main" id="{D243921A-8840-7879-6FAB-C760CA2CF973}"/>
              </a:ext>
            </a:extLst>
          </p:cNvPr>
          <p:cNvSpPr/>
          <p:nvPr/>
        </p:nvSpPr>
        <p:spPr>
          <a:xfrm>
            <a:off x="7973095" y="567691"/>
            <a:ext cx="4218905" cy="498655"/>
          </a:xfrm>
          <a:prstGeom prst="rect">
            <a:avLst/>
          </a:prstGeom>
          <a:solidFill>
            <a:srgbClr val="1C50A2"/>
          </a:solidFill>
          <a:ln>
            <a:solidFill>
              <a:srgbClr val="1C50A2"/>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600" dirty="0">
                <a:solidFill>
                  <a:srgbClr val="FFFFFF"/>
                </a:solidFill>
              </a:rPr>
              <a:t>与</a:t>
            </a:r>
            <a:r>
              <a:rPr lang="zh-CN" altLang="en-US" sz="1600" b="1" dirty="0">
                <a:solidFill>
                  <a:srgbClr val="FFFFFF"/>
                </a:solidFill>
              </a:rPr>
              <a:t>预训练</a:t>
            </a:r>
            <a:r>
              <a:rPr lang="en-US" altLang="zh-CN" sz="1600" b="1" dirty="0">
                <a:solidFill>
                  <a:srgbClr val="FFFFFF"/>
                </a:solidFill>
              </a:rPr>
              <a:t>CNN</a:t>
            </a:r>
            <a:r>
              <a:rPr lang="zh-CN" altLang="en-US" sz="1600" dirty="0">
                <a:solidFill>
                  <a:srgbClr val="FFFFFF"/>
                </a:solidFill>
              </a:rPr>
              <a:t>在</a:t>
            </a:r>
            <a:r>
              <a:rPr lang="zh-CN" altLang="en-US" sz="1600" b="1" dirty="0">
                <a:solidFill>
                  <a:srgbClr val="FFFFFF"/>
                </a:solidFill>
              </a:rPr>
              <a:t>源域</a:t>
            </a:r>
            <a:r>
              <a:rPr lang="zh-CN" altLang="en-US" sz="1600" dirty="0">
                <a:solidFill>
                  <a:srgbClr val="FFFFFF"/>
                </a:solidFill>
              </a:rPr>
              <a:t>测试集诊断结果</a:t>
            </a:r>
            <a:r>
              <a:rPr lang="zh-CN" altLang="en-US" sz="1600" b="1" dirty="0">
                <a:solidFill>
                  <a:srgbClr val="FFFFFF"/>
                </a:solidFill>
              </a:rPr>
              <a:t>基本相同</a:t>
            </a:r>
            <a:endParaRPr lang="zh-CN" altLang="en-US" sz="1600" dirty="0"/>
          </a:p>
        </p:txBody>
      </p:sp>
      <p:cxnSp>
        <p:nvCxnSpPr>
          <p:cNvPr id="35" name="直接连接符 34">
            <a:extLst>
              <a:ext uri="{FF2B5EF4-FFF2-40B4-BE49-F238E27FC236}">
                <a16:creationId xmlns:a16="http://schemas.microsoft.com/office/drawing/2014/main" id="{29F4D679-4D18-3A06-FEC3-9A238D429F49}"/>
              </a:ext>
            </a:extLst>
          </p:cNvPr>
          <p:cNvCxnSpPr>
            <a:cxnSpLocks/>
            <a:endCxn id="52" idx="3"/>
          </p:cNvCxnSpPr>
          <p:nvPr/>
        </p:nvCxnSpPr>
        <p:spPr>
          <a:xfrm flipV="1">
            <a:off x="8005043" y="1128510"/>
            <a:ext cx="1869233" cy="301845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50943BFE-A757-98A8-1447-C2965FDC62E2}"/>
              </a:ext>
            </a:extLst>
          </p:cNvPr>
          <p:cNvCxnSpPr>
            <a:cxnSpLocks/>
            <a:stCxn id="30" idx="0"/>
          </p:cNvCxnSpPr>
          <p:nvPr/>
        </p:nvCxnSpPr>
        <p:spPr>
          <a:xfrm flipV="1">
            <a:off x="7445037" y="4146960"/>
            <a:ext cx="552555" cy="61673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676908CD-B245-C6B4-CAE4-0DB8B0F5AB2A}"/>
              </a:ext>
            </a:extLst>
          </p:cNvPr>
          <p:cNvCxnSpPr>
            <a:cxnSpLocks/>
            <a:stCxn id="31" idx="1"/>
          </p:cNvCxnSpPr>
          <p:nvPr/>
        </p:nvCxnSpPr>
        <p:spPr>
          <a:xfrm flipH="1" flipV="1">
            <a:off x="7997592" y="4146960"/>
            <a:ext cx="1948845" cy="87948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2" name="椭圆 51">
            <a:extLst>
              <a:ext uri="{FF2B5EF4-FFF2-40B4-BE49-F238E27FC236}">
                <a16:creationId xmlns:a16="http://schemas.microsoft.com/office/drawing/2014/main" id="{6A7D0DB1-22B1-3171-608C-25CB00F67CF4}"/>
              </a:ext>
            </a:extLst>
          </p:cNvPr>
          <p:cNvSpPr/>
          <p:nvPr/>
        </p:nvSpPr>
        <p:spPr>
          <a:xfrm>
            <a:off x="9859948" y="1045001"/>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DE6FBF81-CA11-D1C8-67D2-0F5359AB45A4}"/>
              </a:ext>
            </a:extLst>
          </p:cNvPr>
          <p:cNvSpPr txBox="1"/>
          <p:nvPr/>
        </p:nvSpPr>
        <p:spPr>
          <a:xfrm>
            <a:off x="223719" y="6440730"/>
            <a:ext cx="6681896" cy="338554"/>
          </a:xfrm>
          <a:prstGeom prst="rect">
            <a:avLst/>
          </a:prstGeom>
          <a:noFill/>
        </p:spPr>
        <p:txBody>
          <a:bodyPr wrap="square">
            <a:spAutoFit/>
          </a:bodyPr>
          <a:lstStyle/>
          <a:p>
            <a:pPr marL="285750" indent="-285750">
              <a:buFont typeface="Arial" panose="020B0604020202020204" pitchFamily="34" charset="0"/>
              <a:buChar char="•"/>
            </a:pPr>
            <a:r>
              <a:rPr lang="zh-CN" altLang="zh-CN" sz="1600" kern="100" dirty="0">
                <a:effectLst/>
                <a:latin typeface="+mn-ea"/>
              </a:rPr>
              <a:t>发生了</a:t>
            </a:r>
            <a:r>
              <a:rPr lang="zh-CN" altLang="zh-CN" sz="1600" b="1" kern="100" dirty="0">
                <a:effectLst/>
                <a:latin typeface="+mn-ea"/>
              </a:rPr>
              <a:t>较多误判</a:t>
            </a:r>
            <a:r>
              <a:rPr lang="zh-CN" altLang="zh-CN" sz="1600" kern="100" dirty="0">
                <a:effectLst/>
                <a:latin typeface="+mn-ea"/>
              </a:rPr>
              <a:t>，严重降低了诊断精度</a:t>
            </a:r>
            <a:r>
              <a:rPr lang="zh-CN" altLang="en-US" sz="1600" kern="100" dirty="0">
                <a:effectLst/>
                <a:latin typeface="+mn-ea"/>
              </a:rPr>
              <a:t>，</a:t>
            </a:r>
            <a:r>
              <a:rPr lang="zh-CN" altLang="zh-CN" sz="1600" kern="100" dirty="0">
                <a:effectLst/>
                <a:latin typeface="+mn-ea"/>
              </a:rPr>
              <a:t>与</a:t>
            </a:r>
            <a:r>
              <a:rPr lang="zh-CN" altLang="zh-CN" sz="1600" b="1" kern="100" dirty="0">
                <a:effectLst/>
                <a:latin typeface="+mn-ea"/>
              </a:rPr>
              <a:t>信号数值变化</a:t>
            </a:r>
            <a:r>
              <a:rPr lang="zh-CN" altLang="en-US" sz="1600" kern="100" dirty="0">
                <a:effectLst/>
                <a:latin typeface="+mn-ea"/>
              </a:rPr>
              <a:t>有关</a:t>
            </a:r>
            <a:endParaRPr lang="zh-CN" altLang="en-US" sz="1600" dirty="0">
              <a:latin typeface="+mn-ea"/>
            </a:endParaRPr>
          </a:p>
        </p:txBody>
      </p:sp>
      <p:sp>
        <p:nvSpPr>
          <p:cNvPr id="13" name="文本框 12">
            <a:extLst>
              <a:ext uri="{FF2B5EF4-FFF2-40B4-BE49-F238E27FC236}">
                <a16:creationId xmlns:a16="http://schemas.microsoft.com/office/drawing/2014/main" id="{715FC486-420D-BF9D-8B61-D5C3128F42A5}"/>
              </a:ext>
            </a:extLst>
          </p:cNvPr>
          <p:cNvSpPr txBox="1"/>
          <p:nvPr/>
        </p:nvSpPr>
        <p:spPr>
          <a:xfrm>
            <a:off x="6524714" y="6426942"/>
            <a:ext cx="5178811" cy="338554"/>
          </a:xfrm>
          <a:prstGeom prst="rect">
            <a:avLst/>
          </a:prstGeom>
          <a:noFill/>
        </p:spPr>
        <p:txBody>
          <a:bodyPr wrap="square" rtlCol="0">
            <a:spAutoFit/>
          </a:bodyPr>
          <a:lstStyle/>
          <a:p>
            <a:pPr marL="285750" indent="-285750">
              <a:buFont typeface="Arial" panose="020B0604020202020204" pitchFamily="34" charset="0"/>
              <a:buChar char="•"/>
            </a:pPr>
            <a:r>
              <a:rPr lang="zh-CN" altLang="zh-CN" sz="1600" kern="100" dirty="0">
                <a:effectLst/>
                <a:latin typeface="+mn-ea"/>
              </a:rPr>
              <a:t>重新</a:t>
            </a:r>
            <a:r>
              <a:rPr lang="zh-CN" altLang="en-US" sz="1600" kern="100" dirty="0">
                <a:latin typeface="+mn-ea"/>
              </a:rPr>
              <a:t>改善</a:t>
            </a:r>
            <a:r>
              <a:rPr lang="zh-CN" altLang="zh-CN" sz="1600" kern="100" dirty="0">
                <a:effectLst/>
                <a:latin typeface="+mn-ea"/>
              </a:rPr>
              <a:t>至与在源域</a:t>
            </a:r>
            <a:r>
              <a:rPr lang="zh-CN" altLang="en-US" sz="1600" kern="100" dirty="0">
                <a:effectLst/>
                <a:latin typeface="+mn-ea"/>
              </a:rPr>
              <a:t>测试集</a:t>
            </a:r>
            <a:r>
              <a:rPr lang="zh-CN" altLang="zh-CN" sz="1600" kern="100" dirty="0">
                <a:effectLst/>
                <a:latin typeface="+mn-ea"/>
              </a:rPr>
              <a:t>进行诊断</a:t>
            </a:r>
            <a:r>
              <a:rPr lang="zh-CN" altLang="en-US" sz="1600" kern="100" dirty="0">
                <a:effectLst/>
                <a:latin typeface="+mn-ea"/>
              </a:rPr>
              <a:t>结果基本相同</a:t>
            </a:r>
            <a:endParaRPr lang="zh-CN" altLang="en-US" sz="1600" dirty="0">
              <a:latin typeface="+mn-ea"/>
            </a:endParaRPr>
          </a:p>
        </p:txBody>
      </p:sp>
      <p:sp>
        <p:nvSpPr>
          <p:cNvPr id="28" name="矩形 27">
            <a:extLst>
              <a:ext uri="{FF2B5EF4-FFF2-40B4-BE49-F238E27FC236}">
                <a16:creationId xmlns:a16="http://schemas.microsoft.com/office/drawing/2014/main" id="{7A899BC6-F4CB-A6A1-A4C8-753BC3A59DDD}"/>
              </a:ext>
            </a:extLst>
          </p:cNvPr>
          <p:cNvSpPr/>
          <p:nvPr/>
        </p:nvSpPr>
        <p:spPr>
          <a:xfrm>
            <a:off x="9957785" y="2028825"/>
            <a:ext cx="588920" cy="34290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33" name="直接连接符 32">
            <a:extLst>
              <a:ext uri="{FF2B5EF4-FFF2-40B4-BE49-F238E27FC236}">
                <a16:creationId xmlns:a16="http://schemas.microsoft.com/office/drawing/2014/main" id="{CD299CFB-27D0-C0C0-DE34-58111C9F95B2}"/>
              </a:ext>
            </a:extLst>
          </p:cNvPr>
          <p:cNvCxnSpPr>
            <a:cxnSpLocks/>
            <a:stCxn id="28" idx="1"/>
          </p:cNvCxnSpPr>
          <p:nvPr/>
        </p:nvCxnSpPr>
        <p:spPr>
          <a:xfrm flipH="1">
            <a:off x="8907527" y="2200275"/>
            <a:ext cx="1050258" cy="34823"/>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37" name="组合 36">
            <a:extLst>
              <a:ext uri="{FF2B5EF4-FFF2-40B4-BE49-F238E27FC236}">
                <a16:creationId xmlns:a16="http://schemas.microsoft.com/office/drawing/2014/main" id="{CA1F5843-5582-924B-FD8F-22B0E48AF4DA}"/>
              </a:ext>
            </a:extLst>
          </p:cNvPr>
          <p:cNvGrpSpPr/>
          <p:nvPr/>
        </p:nvGrpSpPr>
        <p:grpSpPr>
          <a:xfrm>
            <a:off x="-344630" y="3308"/>
            <a:ext cx="12870385" cy="446052"/>
            <a:chOff x="-402429" y="-7062"/>
            <a:chExt cx="12870385" cy="446052"/>
          </a:xfrm>
        </p:grpSpPr>
        <p:sp>
          <p:nvSpPr>
            <p:cNvPr id="38" name="箭头: V 形 37">
              <a:extLst>
                <a:ext uri="{FF2B5EF4-FFF2-40B4-BE49-F238E27FC236}">
                  <a16:creationId xmlns:a16="http://schemas.microsoft.com/office/drawing/2014/main" id="{147F7A80-F3D5-1555-261B-1A114B6EF246}"/>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9" name="箭头: V 形 38">
              <a:extLst>
                <a:ext uri="{FF2B5EF4-FFF2-40B4-BE49-F238E27FC236}">
                  <a16:creationId xmlns:a16="http://schemas.microsoft.com/office/drawing/2014/main" id="{5F2B2A54-2EEC-3C79-CEC6-6A7A147F7828}"/>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42" name="箭头: V 形 41">
              <a:extLst>
                <a:ext uri="{FF2B5EF4-FFF2-40B4-BE49-F238E27FC236}">
                  <a16:creationId xmlns:a16="http://schemas.microsoft.com/office/drawing/2014/main" id="{89AC8536-1329-D7D4-555E-0119229FA1D8}"/>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43" name="箭头: V 形 42">
              <a:extLst>
                <a:ext uri="{FF2B5EF4-FFF2-40B4-BE49-F238E27FC236}">
                  <a16:creationId xmlns:a16="http://schemas.microsoft.com/office/drawing/2014/main" id="{D7B697A7-2910-7B9B-6172-66AE2C6BA62B}"/>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45" name="箭头: V 形 44">
              <a:extLst>
                <a:ext uri="{FF2B5EF4-FFF2-40B4-BE49-F238E27FC236}">
                  <a16:creationId xmlns:a16="http://schemas.microsoft.com/office/drawing/2014/main" id="{2CB15DE3-5CE7-0977-B059-B53F8869A901}"/>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50" name="标题 1">
            <a:extLst>
              <a:ext uri="{FF2B5EF4-FFF2-40B4-BE49-F238E27FC236}">
                <a16:creationId xmlns:a16="http://schemas.microsoft.com/office/drawing/2014/main" id="{CE9DC73F-0DCD-1D42-A81C-B0757FC429A7}"/>
              </a:ext>
            </a:extLst>
          </p:cNvPr>
          <p:cNvSpPr>
            <a:spLocks noGrp="1"/>
          </p:cNvSpPr>
          <p:nvPr>
            <p:ph type="title"/>
          </p:nvPr>
        </p:nvSpPr>
        <p:spPr>
          <a:xfrm>
            <a:off x="1081942" y="544419"/>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51" name="内容占位符 4">
            <a:extLst>
              <a:ext uri="{FF2B5EF4-FFF2-40B4-BE49-F238E27FC236}">
                <a16:creationId xmlns:a16="http://schemas.microsoft.com/office/drawing/2014/main" id="{18490036-5571-458C-7D91-416CCBCB1387}"/>
              </a:ext>
            </a:extLst>
          </p:cNvPr>
          <p:cNvSpPr txBox="1">
            <a:spLocks/>
          </p:cNvSpPr>
          <p:nvPr/>
        </p:nvSpPr>
        <p:spPr>
          <a:xfrm>
            <a:off x="1394858" y="1084338"/>
            <a:ext cx="7512669"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4-3-3  NDTL-CNN</a:t>
            </a:r>
            <a:r>
              <a:rPr lang="zh-CN" altLang="en-US" sz="2400" b="1" dirty="0">
                <a:solidFill>
                  <a:srgbClr val="296AA3"/>
                </a:solidFill>
                <a:latin typeface="+mj-ea"/>
                <a:ea typeface="+mj-ea"/>
                <a:cs typeface="Times New Roman" panose="02020603050405020304" pitchFamily="18" charset="0"/>
              </a:rPr>
              <a:t>变工况</a:t>
            </a:r>
            <a:r>
              <a:rPr lang="zh-CN" altLang="en-US" sz="2400" b="1" dirty="0">
                <a:latin typeface="+mj-ea"/>
                <a:ea typeface="+mj-ea"/>
                <a:cs typeface="Times New Roman" panose="02020603050405020304" pitchFamily="18" charset="0"/>
              </a:rPr>
              <a:t>诊断性能评估</a:t>
            </a:r>
            <a:r>
              <a:rPr lang="zh-CN" altLang="en-US" sz="2000" b="1" dirty="0">
                <a:latin typeface="+mj-ea"/>
                <a:ea typeface="+mj-ea"/>
                <a:cs typeface="Times New Roman" panose="02020603050405020304" pitchFamily="18" charset="0"/>
              </a:rPr>
              <a:t>（目标域测试集</a:t>
            </a:r>
            <a:r>
              <a:rPr lang="zh-CN" altLang="en-US" sz="2400" b="1" dirty="0">
                <a:latin typeface="+mj-ea"/>
                <a:ea typeface="+mj-ea"/>
                <a:cs typeface="Times New Roman" panose="02020603050405020304" pitchFamily="18" charset="0"/>
              </a:rPr>
              <a:t>）</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2" name="图片 1" descr="图示&#10;&#10;描述已自动生成">
            <a:extLst>
              <a:ext uri="{FF2B5EF4-FFF2-40B4-BE49-F238E27FC236}">
                <a16:creationId xmlns:a16="http://schemas.microsoft.com/office/drawing/2014/main" id="{6345DA25-FAA2-2EA2-7ADF-4DAB684EFCED}"/>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1238" r="8188"/>
          <a:stretch/>
        </p:blipFill>
        <p:spPr bwMode="auto">
          <a:xfrm>
            <a:off x="-104049" y="507064"/>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438009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96433" y="526539"/>
            <a:ext cx="3075305" cy="818515"/>
          </a:xfrm>
        </p:spPr>
        <p:txBody>
          <a:bodyPr/>
          <a:lstStyle/>
          <a:p>
            <a:r>
              <a:rPr lang="en-US" altLang="zh-CN" sz="3400" b="1" dirty="0"/>
              <a:t>1-1 </a:t>
            </a:r>
            <a:r>
              <a:rPr lang="zh-CN" altLang="en-US" sz="3400" b="1" dirty="0"/>
              <a:t>研究背景</a:t>
            </a:r>
          </a:p>
        </p:txBody>
      </p:sp>
      <p:sp>
        <p:nvSpPr>
          <p:cNvPr id="5" name="内容占位符 4"/>
          <p:cNvSpPr>
            <a:spLocks noGrp="1"/>
          </p:cNvSpPr>
          <p:nvPr>
            <p:ph idx="1"/>
          </p:nvPr>
        </p:nvSpPr>
        <p:spPr>
          <a:xfrm>
            <a:off x="4742492" y="4529467"/>
            <a:ext cx="7073658" cy="1570990"/>
          </a:xfrm>
        </p:spPr>
        <p:txBody>
          <a:bodyPr>
            <a:normAutofit/>
          </a:bodyPr>
          <a:lstStyle/>
          <a:p>
            <a:pPr>
              <a:lnSpc>
                <a:spcPct val="130000"/>
              </a:lnSpc>
            </a:pPr>
            <a:r>
              <a:rPr lang="zh-CN" altLang="en-US" sz="2400" dirty="0">
                <a:latin typeface="微软雅黑" panose="020B0503020204020204" charset="-122"/>
                <a:ea typeface="微软雅黑" panose="020B0503020204020204" charset="-122"/>
                <a:cs typeface="微软雅黑" panose="020B0503020204020204" charset="-122"/>
                <a:sym typeface="+mn-ea"/>
              </a:rPr>
              <a:t>对</a:t>
            </a:r>
            <a:r>
              <a:rPr lang="zh-CN" altLang="en-US" sz="2400" b="1" dirty="0">
                <a:solidFill>
                  <a:srgbClr val="1C50A2"/>
                </a:solidFill>
                <a:latin typeface="微软雅黑" panose="020B0503020204020204" charset="-122"/>
                <a:ea typeface="微软雅黑" panose="020B0503020204020204" charset="-122"/>
                <a:cs typeface="微软雅黑" panose="020B0503020204020204" charset="-122"/>
                <a:sym typeface="+mn-ea"/>
              </a:rPr>
              <a:t>飞行器</a:t>
            </a:r>
            <a:r>
              <a:rPr lang="zh-CN" altLang="en-US" sz="2400" dirty="0">
                <a:latin typeface="Arial" panose="020B0604020202020204" pitchFamily="34" charset="0"/>
                <a:ea typeface="微软雅黑" panose="020B0503020204020204" charset="-122"/>
                <a:cs typeface="微软雅黑" panose="020B0503020204020204" charset="-122"/>
                <a:sym typeface="+mn-ea"/>
              </a:rPr>
              <a:t>进行</a:t>
            </a:r>
            <a:r>
              <a:rPr lang="zh-CN" altLang="en-US" sz="2400" b="1" i="0" dirty="0">
                <a:solidFill>
                  <a:srgbClr val="1C50A2"/>
                </a:solidFill>
                <a:effectLst/>
                <a:latin typeface="Arial" panose="020B0604020202020204" pitchFamily="34" charset="0"/>
              </a:rPr>
              <a:t>故障诊断</a:t>
            </a:r>
            <a:r>
              <a:rPr lang="zh-CN" sz="2400" dirty="0">
                <a:latin typeface="微软雅黑" panose="020B0503020204020204" charset="-122"/>
                <a:ea typeface="微软雅黑" panose="020B0503020204020204" charset="-122"/>
                <a:cs typeface="微软雅黑" panose="020B0503020204020204" charset="-122"/>
                <a:sym typeface="+mn-ea"/>
              </a:rPr>
              <a:t>具有</a:t>
            </a:r>
            <a:r>
              <a:rPr lang="zh-CN" altLang="en-US" sz="2400" b="1" dirty="0">
                <a:solidFill>
                  <a:srgbClr val="1C50A2"/>
                </a:solidFill>
                <a:latin typeface="微软雅黑" panose="020B0503020204020204" charset="-122"/>
                <a:ea typeface="微软雅黑" panose="020B0503020204020204" charset="-122"/>
                <a:cs typeface="微软雅黑" panose="020B0503020204020204" charset="-122"/>
                <a:sym typeface="+mn-ea"/>
              </a:rPr>
              <a:t>重大意义与价值</a:t>
            </a:r>
            <a:endParaRPr lang="en-US" altLang="zh-CN" sz="2400" b="1" dirty="0">
              <a:solidFill>
                <a:srgbClr val="1C50A2"/>
              </a:solidFill>
              <a:latin typeface="微软雅黑" panose="020B0503020204020204" charset="-122"/>
              <a:ea typeface="微软雅黑" panose="020B0503020204020204" charset="-122"/>
              <a:cs typeface="微软雅黑" panose="020B0503020204020204" charset="-122"/>
              <a:sym typeface="+mn-ea"/>
            </a:endParaRPr>
          </a:p>
          <a:p>
            <a:pPr>
              <a:lnSpc>
                <a:spcPct val="130000"/>
              </a:lnSpc>
            </a:pP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方向舵</a:t>
            </a:r>
            <a:r>
              <a:rPr lang="zh-CN" altLang="en-US" sz="2400" dirty="0">
                <a:latin typeface="微软雅黑" panose="020B0503020204020204" charset="-122"/>
                <a:ea typeface="微软雅黑" panose="020B0503020204020204" charset="-122"/>
                <a:cs typeface="微软雅黑" panose="020B0503020204020204" charset="-122"/>
                <a:sym typeface="+mn-ea"/>
              </a:rPr>
              <a:t>影响飞行器稳定性、安全性 </a:t>
            </a:r>
            <a:r>
              <a:rPr lang="en-US" altLang="zh-CN" sz="2400" dirty="0">
                <a:latin typeface="微软雅黑" panose="020B0503020204020204" charset="-122"/>
                <a:ea typeface="微软雅黑" panose="020B0503020204020204" charset="-122"/>
                <a:cs typeface="微软雅黑" panose="020B0503020204020204" charset="-122"/>
                <a:sym typeface="+mn-ea"/>
              </a:rPr>
              <a:t>— </a:t>
            </a:r>
            <a:r>
              <a:rPr lang="zh-CN" altLang="en-US" sz="2400" b="1" dirty="0">
                <a:solidFill>
                  <a:srgbClr val="FF0000"/>
                </a:solidFill>
                <a:latin typeface="微软雅黑" panose="020B0503020204020204" charset="-122"/>
                <a:ea typeface="微软雅黑" panose="020B0503020204020204" charset="-122"/>
                <a:cs typeface="微软雅黑" panose="020B0503020204020204" charset="-122"/>
                <a:sym typeface="+mn-ea"/>
              </a:rPr>
              <a:t>研究对象</a:t>
            </a:r>
            <a:r>
              <a:rPr lang="en-US" altLang="zh-CN" sz="2400" b="1"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 </a:t>
            </a:r>
            <a:endParaRPr sz="2400" b="1" dirty="0">
              <a:solidFill>
                <a:srgbClr val="FF0000"/>
              </a:solidFill>
              <a:latin typeface="微软雅黑" panose="020B0503020204020204" charset="-122"/>
              <a:ea typeface="微软雅黑" panose="020B0503020204020204" charset="-122"/>
              <a:cs typeface="微软雅黑" panose="020B0503020204020204" charset="-122"/>
              <a:sym typeface="+mn-ea"/>
            </a:endParaRPr>
          </a:p>
          <a:p>
            <a:pPr marL="0" indent="0">
              <a:lnSpc>
                <a:spcPct val="130000"/>
              </a:lnSpc>
              <a:buNone/>
            </a:pPr>
            <a:endParaRPr lang="zh-CN" altLang="en-US" sz="2400" b="1" dirty="0">
              <a:latin typeface="微软雅黑" panose="020B0503020204020204" charset="-122"/>
              <a:ea typeface="微软雅黑" panose="020B0503020204020204" charset="-122"/>
              <a:cs typeface="微软雅黑" panose="020B0503020204020204" charset="-122"/>
              <a:sym typeface="+mn-ea"/>
            </a:endParaRPr>
          </a:p>
        </p:txBody>
      </p:sp>
      <p:grpSp>
        <p:nvGrpSpPr>
          <p:cNvPr id="6" name="组合 5">
            <a:extLst>
              <a:ext uri="{FF2B5EF4-FFF2-40B4-BE49-F238E27FC236}">
                <a16:creationId xmlns:a16="http://schemas.microsoft.com/office/drawing/2014/main" id="{0528C458-8CD2-08CC-7CB0-B79145F726E7}"/>
              </a:ext>
            </a:extLst>
          </p:cNvPr>
          <p:cNvGrpSpPr/>
          <p:nvPr/>
        </p:nvGrpSpPr>
        <p:grpSpPr>
          <a:xfrm>
            <a:off x="-402429" y="-7062"/>
            <a:ext cx="12870385" cy="446052"/>
            <a:chOff x="-402429" y="-7062"/>
            <a:chExt cx="12870385" cy="446052"/>
          </a:xfrm>
        </p:grpSpPr>
        <p:sp>
          <p:nvSpPr>
            <p:cNvPr id="3" name="箭头: V 形 2">
              <a:extLst>
                <a:ext uri="{FF2B5EF4-FFF2-40B4-BE49-F238E27FC236}">
                  <a16:creationId xmlns:a16="http://schemas.microsoft.com/office/drawing/2014/main" id="{426708E9-DB04-EE97-1E21-37E8A870896A}"/>
                </a:ext>
              </a:extLst>
            </p:cNvPr>
            <p:cNvSpPr/>
            <p:nvPr/>
          </p:nvSpPr>
          <p:spPr>
            <a:xfrm>
              <a:off x="-402429" y="-7062"/>
              <a:ext cx="2914612" cy="446049"/>
            </a:xfrm>
            <a:prstGeom prst="chevron">
              <a:avLst/>
            </a:prstGeom>
            <a:solidFill>
              <a:schemeClr val="accent1">
                <a:lumMod val="75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chemeClr val="bg1"/>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chemeClr val="bg1"/>
                </a:solidFill>
                <a:effectLst/>
                <a:uLnTx/>
                <a:uFillTx/>
                <a:sym typeface="微软雅黑" panose="020B0503020204020204" pitchFamily="34" charset="-122"/>
              </a:endParaRPr>
            </a:p>
            <a:p>
              <a:pPr algn="ctr"/>
              <a:endParaRPr lang="zh-CN" altLang="en-US" dirty="0">
                <a:solidFill>
                  <a:schemeClr val="tx1"/>
                </a:solidFill>
              </a:endParaRPr>
            </a:p>
          </p:txBody>
        </p:sp>
        <p:sp>
          <p:nvSpPr>
            <p:cNvPr id="7" name="箭头: V 形 6">
              <a:extLst>
                <a:ext uri="{FF2B5EF4-FFF2-40B4-BE49-F238E27FC236}">
                  <a16:creationId xmlns:a16="http://schemas.microsoft.com/office/drawing/2014/main" id="{18263E91-AD97-B1AB-3A31-5D5E2FE6D977}"/>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8" name="箭头: V 形 7">
              <a:extLst>
                <a:ext uri="{FF2B5EF4-FFF2-40B4-BE49-F238E27FC236}">
                  <a16:creationId xmlns:a16="http://schemas.microsoft.com/office/drawing/2014/main" id="{62C204CE-F6A0-DF6E-3E4C-CF2904C2F265}"/>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9" name="箭头: V 形 8">
              <a:extLst>
                <a:ext uri="{FF2B5EF4-FFF2-40B4-BE49-F238E27FC236}">
                  <a16:creationId xmlns:a16="http://schemas.microsoft.com/office/drawing/2014/main" id="{342C92FA-7FB9-585F-648E-65E680474669}"/>
                </a:ext>
              </a:extLst>
            </p:cNvPr>
            <p:cNvSpPr/>
            <p:nvPr/>
          </p:nvSpPr>
          <p:spPr>
            <a:xfrm>
              <a:off x="7590769" y="-7060"/>
              <a:ext cx="2586038"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chemeClr val="tx1"/>
                </a:solidFill>
              </a:endParaRPr>
            </a:p>
          </p:txBody>
        </p:sp>
        <p:sp>
          <p:nvSpPr>
            <p:cNvPr id="10" name="箭头: V 形 9">
              <a:extLst>
                <a:ext uri="{FF2B5EF4-FFF2-40B4-BE49-F238E27FC236}">
                  <a16:creationId xmlns:a16="http://schemas.microsoft.com/office/drawing/2014/main" id="{0D036441-C91D-FB35-3104-015D13A1E490}"/>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grpSp>
        <p:nvGrpSpPr>
          <p:cNvPr id="52" name="组合 51">
            <a:extLst>
              <a:ext uri="{FF2B5EF4-FFF2-40B4-BE49-F238E27FC236}">
                <a16:creationId xmlns:a16="http://schemas.microsoft.com/office/drawing/2014/main" id="{ED89824F-DA98-5184-FA5E-22A99A92A80A}"/>
              </a:ext>
            </a:extLst>
          </p:cNvPr>
          <p:cNvGrpSpPr/>
          <p:nvPr/>
        </p:nvGrpSpPr>
        <p:grpSpPr>
          <a:xfrm>
            <a:off x="187485" y="703391"/>
            <a:ext cx="12083649" cy="2508681"/>
            <a:chOff x="231647" y="1375866"/>
            <a:chExt cx="12500779" cy="2994801"/>
          </a:xfrm>
        </p:grpSpPr>
        <p:grpSp>
          <p:nvGrpSpPr>
            <p:cNvPr id="14" name="组合 13">
              <a:extLst>
                <a:ext uri="{FF2B5EF4-FFF2-40B4-BE49-F238E27FC236}">
                  <a16:creationId xmlns:a16="http://schemas.microsoft.com/office/drawing/2014/main" id="{102AC521-D735-0C10-3C22-41E0A4BE527B}"/>
                </a:ext>
              </a:extLst>
            </p:cNvPr>
            <p:cNvGrpSpPr/>
            <p:nvPr/>
          </p:nvGrpSpPr>
          <p:grpSpPr>
            <a:xfrm>
              <a:off x="231647" y="2259157"/>
              <a:ext cx="3657117" cy="2111510"/>
              <a:chOff x="233423" y="2262580"/>
              <a:chExt cx="4278296" cy="2323030"/>
            </a:xfrm>
          </p:grpSpPr>
          <p:pic>
            <p:nvPicPr>
              <p:cNvPr id="3074" name="Picture 2">
                <a:extLst>
                  <a:ext uri="{FF2B5EF4-FFF2-40B4-BE49-F238E27FC236}">
                    <a16:creationId xmlns:a16="http://schemas.microsoft.com/office/drawing/2014/main" id="{9853A411-186F-062A-3393-3FD2FCB63DB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3423" y="2262580"/>
                <a:ext cx="3853705" cy="1842072"/>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D269684C-D6DC-D8BC-84F5-5594569A6DC8}"/>
                  </a:ext>
                </a:extLst>
              </p:cNvPr>
              <p:cNvSpPr txBox="1"/>
              <p:nvPr/>
            </p:nvSpPr>
            <p:spPr>
              <a:xfrm>
                <a:off x="569848" y="4140966"/>
                <a:ext cx="3941871" cy="444644"/>
              </a:xfrm>
              <a:prstGeom prst="rect">
                <a:avLst/>
              </a:prstGeom>
              <a:noFill/>
            </p:spPr>
            <p:txBody>
              <a:bodyPr wrap="square" rtlCol="0">
                <a:spAutoFit/>
              </a:bodyPr>
              <a:lstStyle/>
              <a:p>
                <a:r>
                  <a:rPr lang="zh-CN" altLang="en-US" sz="1600" dirty="0"/>
                  <a:t>飞行器故障阶段传感器信号</a:t>
                </a:r>
              </a:p>
            </p:txBody>
          </p:sp>
        </p:grpSp>
        <p:sp>
          <p:nvSpPr>
            <p:cNvPr id="41" name="箭头: V 形 40">
              <a:extLst>
                <a:ext uri="{FF2B5EF4-FFF2-40B4-BE49-F238E27FC236}">
                  <a16:creationId xmlns:a16="http://schemas.microsoft.com/office/drawing/2014/main" id="{D2A15F16-4A2E-EE4F-28E0-FB89B0AB9A11}"/>
                </a:ext>
              </a:extLst>
            </p:cNvPr>
            <p:cNvSpPr/>
            <p:nvPr/>
          </p:nvSpPr>
          <p:spPr>
            <a:xfrm>
              <a:off x="3936740" y="2638553"/>
              <a:ext cx="538519" cy="684446"/>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23" name="组合 22">
              <a:extLst>
                <a:ext uri="{FF2B5EF4-FFF2-40B4-BE49-F238E27FC236}">
                  <a16:creationId xmlns:a16="http://schemas.microsoft.com/office/drawing/2014/main" id="{EB0AF1BC-0D17-FC02-33BA-874FEC23DF69}"/>
                </a:ext>
              </a:extLst>
            </p:cNvPr>
            <p:cNvGrpSpPr/>
            <p:nvPr/>
          </p:nvGrpSpPr>
          <p:grpSpPr>
            <a:xfrm>
              <a:off x="4835679" y="2246387"/>
              <a:ext cx="2359733" cy="2024831"/>
              <a:chOff x="4925199" y="2233793"/>
              <a:chExt cx="2359733" cy="2024831"/>
            </a:xfrm>
          </p:grpSpPr>
          <p:pic>
            <p:nvPicPr>
              <p:cNvPr id="3076" name="Picture 4">
                <a:extLst>
                  <a:ext uri="{FF2B5EF4-FFF2-40B4-BE49-F238E27FC236}">
                    <a16:creationId xmlns:a16="http://schemas.microsoft.com/office/drawing/2014/main" id="{62E4D61A-7531-7834-019D-86A206B23625}"/>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t="13641" b="15702"/>
              <a:stretch/>
            </p:blipFill>
            <p:spPr bwMode="auto">
              <a:xfrm>
                <a:off x="4925199" y="2233793"/>
                <a:ext cx="2014941" cy="1430531"/>
              </a:xfrm>
              <a:prstGeom prst="rect">
                <a:avLst/>
              </a:prstGeom>
              <a:noFill/>
              <a:extLst>
                <a:ext uri="{909E8E84-426E-40DD-AFC4-6F175D3DCCD1}">
                  <a14:hiddenFill xmlns:a14="http://schemas.microsoft.com/office/drawing/2010/main">
                    <a:solidFill>
                      <a:srgbClr val="FFFFFF"/>
                    </a:solidFill>
                  </a14:hiddenFill>
                </a:ext>
              </a:extLst>
            </p:spPr>
          </p:pic>
          <p:sp>
            <p:nvSpPr>
              <p:cNvPr id="42" name="文本框 41">
                <a:extLst>
                  <a:ext uri="{FF2B5EF4-FFF2-40B4-BE49-F238E27FC236}">
                    <a16:creationId xmlns:a16="http://schemas.microsoft.com/office/drawing/2014/main" id="{1F638321-044C-98D1-EFE6-C132A32EE06B}"/>
                  </a:ext>
                </a:extLst>
              </p:cNvPr>
              <p:cNvSpPr txBox="1"/>
              <p:nvPr/>
            </p:nvSpPr>
            <p:spPr>
              <a:xfrm>
                <a:off x="5086108" y="3858514"/>
                <a:ext cx="2198824" cy="400110"/>
              </a:xfrm>
              <a:prstGeom prst="rect">
                <a:avLst/>
              </a:prstGeom>
              <a:noFill/>
            </p:spPr>
            <p:txBody>
              <a:bodyPr wrap="square" rtlCol="0">
                <a:spAutoFit/>
              </a:bodyPr>
              <a:lstStyle/>
              <a:p>
                <a:r>
                  <a:rPr lang="zh-CN" altLang="en-US" sz="2000" b="1" dirty="0">
                    <a:solidFill>
                      <a:srgbClr val="1C50A2"/>
                    </a:solidFill>
                  </a:rPr>
                  <a:t>故障诊断</a:t>
                </a:r>
              </a:p>
            </p:txBody>
          </p:sp>
        </p:grpSp>
        <p:grpSp>
          <p:nvGrpSpPr>
            <p:cNvPr id="30" name="组合 29">
              <a:extLst>
                <a:ext uri="{FF2B5EF4-FFF2-40B4-BE49-F238E27FC236}">
                  <a16:creationId xmlns:a16="http://schemas.microsoft.com/office/drawing/2014/main" id="{4A554340-367D-B75D-B662-4068154210B0}"/>
                </a:ext>
              </a:extLst>
            </p:cNvPr>
            <p:cNvGrpSpPr/>
            <p:nvPr/>
          </p:nvGrpSpPr>
          <p:grpSpPr>
            <a:xfrm>
              <a:off x="6905813" y="2310195"/>
              <a:ext cx="845817" cy="1476046"/>
              <a:chOff x="6905813" y="2310195"/>
              <a:chExt cx="845817" cy="1476046"/>
            </a:xfrm>
          </p:grpSpPr>
          <p:grpSp>
            <p:nvGrpSpPr>
              <p:cNvPr id="21" name="组合 20">
                <a:extLst>
                  <a:ext uri="{FF2B5EF4-FFF2-40B4-BE49-F238E27FC236}">
                    <a16:creationId xmlns:a16="http://schemas.microsoft.com/office/drawing/2014/main" id="{9A2221BE-31CB-20C8-57E5-58837949E198}"/>
                  </a:ext>
                </a:extLst>
              </p:cNvPr>
              <p:cNvGrpSpPr/>
              <p:nvPr/>
            </p:nvGrpSpPr>
            <p:grpSpPr>
              <a:xfrm>
                <a:off x="6905813" y="2336355"/>
                <a:ext cx="845817" cy="1449886"/>
                <a:chOff x="7073529" y="2255833"/>
                <a:chExt cx="845817" cy="1449886"/>
              </a:xfrm>
            </p:grpSpPr>
            <p:grpSp>
              <p:nvGrpSpPr>
                <p:cNvPr id="19" name="组合 18">
                  <a:extLst>
                    <a:ext uri="{FF2B5EF4-FFF2-40B4-BE49-F238E27FC236}">
                      <a16:creationId xmlns:a16="http://schemas.microsoft.com/office/drawing/2014/main" id="{B8B74BA4-713C-12F7-7BFA-22C56D3B714E}"/>
                    </a:ext>
                  </a:extLst>
                </p:cNvPr>
                <p:cNvGrpSpPr/>
                <p:nvPr/>
              </p:nvGrpSpPr>
              <p:grpSpPr>
                <a:xfrm>
                  <a:off x="7073529" y="2255833"/>
                  <a:ext cx="793037" cy="724943"/>
                  <a:chOff x="7504771" y="2352794"/>
                  <a:chExt cx="793037" cy="724943"/>
                </a:xfrm>
              </p:grpSpPr>
              <p:cxnSp>
                <p:nvCxnSpPr>
                  <p:cNvPr id="16" name="直接连接符 15">
                    <a:extLst>
                      <a:ext uri="{FF2B5EF4-FFF2-40B4-BE49-F238E27FC236}">
                        <a16:creationId xmlns:a16="http://schemas.microsoft.com/office/drawing/2014/main" id="{909C395A-8AD6-5E1B-38DA-322F67C8645D}"/>
                      </a:ext>
                    </a:extLst>
                  </p:cNvPr>
                  <p:cNvCxnSpPr>
                    <a:cxnSpLocks/>
                  </p:cNvCxnSpPr>
                  <p:nvPr/>
                </p:nvCxnSpPr>
                <p:spPr>
                  <a:xfrm flipV="1">
                    <a:off x="7504771" y="2357324"/>
                    <a:ext cx="404231" cy="720413"/>
                  </a:xfrm>
                  <a:prstGeom prst="line">
                    <a:avLst/>
                  </a:prstGeom>
                  <a:ln w="127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994D90E8-8683-AB42-6996-C71562FD107A}"/>
                      </a:ext>
                    </a:extLst>
                  </p:cNvPr>
                  <p:cNvCxnSpPr/>
                  <p:nvPr/>
                </p:nvCxnSpPr>
                <p:spPr>
                  <a:xfrm>
                    <a:off x="7909002" y="2352794"/>
                    <a:ext cx="388806" cy="0"/>
                  </a:xfrm>
                  <a:prstGeom prst="line">
                    <a:avLst/>
                  </a:prstGeom>
                  <a:ln w="127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nvGrpSpPr>
                <p:cNvPr id="47" name="组合 46">
                  <a:extLst>
                    <a:ext uri="{FF2B5EF4-FFF2-40B4-BE49-F238E27FC236}">
                      <a16:creationId xmlns:a16="http://schemas.microsoft.com/office/drawing/2014/main" id="{B33667C3-A6B6-AC56-1EC3-136CB7ADF8D0}"/>
                    </a:ext>
                  </a:extLst>
                </p:cNvPr>
                <p:cNvGrpSpPr/>
                <p:nvPr/>
              </p:nvGrpSpPr>
              <p:grpSpPr>
                <a:xfrm rot="10800000" flipH="1">
                  <a:off x="7073529" y="2980776"/>
                  <a:ext cx="845817" cy="724943"/>
                  <a:chOff x="7504771" y="2352794"/>
                  <a:chExt cx="793037" cy="724943"/>
                </a:xfrm>
              </p:grpSpPr>
              <p:cxnSp>
                <p:nvCxnSpPr>
                  <p:cNvPr id="48" name="直接连接符 47">
                    <a:extLst>
                      <a:ext uri="{FF2B5EF4-FFF2-40B4-BE49-F238E27FC236}">
                        <a16:creationId xmlns:a16="http://schemas.microsoft.com/office/drawing/2014/main" id="{8C6BA380-01D3-E12D-739B-F268F335A292}"/>
                      </a:ext>
                    </a:extLst>
                  </p:cNvPr>
                  <p:cNvCxnSpPr>
                    <a:cxnSpLocks/>
                  </p:cNvCxnSpPr>
                  <p:nvPr/>
                </p:nvCxnSpPr>
                <p:spPr>
                  <a:xfrm flipV="1">
                    <a:off x="7504771" y="2357324"/>
                    <a:ext cx="404231" cy="720413"/>
                  </a:xfrm>
                  <a:prstGeom prst="line">
                    <a:avLst/>
                  </a:prstGeom>
                  <a:ln w="127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45FB7657-08FC-B15C-88E1-CD1BE5357C66}"/>
                      </a:ext>
                    </a:extLst>
                  </p:cNvPr>
                  <p:cNvCxnSpPr/>
                  <p:nvPr/>
                </p:nvCxnSpPr>
                <p:spPr>
                  <a:xfrm>
                    <a:off x="7909002" y="2352794"/>
                    <a:ext cx="388806" cy="0"/>
                  </a:xfrm>
                  <a:prstGeom prst="line">
                    <a:avLst/>
                  </a:prstGeom>
                  <a:ln w="12700">
                    <a:solidFill>
                      <a:schemeClr val="accent1">
                        <a:lumMod val="50000"/>
                      </a:schemeClr>
                    </a:solidFill>
                    <a:prstDash val="sysDot"/>
                  </a:ln>
                </p:spPr>
                <p:style>
                  <a:lnRef idx="1">
                    <a:schemeClr val="accent1"/>
                  </a:lnRef>
                  <a:fillRef idx="0">
                    <a:schemeClr val="accent1"/>
                  </a:fillRef>
                  <a:effectRef idx="0">
                    <a:schemeClr val="accent1"/>
                  </a:effectRef>
                  <a:fontRef idx="minor">
                    <a:schemeClr val="tx1"/>
                  </a:fontRef>
                </p:style>
              </p:cxnSp>
            </p:grpSp>
          </p:grpSp>
          <p:sp>
            <p:nvSpPr>
              <p:cNvPr id="28" name="椭圆 27">
                <a:extLst>
                  <a:ext uri="{FF2B5EF4-FFF2-40B4-BE49-F238E27FC236}">
                    <a16:creationId xmlns:a16="http://schemas.microsoft.com/office/drawing/2014/main" id="{93DD0C72-9158-03C4-16C5-E9A3C8E5A2A5}"/>
                  </a:ext>
                </a:extLst>
              </p:cNvPr>
              <p:cNvSpPr/>
              <p:nvPr/>
            </p:nvSpPr>
            <p:spPr>
              <a:xfrm>
                <a:off x="7672460" y="2310195"/>
                <a:ext cx="52780" cy="52319"/>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4" name="椭圆 53">
              <a:extLst>
                <a:ext uri="{FF2B5EF4-FFF2-40B4-BE49-F238E27FC236}">
                  <a16:creationId xmlns:a16="http://schemas.microsoft.com/office/drawing/2014/main" id="{EB52539F-BB09-5BFE-859B-7DE472EC9930}"/>
                </a:ext>
              </a:extLst>
            </p:cNvPr>
            <p:cNvSpPr/>
            <p:nvPr/>
          </p:nvSpPr>
          <p:spPr>
            <a:xfrm>
              <a:off x="7704056" y="3755551"/>
              <a:ext cx="52780" cy="52319"/>
            </a:xfrm>
            <a:prstGeom prst="ellipse">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a:extLst>
                <a:ext uri="{FF2B5EF4-FFF2-40B4-BE49-F238E27FC236}">
                  <a16:creationId xmlns:a16="http://schemas.microsoft.com/office/drawing/2014/main" id="{18073E70-FF3B-E0F0-1AFB-D36EC212721C}"/>
                </a:ext>
              </a:extLst>
            </p:cNvPr>
            <p:cNvSpPr txBox="1"/>
            <p:nvPr/>
          </p:nvSpPr>
          <p:spPr>
            <a:xfrm>
              <a:off x="7734055" y="2156306"/>
              <a:ext cx="1626050" cy="404157"/>
            </a:xfrm>
            <a:prstGeom prst="rect">
              <a:avLst/>
            </a:prstGeom>
            <a:noFill/>
          </p:spPr>
          <p:txBody>
            <a:bodyPr wrap="square" rtlCol="0">
              <a:spAutoFit/>
            </a:bodyPr>
            <a:lstStyle/>
            <a:p>
              <a:r>
                <a:rPr lang="zh-CN" altLang="en-US" sz="1600" dirty="0"/>
                <a:t>故障发生</a:t>
              </a:r>
              <a:r>
                <a:rPr lang="zh-CN" altLang="en-US" sz="1600" b="1" dirty="0">
                  <a:solidFill>
                    <a:srgbClr val="1C50A2"/>
                  </a:solidFill>
                </a:rPr>
                <a:t>位置</a:t>
              </a:r>
            </a:p>
          </p:txBody>
        </p:sp>
        <p:sp>
          <p:nvSpPr>
            <p:cNvPr id="56" name="文本框 55">
              <a:extLst>
                <a:ext uri="{FF2B5EF4-FFF2-40B4-BE49-F238E27FC236}">
                  <a16:creationId xmlns:a16="http://schemas.microsoft.com/office/drawing/2014/main" id="{EBB5847F-81DF-F296-F92A-6D13BF2F3775}"/>
                </a:ext>
              </a:extLst>
            </p:cNvPr>
            <p:cNvSpPr txBox="1"/>
            <p:nvPr/>
          </p:nvSpPr>
          <p:spPr>
            <a:xfrm>
              <a:off x="7751424" y="3625724"/>
              <a:ext cx="1626050" cy="404157"/>
            </a:xfrm>
            <a:prstGeom prst="rect">
              <a:avLst/>
            </a:prstGeom>
            <a:noFill/>
          </p:spPr>
          <p:txBody>
            <a:bodyPr wrap="square" rtlCol="0">
              <a:spAutoFit/>
            </a:bodyPr>
            <a:lstStyle/>
            <a:p>
              <a:r>
                <a:rPr lang="zh-CN" altLang="en-US" sz="1600" dirty="0"/>
                <a:t>故障类型</a:t>
              </a:r>
              <a:r>
                <a:rPr lang="zh-CN" altLang="en-US" sz="1600" b="1" dirty="0">
                  <a:solidFill>
                    <a:srgbClr val="1C50A2"/>
                  </a:solidFill>
                </a:rPr>
                <a:t>识别</a:t>
              </a:r>
            </a:p>
          </p:txBody>
        </p:sp>
        <p:sp>
          <p:nvSpPr>
            <p:cNvPr id="57" name="箭头: V 形 56">
              <a:extLst>
                <a:ext uri="{FF2B5EF4-FFF2-40B4-BE49-F238E27FC236}">
                  <a16:creationId xmlns:a16="http://schemas.microsoft.com/office/drawing/2014/main" id="{F864AE32-7A62-9986-1ECA-9FC48EB6CE8C}"/>
                </a:ext>
              </a:extLst>
            </p:cNvPr>
            <p:cNvSpPr/>
            <p:nvPr/>
          </p:nvSpPr>
          <p:spPr>
            <a:xfrm>
              <a:off x="9543158" y="2638553"/>
              <a:ext cx="538519" cy="684446"/>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1" name="组合 50">
              <a:extLst>
                <a:ext uri="{FF2B5EF4-FFF2-40B4-BE49-F238E27FC236}">
                  <a16:creationId xmlns:a16="http://schemas.microsoft.com/office/drawing/2014/main" id="{6141C902-8A7B-94D9-400E-5126B2CD8DAE}"/>
                </a:ext>
              </a:extLst>
            </p:cNvPr>
            <p:cNvGrpSpPr/>
            <p:nvPr/>
          </p:nvGrpSpPr>
          <p:grpSpPr>
            <a:xfrm>
              <a:off x="10401821" y="1375866"/>
              <a:ext cx="2330605" cy="1230476"/>
              <a:chOff x="10400091" y="1393308"/>
              <a:chExt cx="2330605" cy="1230476"/>
            </a:xfrm>
          </p:grpSpPr>
          <p:pic>
            <p:nvPicPr>
              <p:cNvPr id="3078" name="Picture 6">
                <a:extLst>
                  <a:ext uri="{FF2B5EF4-FFF2-40B4-BE49-F238E27FC236}">
                    <a16:creationId xmlns:a16="http://schemas.microsoft.com/office/drawing/2014/main" id="{65E8EB03-0D0E-6554-7471-A9EF185B830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p:blipFill>
            <p:spPr bwMode="auto">
              <a:xfrm>
                <a:off x="10933984" y="1393308"/>
                <a:ext cx="661320" cy="663033"/>
              </a:xfrm>
              <a:prstGeom prst="rect">
                <a:avLst/>
              </a:prstGeom>
              <a:noFill/>
              <a:extLst>
                <a:ext uri="{909E8E84-426E-40DD-AFC4-6F175D3DCCD1}">
                  <a14:hiddenFill xmlns:a14="http://schemas.microsoft.com/office/drawing/2010/main">
                    <a:solidFill>
                      <a:srgbClr val="FFFFFF"/>
                    </a:solidFill>
                  </a14:hiddenFill>
                </a:ext>
              </a:extLst>
            </p:spPr>
          </p:pic>
          <p:sp>
            <p:nvSpPr>
              <p:cNvPr id="46" name="文本框 45">
                <a:extLst>
                  <a:ext uri="{FF2B5EF4-FFF2-40B4-BE49-F238E27FC236}">
                    <a16:creationId xmlns:a16="http://schemas.microsoft.com/office/drawing/2014/main" id="{7AA5F503-8298-45AD-3DD2-C12F78A21E3E}"/>
                  </a:ext>
                </a:extLst>
              </p:cNvPr>
              <p:cNvSpPr txBox="1"/>
              <p:nvPr/>
            </p:nvSpPr>
            <p:spPr>
              <a:xfrm>
                <a:off x="10400091" y="2219627"/>
                <a:ext cx="2330605" cy="404157"/>
              </a:xfrm>
              <a:prstGeom prst="rect">
                <a:avLst/>
              </a:prstGeom>
              <a:noFill/>
            </p:spPr>
            <p:txBody>
              <a:bodyPr wrap="square" rtlCol="0">
                <a:spAutoFit/>
              </a:bodyPr>
              <a:lstStyle/>
              <a:p>
                <a:r>
                  <a:rPr lang="zh-CN" altLang="en-US" sz="1600" b="1" dirty="0">
                    <a:solidFill>
                      <a:srgbClr val="FF0000"/>
                    </a:solidFill>
                  </a:rPr>
                  <a:t>便于及时调整操控</a:t>
                </a:r>
              </a:p>
            </p:txBody>
          </p:sp>
        </p:grpSp>
        <p:grpSp>
          <p:nvGrpSpPr>
            <p:cNvPr id="50" name="组合 49">
              <a:extLst>
                <a:ext uri="{FF2B5EF4-FFF2-40B4-BE49-F238E27FC236}">
                  <a16:creationId xmlns:a16="http://schemas.microsoft.com/office/drawing/2014/main" id="{CD1C07A8-E06D-C9D8-50D4-B1511E361F68}"/>
                </a:ext>
              </a:extLst>
            </p:cNvPr>
            <p:cNvGrpSpPr/>
            <p:nvPr/>
          </p:nvGrpSpPr>
          <p:grpSpPr>
            <a:xfrm>
              <a:off x="10401821" y="2928946"/>
              <a:ext cx="2330605" cy="1067189"/>
              <a:chOff x="10401821" y="2796018"/>
              <a:chExt cx="2330605" cy="1067189"/>
            </a:xfrm>
          </p:grpSpPr>
          <p:pic>
            <p:nvPicPr>
              <p:cNvPr id="3082" name="Picture 10">
                <a:extLst>
                  <a:ext uri="{FF2B5EF4-FFF2-40B4-BE49-F238E27FC236}">
                    <a16:creationId xmlns:a16="http://schemas.microsoft.com/office/drawing/2014/main" id="{FE9F61BB-0C99-19E8-6B04-388CCD683F3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994068" y="2796018"/>
                <a:ext cx="663033" cy="663034"/>
              </a:xfrm>
              <a:prstGeom prst="rect">
                <a:avLst/>
              </a:prstGeom>
              <a:noFill/>
              <a:extLst>
                <a:ext uri="{909E8E84-426E-40DD-AFC4-6F175D3DCCD1}">
                  <a14:hiddenFill xmlns:a14="http://schemas.microsoft.com/office/drawing/2010/main">
                    <a:solidFill>
                      <a:srgbClr val="FFFFFF"/>
                    </a:solidFill>
                  </a14:hiddenFill>
                </a:ext>
              </a:extLst>
            </p:spPr>
          </p:pic>
          <p:sp>
            <p:nvSpPr>
              <p:cNvPr id="62" name="文本框 61">
                <a:extLst>
                  <a:ext uri="{FF2B5EF4-FFF2-40B4-BE49-F238E27FC236}">
                    <a16:creationId xmlns:a16="http://schemas.microsoft.com/office/drawing/2014/main" id="{A89D9CDF-D883-706D-D37A-7E4C4881BC3E}"/>
                  </a:ext>
                </a:extLst>
              </p:cNvPr>
              <p:cNvSpPr txBox="1"/>
              <p:nvPr/>
            </p:nvSpPr>
            <p:spPr>
              <a:xfrm>
                <a:off x="10401821" y="3459049"/>
                <a:ext cx="2330605" cy="404158"/>
              </a:xfrm>
              <a:prstGeom prst="rect">
                <a:avLst/>
              </a:prstGeom>
              <a:noFill/>
            </p:spPr>
            <p:txBody>
              <a:bodyPr wrap="square" rtlCol="0">
                <a:spAutoFit/>
              </a:bodyPr>
              <a:lstStyle/>
              <a:p>
                <a:r>
                  <a:rPr lang="zh-CN" altLang="en-US" sz="1600" b="1" dirty="0">
                    <a:solidFill>
                      <a:srgbClr val="FF0000"/>
                    </a:solidFill>
                  </a:rPr>
                  <a:t>便于组件维修、更换</a:t>
                </a:r>
              </a:p>
            </p:txBody>
          </p:sp>
        </p:grpSp>
      </p:grpSp>
      <p:grpSp>
        <p:nvGrpSpPr>
          <p:cNvPr id="17" name="组合 16">
            <a:extLst>
              <a:ext uri="{FF2B5EF4-FFF2-40B4-BE49-F238E27FC236}">
                <a16:creationId xmlns:a16="http://schemas.microsoft.com/office/drawing/2014/main" id="{45561F2F-9CE9-739C-4289-2F41EEC84F0D}"/>
              </a:ext>
            </a:extLst>
          </p:cNvPr>
          <p:cNvGrpSpPr/>
          <p:nvPr/>
        </p:nvGrpSpPr>
        <p:grpSpPr>
          <a:xfrm>
            <a:off x="6096000" y="3148389"/>
            <a:ext cx="4227073" cy="1278623"/>
            <a:chOff x="5992009" y="660108"/>
            <a:chExt cx="4372992" cy="1526388"/>
          </a:xfrm>
        </p:grpSpPr>
        <p:grpSp>
          <p:nvGrpSpPr>
            <p:cNvPr id="4" name="组合 3">
              <a:extLst>
                <a:ext uri="{FF2B5EF4-FFF2-40B4-BE49-F238E27FC236}">
                  <a16:creationId xmlns:a16="http://schemas.microsoft.com/office/drawing/2014/main" id="{79126EE1-2F49-D9F8-A1F2-521CF2606050}"/>
                </a:ext>
              </a:extLst>
            </p:cNvPr>
            <p:cNvGrpSpPr/>
            <p:nvPr/>
          </p:nvGrpSpPr>
          <p:grpSpPr>
            <a:xfrm>
              <a:off x="6347228" y="1170209"/>
              <a:ext cx="906788" cy="922994"/>
              <a:chOff x="6490979" y="1467036"/>
              <a:chExt cx="906788" cy="922994"/>
            </a:xfrm>
          </p:grpSpPr>
          <p:pic>
            <p:nvPicPr>
              <p:cNvPr id="1026" name="Picture 2" descr="查看源图像">
                <a:extLst>
                  <a:ext uri="{FF2B5EF4-FFF2-40B4-BE49-F238E27FC236}">
                    <a16:creationId xmlns:a16="http://schemas.microsoft.com/office/drawing/2014/main" id="{A286665D-7EFF-6C2B-C313-FBC1E03392D4}"/>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l="6649" t="5290" r="6159" b="5088"/>
              <a:stretch/>
            </p:blipFill>
            <p:spPr bwMode="auto">
              <a:xfrm>
                <a:off x="6614211" y="1467036"/>
                <a:ext cx="564882" cy="5806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0" name="文本框 39">
                <a:extLst>
                  <a:ext uri="{FF2B5EF4-FFF2-40B4-BE49-F238E27FC236}">
                    <a16:creationId xmlns:a16="http://schemas.microsoft.com/office/drawing/2014/main" id="{3B844264-6CC7-2212-2430-396612F5780C}"/>
                  </a:ext>
                </a:extLst>
              </p:cNvPr>
              <p:cNvSpPr txBox="1"/>
              <p:nvPr/>
            </p:nvSpPr>
            <p:spPr>
              <a:xfrm>
                <a:off x="6490979" y="2113031"/>
                <a:ext cx="906788" cy="276999"/>
              </a:xfrm>
              <a:prstGeom prst="rect">
                <a:avLst/>
              </a:prstGeom>
              <a:noFill/>
            </p:spPr>
            <p:txBody>
              <a:bodyPr wrap="square" rtlCol="0">
                <a:spAutoFit/>
              </a:bodyPr>
              <a:lstStyle/>
              <a:p>
                <a:r>
                  <a:rPr lang="zh-CN" altLang="en-US" sz="1200" dirty="0"/>
                  <a:t>轴承磨损</a:t>
                </a:r>
              </a:p>
            </p:txBody>
          </p:sp>
        </p:grpSp>
        <p:grpSp>
          <p:nvGrpSpPr>
            <p:cNvPr id="12" name="组合 11">
              <a:extLst>
                <a:ext uri="{FF2B5EF4-FFF2-40B4-BE49-F238E27FC236}">
                  <a16:creationId xmlns:a16="http://schemas.microsoft.com/office/drawing/2014/main" id="{B38A3DDE-3D60-5C35-B0FA-D88C88BF0D54}"/>
                </a:ext>
              </a:extLst>
            </p:cNvPr>
            <p:cNvGrpSpPr/>
            <p:nvPr/>
          </p:nvGrpSpPr>
          <p:grpSpPr>
            <a:xfrm>
              <a:off x="7254016" y="757413"/>
              <a:ext cx="1626050" cy="899246"/>
              <a:chOff x="7293055" y="1489484"/>
              <a:chExt cx="1626050" cy="899246"/>
            </a:xfrm>
          </p:grpSpPr>
          <p:pic>
            <p:nvPicPr>
              <p:cNvPr id="1028" name="Picture 4" descr="查看源图像">
                <a:extLst>
                  <a:ext uri="{FF2B5EF4-FFF2-40B4-BE49-F238E27FC236}">
                    <a16:creationId xmlns:a16="http://schemas.microsoft.com/office/drawing/2014/main" id="{30A6DD5E-A844-6333-B743-85F3D083F681}"/>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19940"/>
              <a:stretch/>
            </p:blipFill>
            <p:spPr bwMode="auto">
              <a:xfrm>
                <a:off x="7718833" y="1489484"/>
                <a:ext cx="625214" cy="5925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3" name="文本框 42">
                <a:extLst>
                  <a:ext uri="{FF2B5EF4-FFF2-40B4-BE49-F238E27FC236}">
                    <a16:creationId xmlns:a16="http://schemas.microsoft.com/office/drawing/2014/main" id="{F7623173-7B66-D82F-AEBF-FF0F6165E2B8}"/>
                  </a:ext>
                </a:extLst>
              </p:cNvPr>
              <p:cNvSpPr txBox="1"/>
              <p:nvPr/>
            </p:nvSpPr>
            <p:spPr>
              <a:xfrm>
                <a:off x="7293055" y="2111731"/>
                <a:ext cx="1626050" cy="276999"/>
              </a:xfrm>
              <a:prstGeom prst="rect">
                <a:avLst/>
              </a:prstGeom>
              <a:noFill/>
            </p:spPr>
            <p:txBody>
              <a:bodyPr wrap="square" rtlCol="0">
                <a:spAutoFit/>
              </a:bodyPr>
              <a:lstStyle/>
              <a:p>
                <a:r>
                  <a:rPr lang="zh-CN" altLang="en-US" sz="1200" dirty="0"/>
                  <a:t>电机停转、性能下降</a:t>
                </a:r>
              </a:p>
            </p:txBody>
          </p:sp>
        </p:grpSp>
        <p:grpSp>
          <p:nvGrpSpPr>
            <p:cNvPr id="13" name="组合 12">
              <a:extLst>
                <a:ext uri="{FF2B5EF4-FFF2-40B4-BE49-F238E27FC236}">
                  <a16:creationId xmlns:a16="http://schemas.microsoft.com/office/drawing/2014/main" id="{D9737759-5FE5-574C-41C6-3E25D3B44B37}"/>
                </a:ext>
              </a:extLst>
            </p:cNvPr>
            <p:cNvGrpSpPr/>
            <p:nvPr/>
          </p:nvGrpSpPr>
          <p:grpSpPr>
            <a:xfrm>
              <a:off x="8738951" y="1121274"/>
              <a:ext cx="1626050" cy="902053"/>
              <a:chOff x="8497933" y="1477087"/>
              <a:chExt cx="1626050" cy="902053"/>
            </a:xfrm>
          </p:grpSpPr>
          <p:pic>
            <p:nvPicPr>
              <p:cNvPr id="1030" name="Picture 6" descr="查看源图像">
                <a:extLst>
                  <a:ext uri="{FF2B5EF4-FFF2-40B4-BE49-F238E27FC236}">
                    <a16:creationId xmlns:a16="http://schemas.microsoft.com/office/drawing/2014/main" id="{4A882DAE-DB3F-4216-C4EE-3A9619C1877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8883788" y="1477087"/>
                <a:ext cx="592591" cy="59259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44" name="文本框 43">
                <a:extLst>
                  <a:ext uri="{FF2B5EF4-FFF2-40B4-BE49-F238E27FC236}">
                    <a16:creationId xmlns:a16="http://schemas.microsoft.com/office/drawing/2014/main" id="{F12F6D2E-BE15-6526-75C8-CED77C5D955D}"/>
                  </a:ext>
                </a:extLst>
              </p:cNvPr>
              <p:cNvSpPr txBox="1"/>
              <p:nvPr/>
            </p:nvSpPr>
            <p:spPr>
              <a:xfrm>
                <a:off x="8497933" y="2102141"/>
                <a:ext cx="1626050" cy="276999"/>
              </a:xfrm>
              <a:prstGeom prst="rect">
                <a:avLst/>
              </a:prstGeom>
              <a:noFill/>
            </p:spPr>
            <p:txBody>
              <a:bodyPr wrap="square" rtlCol="0">
                <a:spAutoFit/>
              </a:bodyPr>
              <a:lstStyle/>
              <a:p>
                <a:r>
                  <a:rPr lang="zh-CN" altLang="en-US" sz="1200" dirty="0"/>
                  <a:t>液压泵卡死、泄露</a:t>
                </a:r>
              </a:p>
            </p:txBody>
          </p:sp>
        </p:grpSp>
        <p:sp>
          <p:nvSpPr>
            <p:cNvPr id="15" name="矩形: 圆角 14">
              <a:extLst>
                <a:ext uri="{FF2B5EF4-FFF2-40B4-BE49-F238E27FC236}">
                  <a16:creationId xmlns:a16="http://schemas.microsoft.com/office/drawing/2014/main" id="{7F48A78E-9373-7F9A-D75F-BCA54DA311F4}"/>
                </a:ext>
              </a:extLst>
            </p:cNvPr>
            <p:cNvSpPr/>
            <p:nvPr/>
          </p:nvSpPr>
          <p:spPr>
            <a:xfrm>
              <a:off x="5992009" y="660108"/>
              <a:ext cx="4372992" cy="1526388"/>
            </a:xfrm>
            <a:prstGeom prst="roundRect">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24" name="图片 23">
            <a:extLst>
              <a:ext uri="{FF2B5EF4-FFF2-40B4-BE49-F238E27FC236}">
                <a16:creationId xmlns:a16="http://schemas.microsoft.com/office/drawing/2014/main" id="{107169EB-5E8A-D674-C42D-2C7A783EDA59}"/>
              </a:ext>
            </a:extLst>
          </p:cNvPr>
          <p:cNvPicPr>
            <a:picLocks noChangeAspect="1"/>
          </p:cNvPicPr>
          <p:nvPr/>
        </p:nvPicPr>
        <p:blipFill>
          <a:blip r:embed="rId10"/>
          <a:stretch>
            <a:fillRect/>
          </a:stretch>
        </p:blipFill>
        <p:spPr>
          <a:xfrm>
            <a:off x="375850" y="3899281"/>
            <a:ext cx="3369097" cy="191800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25" name="文本框 24">
            <a:extLst>
              <a:ext uri="{FF2B5EF4-FFF2-40B4-BE49-F238E27FC236}">
                <a16:creationId xmlns:a16="http://schemas.microsoft.com/office/drawing/2014/main" id="{61BDEAF2-EA5A-5B67-151A-1065216BEE8C}"/>
              </a:ext>
            </a:extLst>
          </p:cNvPr>
          <p:cNvSpPr txBox="1"/>
          <p:nvPr/>
        </p:nvSpPr>
        <p:spPr>
          <a:xfrm>
            <a:off x="501682" y="5958577"/>
            <a:ext cx="3292716" cy="705450"/>
          </a:xfrm>
          <a:prstGeom prst="rect">
            <a:avLst/>
          </a:prstGeom>
          <a:noFill/>
        </p:spPr>
        <p:txBody>
          <a:bodyPr wrap="square" rtlCol="0">
            <a:spAutoFit/>
          </a:bodyPr>
          <a:lstStyle/>
          <a:p>
            <a:pPr algn="ctr">
              <a:lnSpc>
                <a:spcPct val="130000"/>
              </a:lnSpc>
            </a:pPr>
            <a:r>
              <a:rPr lang="zh-CN" altLang="en-US" sz="1600" b="1" i="0" dirty="0">
                <a:effectLst/>
                <a:latin typeface="Arial" panose="020B0604020202020204" pitchFamily="34" charset="0"/>
              </a:rPr>
              <a:t>方向舵</a:t>
            </a:r>
            <a:r>
              <a:rPr lang="zh-CN" altLang="en-US" sz="1600" b="0" i="0" dirty="0">
                <a:effectLst/>
                <a:latin typeface="Arial" panose="020B0604020202020204" pitchFamily="34" charset="0"/>
              </a:rPr>
              <a:t>是飞行器重要组成部分</a:t>
            </a:r>
            <a:endParaRPr lang="en-US" altLang="zh-CN" sz="1600" b="0" i="0" dirty="0">
              <a:effectLst/>
              <a:latin typeface="Arial" panose="020B0604020202020204" pitchFamily="34" charset="0"/>
            </a:endParaRPr>
          </a:p>
          <a:p>
            <a:pPr algn="ctr">
              <a:lnSpc>
                <a:spcPct val="130000"/>
              </a:lnSpc>
            </a:pPr>
            <a:r>
              <a:rPr lang="zh-CN" altLang="en-US" sz="1600" dirty="0">
                <a:latin typeface="Arial" panose="020B0604020202020204" pitchFamily="34" charset="0"/>
              </a:rPr>
              <a:t>直接影响飞行器的</a:t>
            </a:r>
            <a:r>
              <a:rPr lang="zh-CN" altLang="en-US" sz="1600" b="1" dirty="0">
                <a:latin typeface="Arial" panose="020B0604020202020204" pitchFamily="34" charset="0"/>
              </a:rPr>
              <a:t>运行轨迹</a:t>
            </a:r>
            <a:r>
              <a:rPr lang="zh-CN" altLang="en-US" sz="1600" dirty="0">
                <a:latin typeface="Arial" panose="020B0604020202020204" pitchFamily="34" charset="0"/>
              </a:rPr>
              <a:t>与</a:t>
            </a:r>
            <a:r>
              <a:rPr lang="zh-CN" altLang="en-US" sz="1600" b="1" dirty="0">
                <a:latin typeface="Arial" panose="020B0604020202020204" pitchFamily="34" charset="0"/>
              </a:rPr>
              <a:t>姿态</a:t>
            </a:r>
            <a:endParaRPr lang="zh-CN" altLang="en-US" sz="1600" b="1" dirty="0"/>
          </a:p>
        </p:txBody>
      </p:sp>
      <p:sp>
        <p:nvSpPr>
          <p:cNvPr id="20" name="矩形 19">
            <a:extLst>
              <a:ext uri="{FF2B5EF4-FFF2-40B4-BE49-F238E27FC236}">
                <a16:creationId xmlns:a16="http://schemas.microsoft.com/office/drawing/2014/main" id="{8F1C4193-426E-1D78-3DB9-F547F7DBF5EB}"/>
              </a:ext>
            </a:extLst>
          </p:cNvPr>
          <p:cNvSpPr/>
          <p:nvPr/>
        </p:nvSpPr>
        <p:spPr>
          <a:xfrm>
            <a:off x="5034721" y="6215850"/>
            <a:ext cx="6489199" cy="538611"/>
          </a:xfrm>
          <a:prstGeom prst="rect">
            <a:avLst/>
          </a:prstGeom>
          <a:solidFill>
            <a:srgbClr val="1C50A2"/>
          </a:solidFill>
        </p:spPr>
        <p:style>
          <a:lnRef idx="2">
            <a:schemeClr val="accent5">
              <a:shade val="15000"/>
            </a:schemeClr>
          </a:lnRef>
          <a:fillRef idx="1">
            <a:schemeClr val="accent5"/>
          </a:fillRef>
          <a:effectRef idx="0">
            <a:schemeClr val="accent5"/>
          </a:effectRef>
          <a:fontRef idx="minor">
            <a:schemeClr val="lt1"/>
          </a:fontRef>
        </p:style>
        <p:txBody>
          <a:bodyPr rtlCol="0" anchor="ctr"/>
          <a:lstStyle/>
          <a:p>
            <a:pPr algn="ctr"/>
            <a:r>
              <a:rPr lang="zh-CN" altLang="en-US" sz="2800" b="1" dirty="0">
                <a:solidFill>
                  <a:srgbClr val="FFC000"/>
                </a:solidFill>
              </a:rPr>
              <a:t>便捷有效</a:t>
            </a:r>
            <a:r>
              <a:rPr lang="zh-CN" altLang="en-US" sz="2800" b="1" dirty="0"/>
              <a:t>的 飞行器方向舵 故障诊断方法</a:t>
            </a:r>
          </a:p>
        </p:txBody>
      </p:sp>
      <p:sp>
        <p:nvSpPr>
          <p:cNvPr id="22" name="箭头: 下 21">
            <a:extLst>
              <a:ext uri="{FF2B5EF4-FFF2-40B4-BE49-F238E27FC236}">
                <a16:creationId xmlns:a16="http://schemas.microsoft.com/office/drawing/2014/main" id="{EA69F65D-72DD-63AF-0445-693D4DCE5328}"/>
              </a:ext>
            </a:extLst>
          </p:cNvPr>
          <p:cNvSpPr/>
          <p:nvPr/>
        </p:nvSpPr>
        <p:spPr>
          <a:xfrm>
            <a:off x="7943505" y="5691030"/>
            <a:ext cx="940283" cy="445347"/>
          </a:xfrm>
          <a:prstGeom prst="downArrow">
            <a:avLst/>
          </a:prstGeom>
          <a:noFill/>
          <a:ln w="28575">
            <a:solidFill>
              <a:srgbClr val="1C5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3043936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CA1F5843-5582-924B-FD8F-22B0E48AF4DA}"/>
              </a:ext>
            </a:extLst>
          </p:cNvPr>
          <p:cNvGrpSpPr/>
          <p:nvPr/>
        </p:nvGrpSpPr>
        <p:grpSpPr>
          <a:xfrm>
            <a:off x="-344630" y="3308"/>
            <a:ext cx="12870385" cy="446052"/>
            <a:chOff x="-402429" y="-7062"/>
            <a:chExt cx="12870385" cy="446052"/>
          </a:xfrm>
        </p:grpSpPr>
        <p:sp>
          <p:nvSpPr>
            <p:cNvPr id="38" name="箭头: V 形 37">
              <a:extLst>
                <a:ext uri="{FF2B5EF4-FFF2-40B4-BE49-F238E27FC236}">
                  <a16:creationId xmlns:a16="http://schemas.microsoft.com/office/drawing/2014/main" id="{147F7A80-F3D5-1555-261B-1A114B6EF246}"/>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9" name="箭头: V 形 38">
              <a:extLst>
                <a:ext uri="{FF2B5EF4-FFF2-40B4-BE49-F238E27FC236}">
                  <a16:creationId xmlns:a16="http://schemas.microsoft.com/office/drawing/2014/main" id="{5F2B2A54-2EEC-3C79-CEC6-6A7A147F7828}"/>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42" name="箭头: V 形 41">
              <a:extLst>
                <a:ext uri="{FF2B5EF4-FFF2-40B4-BE49-F238E27FC236}">
                  <a16:creationId xmlns:a16="http://schemas.microsoft.com/office/drawing/2014/main" id="{89AC8536-1329-D7D4-555E-0119229FA1D8}"/>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43" name="箭头: V 形 42">
              <a:extLst>
                <a:ext uri="{FF2B5EF4-FFF2-40B4-BE49-F238E27FC236}">
                  <a16:creationId xmlns:a16="http://schemas.microsoft.com/office/drawing/2014/main" id="{D7B697A7-2910-7B9B-6172-66AE2C6BA62B}"/>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45" name="箭头: V 形 44">
              <a:extLst>
                <a:ext uri="{FF2B5EF4-FFF2-40B4-BE49-F238E27FC236}">
                  <a16:creationId xmlns:a16="http://schemas.microsoft.com/office/drawing/2014/main" id="{2CB15DE3-5CE7-0977-B059-B53F8869A901}"/>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50" name="标题 1">
            <a:extLst>
              <a:ext uri="{FF2B5EF4-FFF2-40B4-BE49-F238E27FC236}">
                <a16:creationId xmlns:a16="http://schemas.microsoft.com/office/drawing/2014/main" id="{CE9DC73F-0DCD-1D42-A81C-B0757FC429A7}"/>
              </a:ext>
            </a:extLst>
          </p:cNvPr>
          <p:cNvSpPr>
            <a:spLocks noGrp="1"/>
          </p:cNvSpPr>
          <p:nvPr>
            <p:ph type="title"/>
          </p:nvPr>
        </p:nvSpPr>
        <p:spPr>
          <a:xfrm>
            <a:off x="1164588" y="495629"/>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51" name="内容占位符 4">
            <a:extLst>
              <a:ext uri="{FF2B5EF4-FFF2-40B4-BE49-F238E27FC236}">
                <a16:creationId xmlns:a16="http://schemas.microsoft.com/office/drawing/2014/main" id="{18490036-5571-458C-7D91-416CCBCB1387}"/>
              </a:ext>
            </a:extLst>
          </p:cNvPr>
          <p:cNvSpPr txBox="1">
            <a:spLocks/>
          </p:cNvSpPr>
          <p:nvPr/>
        </p:nvSpPr>
        <p:spPr>
          <a:xfrm>
            <a:off x="1513771" y="952532"/>
            <a:ext cx="6543070"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4-3-4  NDTL-CNN</a:t>
            </a:r>
            <a:r>
              <a:rPr lang="zh-CN" altLang="en-US" sz="2400" b="1" dirty="0">
                <a:latin typeface="+mj-ea"/>
                <a:ea typeface="+mj-ea"/>
                <a:cs typeface="Times New Roman" panose="02020603050405020304" pitchFamily="18" charset="0"/>
              </a:rPr>
              <a:t>迁移机理分析</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grpSp>
        <p:nvGrpSpPr>
          <p:cNvPr id="56" name="组合 55">
            <a:extLst>
              <a:ext uri="{FF2B5EF4-FFF2-40B4-BE49-F238E27FC236}">
                <a16:creationId xmlns:a16="http://schemas.microsoft.com/office/drawing/2014/main" id="{B2E4B61D-4D63-CAD5-7F92-4ECE07407AD8}"/>
              </a:ext>
            </a:extLst>
          </p:cNvPr>
          <p:cNvGrpSpPr/>
          <p:nvPr/>
        </p:nvGrpSpPr>
        <p:grpSpPr>
          <a:xfrm>
            <a:off x="576262" y="2845096"/>
            <a:ext cx="11039475" cy="3214405"/>
            <a:chOff x="838805" y="1613597"/>
            <a:chExt cx="10133996" cy="2539735"/>
          </a:xfrm>
        </p:grpSpPr>
        <p:grpSp>
          <p:nvGrpSpPr>
            <p:cNvPr id="17" name="组合 16">
              <a:extLst>
                <a:ext uri="{FF2B5EF4-FFF2-40B4-BE49-F238E27FC236}">
                  <a16:creationId xmlns:a16="http://schemas.microsoft.com/office/drawing/2014/main" id="{B7955C24-DFAC-5F23-A11C-DCC307551480}"/>
                </a:ext>
              </a:extLst>
            </p:cNvPr>
            <p:cNvGrpSpPr/>
            <p:nvPr/>
          </p:nvGrpSpPr>
          <p:grpSpPr>
            <a:xfrm>
              <a:off x="838805" y="1613597"/>
              <a:ext cx="10133996" cy="2539735"/>
              <a:chOff x="784026" y="2646631"/>
              <a:chExt cx="10133996" cy="907581"/>
            </a:xfrm>
          </p:grpSpPr>
          <p:sp>
            <p:nvSpPr>
              <p:cNvPr id="6" name="矩形: 圆角 5">
                <a:extLst>
                  <a:ext uri="{FF2B5EF4-FFF2-40B4-BE49-F238E27FC236}">
                    <a16:creationId xmlns:a16="http://schemas.microsoft.com/office/drawing/2014/main" id="{47F69BEB-B371-C27B-637E-03A7E2D35FD2}"/>
                  </a:ext>
                </a:extLst>
              </p:cNvPr>
              <p:cNvSpPr/>
              <p:nvPr/>
            </p:nvSpPr>
            <p:spPr>
              <a:xfrm>
                <a:off x="784026" y="2646631"/>
                <a:ext cx="10133996" cy="873389"/>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64956A2A-BD07-2862-AC2F-90DDE6C55EA6}"/>
                  </a:ext>
                </a:extLst>
              </p:cNvPr>
              <p:cNvSpPr txBox="1"/>
              <p:nvPr/>
            </p:nvSpPr>
            <p:spPr>
              <a:xfrm>
                <a:off x="3145258" y="3449932"/>
                <a:ext cx="5178810" cy="104280"/>
              </a:xfrm>
              <a:prstGeom prst="rect">
                <a:avLst/>
              </a:prstGeom>
              <a:solidFill>
                <a:schemeClr val="bg1"/>
              </a:solidFill>
            </p:spPr>
            <p:txBody>
              <a:bodyPr wrap="square" rtlCol="0">
                <a:spAutoFit/>
              </a:bodyPr>
              <a:lstStyle/>
              <a:p>
                <a:pPr algn="ctr"/>
                <a:r>
                  <a:rPr lang="zh-CN" altLang="en-US" b="1" dirty="0">
                    <a:solidFill>
                      <a:srgbClr val="0070C0"/>
                    </a:solidFill>
                  </a:rPr>
                  <a:t>预训练</a:t>
                </a:r>
                <a:r>
                  <a:rPr lang="en-US" altLang="zh-CN" b="1" dirty="0">
                    <a:solidFill>
                      <a:srgbClr val="0070C0"/>
                    </a:solidFill>
                  </a:rPr>
                  <a:t>CNN</a:t>
                </a:r>
                <a:r>
                  <a:rPr lang="zh-CN" altLang="en-US" b="1" dirty="0"/>
                  <a:t>在</a:t>
                </a:r>
                <a:r>
                  <a:rPr lang="zh-CN" altLang="en-US" b="1" dirty="0">
                    <a:solidFill>
                      <a:srgbClr val="0070C0"/>
                    </a:solidFill>
                  </a:rPr>
                  <a:t>目标域</a:t>
                </a:r>
                <a:r>
                  <a:rPr lang="zh-CN" altLang="en-US" b="1" dirty="0"/>
                  <a:t>测试集的全连接层特征空间映射</a:t>
                </a:r>
              </a:p>
            </p:txBody>
          </p:sp>
        </p:grpSp>
        <p:pic>
          <p:nvPicPr>
            <p:cNvPr id="2" name="图片 1" descr="图表, 散点图&#10;&#10;描述已自动生成">
              <a:extLst>
                <a:ext uri="{FF2B5EF4-FFF2-40B4-BE49-F238E27FC236}">
                  <a16:creationId xmlns:a16="http://schemas.microsoft.com/office/drawing/2014/main" id="{0881EB90-97B5-3BA5-8C53-92A032672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56" y="1683806"/>
              <a:ext cx="2661849" cy="2107503"/>
            </a:xfrm>
            <a:prstGeom prst="rect">
              <a:avLst/>
            </a:prstGeom>
          </p:spPr>
        </p:pic>
        <p:pic>
          <p:nvPicPr>
            <p:cNvPr id="3" name="图片 2">
              <a:extLst>
                <a:ext uri="{FF2B5EF4-FFF2-40B4-BE49-F238E27FC236}">
                  <a16:creationId xmlns:a16="http://schemas.microsoft.com/office/drawing/2014/main" id="{A917E788-58CB-2B84-657D-EB791A53A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58517" y="1683806"/>
              <a:ext cx="2661850" cy="2109670"/>
            </a:xfrm>
            <a:prstGeom prst="rect">
              <a:avLst/>
            </a:prstGeom>
          </p:spPr>
        </p:pic>
        <p:pic>
          <p:nvPicPr>
            <p:cNvPr id="4" name="图片 3">
              <a:extLst>
                <a:ext uri="{FF2B5EF4-FFF2-40B4-BE49-F238E27FC236}">
                  <a16:creationId xmlns:a16="http://schemas.microsoft.com/office/drawing/2014/main" id="{DD61A909-30B9-8C75-B137-F2E49B4110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16721" y="1733794"/>
              <a:ext cx="2689732" cy="2107503"/>
            </a:xfrm>
            <a:prstGeom prst="rect">
              <a:avLst/>
            </a:prstGeom>
          </p:spPr>
        </p:pic>
        <p:sp>
          <p:nvSpPr>
            <p:cNvPr id="7" name="箭头: V 形 6">
              <a:extLst>
                <a:ext uri="{FF2B5EF4-FFF2-40B4-BE49-F238E27FC236}">
                  <a16:creationId xmlns:a16="http://schemas.microsoft.com/office/drawing/2014/main" id="{A9BD3CF0-5BCC-A3D6-68A9-6337A5E583F6}"/>
                </a:ext>
              </a:extLst>
            </p:cNvPr>
            <p:cNvSpPr/>
            <p:nvPr/>
          </p:nvSpPr>
          <p:spPr>
            <a:xfrm>
              <a:off x="3872215" y="2657751"/>
              <a:ext cx="476250" cy="495300"/>
            </a:xfrm>
            <a:prstGeom prst="chevr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箭头: V 形 7">
              <a:extLst>
                <a:ext uri="{FF2B5EF4-FFF2-40B4-BE49-F238E27FC236}">
                  <a16:creationId xmlns:a16="http://schemas.microsoft.com/office/drawing/2014/main" id="{ED7265DA-A445-0152-0267-99B8C6A1772C}"/>
                </a:ext>
              </a:extLst>
            </p:cNvPr>
            <p:cNvSpPr/>
            <p:nvPr/>
          </p:nvSpPr>
          <p:spPr>
            <a:xfrm>
              <a:off x="7230419" y="2648857"/>
              <a:ext cx="476250" cy="495300"/>
            </a:xfrm>
            <a:prstGeom prst="chevr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5" name="文本框 4">
            <a:extLst>
              <a:ext uri="{FF2B5EF4-FFF2-40B4-BE49-F238E27FC236}">
                <a16:creationId xmlns:a16="http://schemas.microsoft.com/office/drawing/2014/main" id="{285A19F2-7B90-61C5-D4F8-8376B787F5F2}"/>
              </a:ext>
            </a:extLst>
          </p:cNvPr>
          <p:cNvSpPr txBox="1"/>
          <p:nvPr/>
        </p:nvSpPr>
        <p:spPr>
          <a:xfrm>
            <a:off x="1935712" y="1577915"/>
            <a:ext cx="4927600" cy="874407"/>
          </a:xfrm>
          <a:prstGeom prst="rect">
            <a:avLst/>
          </a:prstGeom>
          <a:solidFill>
            <a:srgbClr val="1C50A2"/>
          </a:solidFill>
        </p:spPr>
        <p:txBody>
          <a:bodyPr wrap="square" rtlCol="0">
            <a:spAutoFit/>
          </a:bodyPr>
          <a:lstStyle/>
          <a:p>
            <a:pPr algn="ctr">
              <a:lnSpc>
                <a:spcPct val="150000"/>
              </a:lnSpc>
            </a:pPr>
            <a:r>
              <a:rPr lang="zh-CN" altLang="zh-CN" sz="1800" b="1" kern="100" dirty="0">
                <a:solidFill>
                  <a:srgbClr val="FFFFFF"/>
                </a:solidFill>
                <a:effectLst/>
                <a:latin typeface="+mj-ea"/>
                <a:ea typeface="+mj-ea"/>
                <a:cs typeface="Times New Roman" panose="02020603050405020304" pitchFamily="18" charset="0"/>
              </a:rPr>
              <a:t>各个健康状态的样本分类区域存在大面积重叠，没有明显边界可以进行区分</a:t>
            </a:r>
            <a:endParaRPr lang="zh-CN" altLang="en-US" b="1" dirty="0">
              <a:solidFill>
                <a:srgbClr val="FFFFFF"/>
              </a:solidFill>
              <a:latin typeface="+mj-ea"/>
              <a:ea typeface="+mj-ea"/>
            </a:endParaRPr>
          </a:p>
        </p:txBody>
      </p:sp>
      <p:sp>
        <p:nvSpPr>
          <p:cNvPr id="10" name="文本框 9">
            <a:extLst>
              <a:ext uri="{FF2B5EF4-FFF2-40B4-BE49-F238E27FC236}">
                <a16:creationId xmlns:a16="http://schemas.microsoft.com/office/drawing/2014/main" id="{45BE5160-DA23-F47B-8820-8B143625C4C5}"/>
              </a:ext>
            </a:extLst>
          </p:cNvPr>
          <p:cNvSpPr txBox="1"/>
          <p:nvPr/>
        </p:nvSpPr>
        <p:spPr>
          <a:xfrm>
            <a:off x="8456826" y="1166718"/>
            <a:ext cx="2371725" cy="1289905"/>
          </a:xfrm>
          <a:prstGeom prst="rect">
            <a:avLst/>
          </a:prstGeom>
          <a:solidFill>
            <a:srgbClr val="1C50A2"/>
          </a:solidFill>
        </p:spPr>
        <p:txBody>
          <a:bodyPr wrap="square" rtlCol="0">
            <a:spAutoFit/>
          </a:bodyPr>
          <a:lstStyle/>
          <a:p>
            <a:pPr algn="ctr">
              <a:lnSpc>
                <a:spcPct val="150000"/>
              </a:lnSpc>
            </a:pPr>
            <a:r>
              <a:rPr lang="zh-CN" altLang="en-US" sz="1800" b="1" kern="100" dirty="0">
                <a:solidFill>
                  <a:srgbClr val="FFFFFF"/>
                </a:solidFill>
                <a:effectLst/>
                <a:latin typeface="+mj-ea"/>
                <a:ea typeface="+mj-ea"/>
                <a:cs typeface="Times New Roman" panose="02020603050405020304" pitchFamily="18" charset="0"/>
              </a:rPr>
              <a:t>各类健康状态样本之间的</a:t>
            </a:r>
            <a:r>
              <a:rPr lang="zh-CN" altLang="en-US" sz="1800" b="1" kern="100" dirty="0">
                <a:solidFill>
                  <a:srgbClr val="FFC000"/>
                </a:solidFill>
                <a:effectLst/>
                <a:latin typeface="+mj-ea"/>
                <a:ea typeface="+mj-ea"/>
                <a:cs typeface="Times New Roman" panose="02020603050405020304" pitchFamily="18" charset="0"/>
              </a:rPr>
              <a:t>类间距离很小</a:t>
            </a:r>
            <a:r>
              <a:rPr lang="zh-CN" altLang="en-US" sz="1800" b="1" kern="100" dirty="0">
                <a:solidFill>
                  <a:srgbClr val="FFFFFF"/>
                </a:solidFill>
                <a:effectLst/>
                <a:latin typeface="+mj-ea"/>
                <a:ea typeface="+mj-ea"/>
                <a:cs typeface="Times New Roman" panose="02020603050405020304" pitchFamily="18" charset="0"/>
              </a:rPr>
              <a:t>，</a:t>
            </a:r>
            <a:r>
              <a:rPr lang="zh-CN" altLang="en-US" sz="1800" b="1" kern="100" dirty="0">
                <a:solidFill>
                  <a:srgbClr val="FFC000"/>
                </a:solidFill>
                <a:effectLst/>
                <a:latin typeface="+mj-ea"/>
                <a:ea typeface="+mj-ea"/>
                <a:cs typeface="Times New Roman" panose="02020603050405020304" pitchFamily="18" charset="0"/>
              </a:rPr>
              <a:t>容易发生混淆</a:t>
            </a:r>
            <a:endParaRPr lang="zh-CN" altLang="en-US" b="1" dirty="0">
              <a:solidFill>
                <a:srgbClr val="FFC000"/>
              </a:solidFill>
              <a:latin typeface="+mj-ea"/>
              <a:ea typeface="+mj-ea"/>
            </a:endParaRPr>
          </a:p>
        </p:txBody>
      </p:sp>
      <p:cxnSp>
        <p:nvCxnSpPr>
          <p:cNvPr id="12" name="直接连接符 11">
            <a:extLst>
              <a:ext uri="{FF2B5EF4-FFF2-40B4-BE49-F238E27FC236}">
                <a16:creationId xmlns:a16="http://schemas.microsoft.com/office/drawing/2014/main" id="{DD10E4FB-C742-EF27-D201-70C705CC8ADF}"/>
              </a:ext>
            </a:extLst>
          </p:cNvPr>
          <p:cNvCxnSpPr>
            <a:cxnSpLocks/>
            <a:endCxn id="5" idx="2"/>
          </p:cNvCxnSpPr>
          <p:nvPr/>
        </p:nvCxnSpPr>
        <p:spPr>
          <a:xfrm flipV="1">
            <a:off x="2549162" y="2452322"/>
            <a:ext cx="1850350" cy="1189810"/>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C59C164-992D-C551-D756-6B13C044CAAF}"/>
              </a:ext>
            </a:extLst>
          </p:cNvPr>
          <p:cNvCxnSpPr>
            <a:cxnSpLocks/>
            <a:endCxn id="5" idx="2"/>
          </p:cNvCxnSpPr>
          <p:nvPr/>
        </p:nvCxnSpPr>
        <p:spPr>
          <a:xfrm flipH="1" flipV="1">
            <a:off x="4399512" y="2452322"/>
            <a:ext cx="808258" cy="102285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C09F4F7-29FF-40A4-64BE-4376D6BAFCC4}"/>
              </a:ext>
            </a:extLst>
          </p:cNvPr>
          <p:cNvCxnSpPr>
            <a:cxnSpLocks/>
          </p:cNvCxnSpPr>
          <p:nvPr/>
        </p:nvCxnSpPr>
        <p:spPr>
          <a:xfrm flipV="1">
            <a:off x="8941587" y="2422528"/>
            <a:ext cx="685555" cy="1452051"/>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11514160-A86A-B9EE-D425-FCA86B58DCAE}"/>
              </a:ext>
            </a:extLst>
          </p:cNvPr>
          <p:cNvSpPr/>
          <p:nvPr/>
        </p:nvSpPr>
        <p:spPr>
          <a:xfrm>
            <a:off x="9578223" y="2403403"/>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2" name="椭圆 21">
            <a:extLst>
              <a:ext uri="{FF2B5EF4-FFF2-40B4-BE49-F238E27FC236}">
                <a16:creationId xmlns:a16="http://schemas.microsoft.com/office/drawing/2014/main" id="{0DC447C1-BA81-07AA-24DF-B6B3EE9F00F7}"/>
              </a:ext>
            </a:extLst>
          </p:cNvPr>
          <p:cNvSpPr/>
          <p:nvPr/>
        </p:nvSpPr>
        <p:spPr>
          <a:xfrm>
            <a:off x="8873249" y="3864737"/>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37E05BB8-99A1-33EF-BB8C-44DEF2A0B36B}"/>
              </a:ext>
            </a:extLst>
          </p:cNvPr>
          <p:cNvSpPr/>
          <p:nvPr/>
        </p:nvSpPr>
        <p:spPr>
          <a:xfrm>
            <a:off x="4350594" y="2415172"/>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6FA9DE2F-C864-6FA5-2710-F606E23AFA72}"/>
              </a:ext>
            </a:extLst>
          </p:cNvPr>
          <p:cNvSpPr/>
          <p:nvPr/>
        </p:nvSpPr>
        <p:spPr>
          <a:xfrm>
            <a:off x="5151824" y="3426259"/>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478C8C5B-84DE-A42C-9D96-7807F2BD743D}"/>
              </a:ext>
            </a:extLst>
          </p:cNvPr>
          <p:cNvSpPr/>
          <p:nvPr/>
        </p:nvSpPr>
        <p:spPr>
          <a:xfrm>
            <a:off x="2500243" y="3597255"/>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178861FF-3952-58BE-9EF6-4874A266AA46}"/>
              </a:ext>
            </a:extLst>
          </p:cNvPr>
          <p:cNvSpPr txBox="1"/>
          <p:nvPr/>
        </p:nvSpPr>
        <p:spPr>
          <a:xfrm>
            <a:off x="576262" y="6145268"/>
            <a:ext cx="11039474" cy="646331"/>
          </a:xfrm>
          <a:prstGeom prst="rect">
            <a:avLst/>
          </a:prstGeom>
          <a:noFill/>
        </p:spPr>
        <p:txBody>
          <a:bodyPr wrap="square" rtlCol="0">
            <a:spAutoFit/>
          </a:bodyPr>
          <a:lstStyle/>
          <a:p>
            <a:r>
              <a:rPr lang="zh-CN" altLang="en-US" dirty="0">
                <a:latin typeface="+mn-ea"/>
              </a:rPr>
              <a:t>随着</a:t>
            </a:r>
            <a:r>
              <a:rPr lang="en-US" altLang="zh-CN" dirty="0">
                <a:latin typeface="+mn-ea"/>
              </a:rPr>
              <a:t>CNN</a:t>
            </a:r>
            <a:r>
              <a:rPr lang="zh-CN" altLang="en-US" b="1" dirty="0">
                <a:latin typeface="+mn-ea"/>
              </a:rPr>
              <a:t>全连接层的加深</a:t>
            </a:r>
            <a:r>
              <a:rPr lang="zh-CN" altLang="en-US" dirty="0">
                <a:latin typeface="+mn-ea"/>
              </a:rPr>
              <a:t>，各类别在特征空间的分布区域越来越紧凑，不同类别分布区域的重叠面积越来越小、边界越来越清晰、类间距离增大，</a:t>
            </a:r>
            <a:r>
              <a:rPr lang="en-US" altLang="zh-CN" dirty="0">
                <a:latin typeface="+mn-ea"/>
              </a:rPr>
              <a:t>CNN</a:t>
            </a:r>
            <a:r>
              <a:rPr lang="zh-CN" altLang="en-US" dirty="0">
                <a:latin typeface="+mn-ea"/>
              </a:rPr>
              <a:t>的</a:t>
            </a:r>
            <a:r>
              <a:rPr lang="zh-CN" altLang="en-US" b="1" dirty="0">
                <a:latin typeface="+mn-ea"/>
              </a:rPr>
              <a:t>诊断性能随之得到提升</a:t>
            </a:r>
          </a:p>
        </p:txBody>
      </p:sp>
      <p:sp>
        <p:nvSpPr>
          <p:cNvPr id="27" name="矩形 26">
            <a:extLst>
              <a:ext uri="{FF2B5EF4-FFF2-40B4-BE49-F238E27FC236}">
                <a16:creationId xmlns:a16="http://schemas.microsoft.com/office/drawing/2014/main" id="{C8E6E8A4-1EBD-4AB6-8D97-BB3AE67DF19D}"/>
              </a:ext>
            </a:extLst>
          </p:cNvPr>
          <p:cNvSpPr/>
          <p:nvPr/>
        </p:nvSpPr>
        <p:spPr>
          <a:xfrm>
            <a:off x="1266824" y="3822876"/>
            <a:ext cx="1019175" cy="1349199"/>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81064191-5385-9C95-8020-7DF63F99EB65}"/>
              </a:ext>
            </a:extLst>
          </p:cNvPr>
          <p:cNvSpPr/>
          <p:nvPr/>
        </p:nvSpPr>
        <p:spPr>
          <a:xfrm>
            <a:off x="5151824" y="3912570"/>
            <a:ext cx="1191826" cy="1289904"/>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a:extLst>
              <a:ext uri="{FF2B5EF4-FFF2-40B4-BE49-F238E27FC236}">
                <a16:creationId xmlns:a16="http://schemas.microsoft.com/office/drawing/2014/main" id="{A73D359A-A836-8F8C-BC50-C04B778C6E1A}"/>
              </a:ext>
            </a:extLst>
          </p:cNvPr>
          <p:cNvSpPr/>
          <p:nvPr/>
        </p:nvSpPr>
        <p:spPr>
          <a:xfrm>
            <a:off x="8859004" y="4782241"/>
            <a:ext cx="768138" cy="675191"/>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图示&#10;&#10;描述已自动生成">
            <a:extLst>
              <a:ext uri="{FF2B5EF4-FFF2-40B4-BE49-F238E27FC236}">
                <a16:creationId xmlns:a16="http://schemas.microsoft.com/office/drawing/2014/main" id="{51880A20-6EB0-564C-B87E-B7C84E68EB4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38" r="8188"/>
          <a:stretch/>
        </p:blipFill>
        <p:spPr bwMode="auto">
          <a:xfrm>
            <a:off x="-104190" y="462215"/>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312558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CA1F5843-5582-924B-FD8F-22B0E48AF4DA}"/>
              </a:ext>
            </a:extLst>
          </p:cNvPr>
          <p:cNvGrpSpPr/>
          <p:nvPr/>
        </p:nvGrpSpPr>
        <p:grpSpPr>
          <a:xfrm>
            <a:off x="-344630" y="3308"/>
            <a:ext cx="12870385" cy="446052"/>
            <a:chOff x="-402429" y="-7062"/>
            <a:chExt cx="12870385" cy="446052"/>
          </a:xfrm>
        </p:grpSpPr>
        <p:sp>
          <p:nvSpPr>
            <p:cNvPr id="38" name="箭头: V 形 37">
              <a:extLst>
                <a:ext uri="{FF2B5EF4-FFF2-40B4-BE49-F238E27FC236}">
                  <a16:creationId xmlns:a16="http://schemas.microsoft.com/office/drawing/2014/main" id="{147F7A80-F3D5-1555-261B-1A114B6EF246}"/>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9" name="箭头: V 形 38">
              <a:extLst>
                <a:ext uri="{FF2B5EF4-FFF2-40B4-BE49-F238E27FC236}">
                  <a16:creationId xmlns:a16="http://schemas.microsoft.com/office/drawing/2014/main" id="{5F2B2A54-2EEC-3C79-CEC6-6A7A147F7828}"/>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42" name="箭头: V 形 41">
              <a:extLst>
                <a:ext uri="{FF2B5EF4-FFF2-40B4-BE49-F238E27FC236}">
                  <a16:creationId xmlns:a16="http://schemas.microsoft.com/office/drawing/2014/main" id="{89AC8536-1329-D7D4-555E-0119229FA1D8}"/>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43" name="箭头: V 形 42">
              <a:extLst>
                <a:ext uri="{FF2B5EF4-FFF2-40B4-BE49-F238E27FC236}">
                  <a16:creationId xmlns:a16="http://schemas.microsoft.com/office/drawing/2014/main" id="{D7B697A7-2910-7B9B-6172-66AE2C6BA62B}"/>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45" name="箭头: V 形 44">
              <a:extLst>
                <a:ext uri="{FF2B5EF4-FFF2-40B4-BE49-F238E27FC236}">
                  <a16:creationId xmlns:a16="http://schemas.microsoft.com/office/drawing/2014/main" id="{2CB15DE3-5CE7-0977-B059-B53F8869A901}"/>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50" name="标题 1">
            <a:extLst>
              <a:ext uri="{FF2B5EF4-FFF2-40B4-BE49-F238E27FC236}">
                <a16:creationId xmlns:a16="http://schemas.microsoft.com/office/drawing/2014/main" id="{CE9DC73F-0DCD-1D42-A81C-B0757FC429A7}"/>
              </a:ext>
            </a:extLst>
          </p:cNvPr>
          <p:cNvSpPr>
            <a:spLocks noGrp="1"/>
          </p:cNvSpPr>
          <p:nvPr>
            <p:ph type="title"/>
          </p:nvPr>
        </p:nvSpPr>
        <p:spPr>
          <a:xfrm>
            <a:off x="1038312" y="465399"/>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51" name="内容占位符 4">
            <a:extLst>
              <a:ext uri="{FF2B5EF4-FFF2-40B4-BE49-F238E27FC236}">
                <a16:creationId xmlns:a16="http://schemas.microsoft.com/office/drawing/2014/main" id="{18490036-5571-458C-7D91-416CCBCB1387}"/>
              </a:ext>
            </a:extLst>
          </p:cNvPr>
          <p:cNvSpPr txBox="1">
            <a:spLocks/>
          </p:cNvSpPr>
          <p:nvPr/>
        </p:nvSpPr>
        <p:spPr>
          <a:xfrm>
            <a:off x="1320581" y="907207"/>
            <a:ext cx="6543070"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4-3-4  NDTL-CNN</a:t>
            </a:r>
            <a:r>
              <a:rPr lang="zh-CN" altLang="en-US" sz="2400" b="1" dirty="0">
                <a:latin typeface="+mj-ea"/>
                <a:ea typeface="+mj-ea"/>
                <a:cs typeface="Times New Roman" panose="02020603050405020304" pitchFamily="18" charset="0"/>
              </a:rPr>
              <a:t>迁移机理分析</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grpSp>
        <p:nvGrpSpPr>
          <p:cNvPr id="5" name="组合 4">
            <a:extLst>
              <a:ext uri="{FF2B5EF4-FFF2-40B4-BE49-F238E27FC236}">
                <a16:creationId xmlns:a16="http://schemas.microsoft.com/office/drawing/2014/main" id="{5056DD90-08F1-35BB-BA21-1D5361FE8A22}"/>
              </a:ext>
            </a:extLst>
          </p:cNvPr>
          <p:cNvGrpSpPr/>
          <p:nvPr/>
        </p:nvGrpSpPr>
        <p:grpSpPr>
          <a:xfrm>
            <a:off x="600671" y="2713874"/>
            <a:ext cx="11372876" cy="3437103"/>
            <a:chOff x="838805" y="4227411"/>
            <a:chExt cx="10133996" cy="2617255"/>
          </a:xfrm>
        </p:grpSpPr>
        <p:grpSp>
          <p:nvGrpSpPr>
            <p:cNvPr id="57" name="组合 56">
              <a:extLst>
                <a:ext uri="{FF2B5EF4-FFF2-40B4-BE49-F238E27FC236}">
                  <a16:creationId xmlns:a16="http://schemas.microsoft.com/office/drawing/2014/main" id="{A2593AD0-EF61-5133-0EA2-4A1E2C7EF076}"/>
                </a:ext>
              </a:extLst>
            </p:cNvPr>
            <p:cNvGrpSpPr/>
            <p:nvPr/>
          </p:nvGrpSpPr>
          <p:grpSpPr>
            <a:xfrm>
              <a:off x="838805" y="4227411"/>
              <a:ext cx="10133996" cy="2617255"/>
              <a:chOff x="838805" y="1613597"/>
              <a:chExt cx="10133996" cy="2617255"/>
            </a:xfrm>
          </p:grpSpPr>
          <p:grpSp>
            <p:nvGrpSpPr>
              <p:cNvPr id="58" name="组合 57">
                <a:extLst>
                  <a:ext uri="{FF2B5EF4-FFF2-40B4-BE49-F238E27FC236}">
                    <a16:creationId xmlns:a16="http://schemas.microsoft.com/office/drawing/2014/main" id="{85DA1FA8-C543-942C-8800-C4576A3940D9}"/>
                  </a:ext>
                </a:extLst>
              </p:cNvPr>
              <p:cNvGrpSpPr/>
              <p:nvPr/>
            </p:nvGrpSpPr>
            <p:grpSpPr>
              <a:xfrm>
                <a:off x="838805" y="1613597"/>
                <a:ext cx="10133996" cy="2617255"/>
                <a:chOff x="784026" y="2646631"/>
                <a:chExt cx="10133996" cy="935283"/>
              </a:xfrm>
            </p:grpSpPr>
            <p:sp>
              <p:nvSpPr>
                <p:cNvPr id="64" name="矩形: 圆角 63">
                  <a:extLst>
                    <a:ext uri="{FF2B5EF4-FFF2-40B4-BE49-F238E27FC236}">
                      <a16:creationId xmlns:a16="http://schemas.microsoft.com/office/drawing/2014/main" id="{464B1882-759F-561A-265B-A1C3121E9435}"/>
                    </a:ext>
                  </a:extLst>
                </p:cNvPr>
                <p:cNvSpPr/>
                <p:nvPr/>
              </p:nvSpPr>
              <p:spPr>
                <a:xfrm>
                  <a:off x="784026" y="2646631"/>
                  <a:ext cx="10133996" cy="873389"/>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文本框 64">
                  <a:extLst>
                    <a:ext uri="{FF2B5EF4-FFF2-40B4-BE49-F238E27FC236}">
                      <a16:creationId xmlns:a16="http://schemas.microsoft.com/office/drawing/2014/main" id="{7914CE8F-EC6C-E09F-2408-0CA213C226D8}"/>
                    </a:ext>
                  </a:extLst>
                </p:cNvPr>
                <p:cNvSpPr txBox="1"/>
                <p:nvPr/>
              </p:nvSpPr>
              <p:spPr>
                <a:xfrm>
                  <a:off x="3145258" y="3449932"/>
                  <a:ext cx="5178810" cy="131982"/>
                </a:xfrm>
                <a:prstGeom prst="rect">
                  <a:avLst/>
                </a:prstGeom>
                <a:solidFill>
                  <a:schemeClr val="bg1"/>
                </a:solidFill>
              </p:spPr>
              <p:txBody>
                <a:bodyPr wrap="square" rtlCol="0">
                  <a:spAutoFit/>
                </a:bodyPr>
                <a:lstStyle/>
                <a:p>
                  <a:pPr algn="ctr"/>
                  <a:r>
                    <a:rPr lang="en-US" altLang="zh-CN" b="1" dirty="0">
                      <a:solidFill>
                        <a:srgbClr val="0070C0"/>
                      </a:solidFill>
                    </a:rPr>
                    <a:t>NDTL-CNN</a:t>
                  </a:r>
                  <a:r>
                    <a:rPr lang="zh-CN" altLang="en-US" b="1" dirty="0"/>
                    <a:t>在</a:t>
                  </a:r>
                  <a:r>
                    <a:rPr lang="zh-CN" altLang="en-US" b="1" dirty="0">
                      <a:solidFill>
                        <a:srgbClr val="0070C0"/>
                      </a:solidFill>
                    </a:rPr>
                    <a:t>目标域</a:t>
                  </a:r>
                  <a:r>
                    <a:rPr lang="zh-CN" altLang="en-US" b="1" dirty="0"/>
                    <a:t>测试集的全连接层特征映射</a:t>
                  </a:r>
                </a:p>
              </p:txBody>
            </p:sp>
          </p:grpSp>
          <p:sp>
            <p:nvSpPr>
              <p:cNvPr id="62" name="箭头: V 形 61">
                <a:extLst>
                  <a:ext uri="{FF2B5EF4-FFF2-40B4-BE49-F238E27FC236}">
                    <a16:creationId xmlns:a16="http://schemas.microsoft.com/office/drawing/2014/main" id="{0D17880C-75CE-672B-BEB9-8CB2D5A97E6B}"/>
                  </a:ext>
                </a:extLst>
              </p:cNvPr>
              <p:cNvSpPr/>
              <p:nvPr/>
            </p:nvSpPr>
            <p:spPr>
              <a:xfrm>
                <a:off x="3872215" y="2657751"/>
                <a:ext cx="476250" cy="495300"/>
              </a:xfrm>
              <a:prstGeom prst="chevr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箭头: V 形 62">
                <a:extLst>
                  <a:ext uri="{FF2B5EF4-FFF2-40B4-BE49-F238E27FC236}">
                    <a16:creationId xmlns:a16="http://schemas.microsoft.com/office/drawing/2014/main" id="{680E3C4B-F23D-6C56-B35B-9A695A181273}"/>
                  </a:ext>
                </a:extLst>
              </p:cNvPr>
              <p:cNvSpPr/>
              <p:nvPr/>
            </p:nvSpPr>
            <p:spPr>
              <a:xfrm>
                <a:off x="7230419" y="2648857"/>
                <a:ext cx="476250" cy="495300"/>
              </a:xfrm>
              <a:prstGeom prst="chevr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66" name="图片 65" descr="图表, 散点图&#10;&#10;描述已自动生成">
              <a:extLst>
                <a:ext uri="{FF2B5EF4-FFF2-40B4-BE49-F238E27FC236}">
                  <a16:creationId xmlns:a16="http://schemas.microsoft.com/office/drawing/2014/main" id="{17EC50B5-95AF-FB7A-8E82-EE27A635F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0346" y="4345954"/>
              <a:ext cx="2661850" cy="2085657"/>
            </a:xfrm>
            <a:prstGeom prst="rect">
              <a:avLst/>
            </a:prstGeom>
          </p:spPr>
        </p:pic>
        <p:pic>
          <p:nvPicPr>
            <p:cNvPr id="67" name="图片 66" descr="图表, 散点图&#10;&#10;描述已自动生成">
              <a:extLst>
                <a:ext uri="{FF2B5EF4-FFF2-40B4-BE49-F238E27FC236}">
                  <a16:creationId xmlns:a16="http://schemas.microsoft.com/office/drawing/2014/main" id="{9B06DE2B-E0BC-9ABC-B207-45390CF6A6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0616" y="4384748"/>
              <a:ext cx="2717652" cy="2129380"/>
            </a:xfrm>
            <a:prstGeom prst="rect">
              <a:avLst/>
            </a:prstGeom>
          </p:spPr>
        </p:pic>
        <p:pic>
          <p:nvPicPr>
            <p:cNvPr id="68" name="图片 67" descr="图表, 散点图&#10;&#10;描述已自动生成">
              <a:extLst>
                <a:ext uri="{FF2B5EF4-FFF2-40B4-BE49-F238E27FC236}">
                  <a16:creationId xmlns:a16="http://schemas.microsoft.com/office/drawing/2014/main" id="{6ED24E1B-36B3-5D5F-3305-0EB8F72AAB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6687" y="4345954"/>
              <a:ext cx="2767163" cy="2168174"/>
            </a:xfrm>
            <a:prstGeom prst="rect">
              <a:avLst/>
            </a:prstGeom>
          </p:spPr>
        </p:pic>
      </p:grpSp>
      <p:sp>
        <p:nvSpPr>
          <p:cNvPr id="9" name="文本框 8">
            <a:extLst>
              <a:ext uri="{FF2B5EF4-FFF2-40B4-BE49-F238E27FC236}">
                <a16:creationId xmlns:a16="http://schemas.microsoft.com/office/drawing/2014/main" id="{79D66305-8901-3BFA-DB80-50D58F0BA16E}"/>
              </a:ext>
            </a:extLst>
          </p:cNvPr>
          <p:cNvSpPr txBox="1"/>
          <p:nvPr/>
        </p:nvSpPr>
        <p:spPr>
          <a:xfrm>
            <a:off x="435022" y="1551168"/>
            <a:ext cx="3921078" cy="874407"/>
          </a:xfrm>
          <a:prstGeom prst="rect">
            <a:avLst/>
          </a:prstGeom>
          <a:solidFill>
            <a:srgbClr val="1C50A2"/>
          </a:solidFill>
        </p:spPr>
        <p:txBody>
          <a:bodyPr wrap="square" rtlCol="0">
            <a:spAutoFit/>
          </a:bodyPr>
          <a:lstStyle/>
          <a:p>
            <a:pPr algn="ctr">
              <a:lnSpc>
                <a:spcPct val="150000"/>
              </a:lnSpc>
            </a:pPr>
            <a:r>
              <a:rPr lang="zh-CN" altLang="en-US" sz="1800" b="1" kern="100" dirty="0">
                <a:solidFill>
                  <a:srgbClr val="FFFFFF"/>
                </a:solidFill>
                <a:effectLst/>
                <a:latin typeface="+mj-ea"/>
                <a:ea typeface="+mj-ea"/>
                <a:cs typeface="Times New Roman" panose="02020603050405020304" pitchFamily="18" charset="0"/>
              </a:rPr>
              <a:t>大部分类别能够得到明显的区分，仅有少部分仍区域重叠，易发生混淆</a:t>
            </a:r>
            <a:endParaRPr lang="zh-CN" altLang="en-US" b="1" dirty="0">
              <a:solidFill>
                <a:srgbClr val="FFFFFF"/>
              </a:solidFill>
              <a:latin typeface="+mj-ea"/>
              <a:ea typeface="+mj-ea"/>
            </a:endParaRPr>
          </a:p>
        </p:txBody>
      </p:sp>
      <p:cxnSp>
        <p:nvCxnSpPr>
          <p:cNvPr id="10" name="直接连接符 9">
            <a:extLst>
              <a:ext uri="{FF2B5EF4-FFF2-40B4-BE49-F238E27FC236}">
                <a16:creationId xmlns:a16="http://schemas.microsoft.com/office/drawing/2014/main" id="{3D913AA0-3097-5D81-24C6-FABB535A2CA2}"/>
              </a:ext>
            </a:extLst>
          </p:cNvPr>
          <p:cNvCxnSpPr>
            <a:cxnSpLocks/>
            <a:endCxn id="9" idx="2"/>
          </p:cNvCxnSpPr>
          <p:nvPr/>
        </p:nvCxnSpPr>
        <p:spPr>
          <a:xfrm flipH="1" flipV="1">
            <a:off x="2395561" y="2425575"/>
            <a:ext cx="296283" cy="1003425"/>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id="{5977053F-5CB9-1BCF-4134-A6D445C3187B}"/>
              </a:ext>
            </a:extLst>
          </p:cNvPr>
          <p:cNvSpPr/>
          <p:nvPr/>
        </p:nvSpPr>
        <p:spPr>
          <a:xfrm>
            <a:off x="2356605" y="2378391"/>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F16741C2-67FC-ABB7-37BC-53F48AB4A2D3}"/>
              </a:ext>
            </a:extLst>
          </p:cNvPr>
          <p:cNvSpPr/>
          <p:nvPr/>
        </p:nvSpPr>
        <p:spPr>
          <a:xfrm>
            <a:off x="2647012" y="3378347"/>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19" name="矩形 18">
            <a:extLst>
              <a:ext uri="{FF2B5EF4-FFF2-40B4-BE49-F238E27FC236}">
                <a16:creationId xmlns:a16="http://schemas.microsoft.com/office/drawing/2014/main" id="{01F4A57D-A6C2-74D8-BB86-3452B08F4A5C}"/>
              </a:ext>
            </a:extLst>
          </p:cNvPr>
          <p:cNvSpPr/>
          <p:nvPr/>
        </p:nvSpPr>
        <p:spPr>
          <a:xfrm>
            <a:off x="1152526" y="3800475"/>
            <a:ext cx="809624" cy="128587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a:extLst>
              <a:ext uri="{FF2B5EF4-FFF2-40B4-BE49-F238E27FC236}">
                <a16:creationId xmlns:a16="http://schemas.microsoft.com/office/drawing/2014/main" id="{0E4579EB-1F9F-1DDB-86A8-A65FBF574A41}"/>
              </a:ext>
            </a:extLst>
          </p:cNvPr>
          <p:cNvSpPr/>
          <p:nvPr/>
        </p:nvSpPr>
        <p:spPr>
          <a:xfrm>
            <a:off x="4942087" y="4543424"/>
            <a:ext cx="403546" cy="895072"/>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AD924D69-649A-F758-732B-F58DD725C17F}"/>
              </a:ext>
            </a:extLst>
          </p:cNvPr>
          <p:cNvSpPr txBox="1"/>
          <p:nvPr/>
        </p:nvSpPr>
        <p:spPr>
          <a:xfrm>
            <a:off x="4592116" y="1546073"/>
            <a:ext cx="3231013" cy="874407"/>
          </a:xfrm>
          <a:prstGeom prst="rect">
            <a:avLst/>
          </a:prstGeom>
          <a:solidFill>
            <a:srgbClr val="1C50A2"/>
          </a:solidFill>
        </p:spPr>
        <p:txBody>
          <a:bodyPr wrap="square" rtlCol="0">
            <a:spAutoFit/>
          </a:bodyPr>
          <a:lstStyle/>
          <a:p>
            <a:pPr algn="ctr">
              <a:lnSpc>
                <a:spcPct val="150000"/>
              </a:lnSpc>
            </a:pPr>
            <a:r>
              <a:rPr lang="zh-CN" altLang="en-US" sz="1800" b="1" kern="100" dirty="0">
                <a:solidFill>
                  <a:srgbClr val="FFFFFF"/>
                </a:solidFill>
                <a:effectLst/>
                <a:latin typeface="+mj-ea"/>
                <a:ea typeface="+mj-ea"/>
                <a:cs typeface="Times New Roman" panose="02020603050405020304" pitchFamily="18" charset="0"/>
              </a:rPr>
              <a:t>各类别的区域边界更加清晰</a:t>
            </a:r>
            <a:endParaRPr lang="en-US" altLang="zh-CN" sz="1800" b="1" kern="100" dirty="0">
              <a:solidFill>
                <a:srgbClr val="FFFFFF"/>
              </a:solidFill>
              <a:effectLst/>
              <a:latin typeface="+mj-ea"/>
              <a:ea typeface="+mj-ea"/>
              <a:cs typeface="Times New Roman" panose="02020603050405020304" pitchFamily="18" charset="0"/>
            </a:endParaRPr>
          </a:p>
          <a:p>
            <a:pPr algn="ctr">
              <a:lnSpc>
                <a:spcPct val="150000"/>
              </a:lnSpc>
            </a:pPr>
            <a:r>
              <a:rPr lang="zh-CN" altLang="en-US" sz="1800" b="1" kern="100" dirty="0">
                <a:solidFill>
                  <a:srgbClr val="FFFFFF"/>
                </a:solidFill>
                <a:effectLst/>
                <a:latin typeface="+mj-ea"/>
                <a:ea typeface="+mj-ea"/>
                <a:cs typeface="Times New Roman" panose="02020603050405020304" pitchFamily="18" charset="0"/>
              </a:rPr>
              <a:t>少部分易混淆情况得到改善</a:t>
            </a:r>
            <a:endParaRPr lang="zh-CN" altLang="en-US" b="1" dirty="0">
              <a:solidFill>
                <a:srgbClr val="FFFFFF"/>
              </a:solidFill>
              <a:latin typeface="+mj-ea"/>
              <a:ea typeface="+mj-ea"/>
            </a:endParaRPr>
          </a:p>
        </p:txBody>
      </p:sp>
      <p:cxnSp>
        <p:nvCxnSpPr>
          <p:cNvPr id="23" name="直接连接符 22">
            <a:extLst>
              <a:ext uri="{FF2B5EF4-FFF2-40B4-BE49-F238E27FC236}">
                <a16:creationId xmlns:a16="http://schemas.microsoft.com/office/drawing/2014/main" id="{DBA480C4-1AFF-2E0F-A432-EE4C3A37C402}"/>
              </a:ext>
            </a:extLst>
          </p:cNvPr>
          <p:cNvCxnSpPr>
            <a:cxnSpLocks/>
            <a:stCxn id="26" idx="0"/>
            <a:endCxn id="22" idx="2"/>
          </p:cNvCxnSpPr>
          <p:nvPr/>
        </p:nvCxnSpPr>
        <p:spPr>
          <a:xfrm flipH="1" flipV="1">
            <a:off x="6207623" y="2420480"/>
            <a:ext cx="225989" cy="95786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25" name="椭圆 24">
            <a:extLst>
              <a:ext uri="{FF2B5EF4-FFF2-40B4-BE49-F238E27FC236}">
                <a16:creationId xmlns:a16="http://schemas.microsoft.com/office/drawing/2014/main" id="{EA45172B-8DB9-2871-BE24-ABEA22825DD2}"/>
              </a:ext>
            </a:extLst>
          </p:cNvPr>
          <p:cNvSpPr/>
          <p:nvPr/>
        </p:nvSpPr>
        <p:spPr>
          <a:xfrm>
            <a:off x="6161527" y="2358719"/>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93C06454-01E9-6559-BA1A-A4D7B1EA146E}"/>
              </a:ext>
            </a:extLst>
          </p:cNvPr>
          <p:cNvSpPr/>
          <p:nvPr/>
        </p:nvSpPr>
        <p:spPr>
          <a:xfrm>
            <a:off x="6384693" y="3378346"/>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7" name="文本框 26">
            <a:extLst>
              <a:ext uri="{FF2B5EF4-FFF2-40B4-BE49-F238E27FC236}">
                <a16:creationId xmlns:a16="http://schemas.microsoft.com/office/drawing/2014/main" id="{41ACD788-243D-832C-F660-0908FD8A983E}"/>
              </a:ext>
            </a:extLst>
          </p:cNvPr>
          <p:cNvSpPr txBox="1"/>
          <p:nvPr/>
        </p:nvSpPr>
        <p:spPr>
          <a:xfrm>
            <a:off x="8465948" y="1166651"/>
            <a:ext cx="3076576" cy="1289905"/>
          </a:xfrm>
          <a:prstGeom prst="rect">
            <a:avLst/>
          </a:prstGeom>
          <a:solidFill>
            <a:srgbClr val="1C50A2"/>
          </a:solidFill>
        </p:spPr>
        <p:txBody>
          <a:bodyPr wrap="square" rtlCol="0">
            <a:spAutoFit/>
          </a:bodyPr>
          <a:lstStyle/>
          <a:p>
            <a:pPr algn="ctr">
              <a:lnSpc>
                <a:spcPct val="150000"/>
              </a:lnSpc>
            </a:pPr>
            <a:r>
              <a:rPr lang="zh-CN" altLang="en-US" sz="1800" b="1" kern="100" dirty="0">
                <a:solidFill>
                  <a:srgbClr val="FFFFFF"/>
                </a:solidFill>
                <a:effectLst/>
                <a:latin typeface="+mj-ea"/>
                <a:ea typeface="+mj-ea"/>
                <a:cs typeface="Times New Roman" panose="02020603050405020304" pitchFamily="18" charset="0"/>
              </a:rPr>
              <a:t>各类别分布区域十分集中，且重叠面积很小</a:t>
            </a:r>
            <a:endParaRPr lang="en-US" altLang="zh-CN" sz="1800" b="1" kern="100" dirty="0">
              <a:solidFill>
                <a:srgbClr val="FFFFFF"/>
              </a:solidFill>
              <a:effectLst/>
              <a:latin typeface="+mj-ea"/>
              <a:ea typeface="+mj-ea"/>
              <a:cs typeface="Times New Roman" panose="02020603050405020304" pitchFamily="18" charset="0"/>
            </a:endParaRPr>
          </a:p>
          <a:p>
            <a:pPr algn="ctr">
              <a:lnSpc>
                <a:spcPct val="150000"/>
              </a:lnSpc>
            </a:pPr>
            <a:r>
              <a:rPr lang="zh-CN" altLang="en-US" sz="1800" b="1" kern="100" dirty="0">
                <a:solidFill>
                  <a:srgbClr val="FFC000"/>
                </a:solidFill>
                <a:effectLst/>
                <a:latin typeface="+mj-ea"/>
                <a:ea typeface="+mj-ea"/>
                <a:cs typeface="Times New Roman" panose="02020603050405020304" pitchFamily="18" charset="0"/>
              </a:rPr>
              <a:t>基本都可以得到明显区分</a:t>
            </a:r>
            <a:endParaRPr lang="zh-CN" altLang="en-US" b="1" dirty="0">
              <a:solidFill>
                <a:srgbClr val="FFC000"/>
              </a:solidFill>
              <a:latin typeface="+mj-ea"/>
              <a:ea typeface="+mj-ea"/>
            </a:endParaRPr>
          </a:p>
        </p:txBody>
      </p:sp>
      <p:sp>
        <p:nvSpPr>
          <p:cNvPr id="32" name="椭圆 31">
            <a:extLst>
              <a:ext uri="{FF2B5EF4-FFF2-40B4-BE49-F238E27FC236}">
                <a16:creationId xmlns:a16="http://schemas.microsoft.com/office/drawing/2014/main" id="{DDF22077-10A7-F9C3-B74C-BA6776D311B6}"/>
              </a:ext>
            </a:extLst>
          </p:cNvPr>
          <p:cNvSpPr/>
          <p:nvPr/>
        </p:nvSpPr>
        <p:spPr>
          <a:xfrm>
            <a:off x="10234606" y="2398790"/>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cxnSp>
        <p:nvCxnSpPr>
          <p:cNvPr id="33" name="直接连接符 32">
            <a:extLst>
              <a:ext uri="{FF2B5EF4-FFF2-40B4-BE49-F238E27FC236}">
                <a16:creationId xmlns:a16="http://schemas.microsoft.com/office/drawing/2014/main" id="{B94469DA-9AFA-7D90-27B0-438F83FE9B02}"/>
              </a:ext>
            </a:extLst>
          </p:cNvPr>
          <p:cNvCxnSpPr>
            <a:cxnSpLocks/>
          </p:cNvCxnSpPr>
          <p:nvPr/>
        </p:nvCxnSpPr>
        <p:spPr>
          <a:xfrm flipH="1" flipV="1">
            <a:off x="10266346" y="2412849"/>
            <a:ext cx="225989" cy="957866"/>
          </a:xfrm>
          <a:prstGeom prst="line">
            <a:avLst/>
          </a:prstGeom>
          <a:ln w="2857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34" name="椭圆 33">
            <a:extLst>
              <a:ext uri="{FF2B5EF4-FFF2-40B4-BE49-F238E27FC236}">
                <a16:creationId xmlns:a16="http://schemas.microsoft.com/office/drawing/2014/main" id="{E227BBD1-2203-49F4-2A57-629FA14E747C}"/>
              </a:ext>
            </a:extLst>
          </p:cNvPr>
          <p:cNvSpPr/>
          <p:nvPr/>
        </p:nvSpPr>
        <p:spPr>
          <a:xfrm>
            <a:off x="10443416" y="3322446"/>
            <a:ext cx="97837" cy="97837"/>
          </a:xfrm>
          <a:prstGeom prst="ellipse">
            <a:avLst/>
          </a:prstGeom>
          <a:solidFill>
            <a:schemeClr val="tx1"/>
          </a:solidFill>
          <a:ln>
            <a:solidFill>
              <a:schemeClr val="tx1"/>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5" name="文本框 34">
            <a:extLst>
              <a:ext uri="{FF2B5EF4-FFF2-40B4-BE49-F238E27FC236}">
                <a16:creationId xmlns:a16="http://schemas.microsoft.com/office/drawing/2014/main" id="{91F46CAB-03AF-A60E-5BC1-50506C9D3D0D}"/>
              </a:ext>
            </a:extLst>
          </p:cNvPr>
          <p:cNvSpPr txBox="1"/>
          <p:nvPr/>
        </p:nvSpPr>
        <p:spPr>
          <a:xfrm>
            <a:off x="838073" y="6132737"/>
            <a:ext cx="11039474" cy="646331"/>
          </a:xfrm>
          <a:prstGeom prst="rect">
            <a:avLst/>
          </a:prstGeom>
          <a:noFill/>
        </p:spPr>
        <p:txBody>
          <a:bodyPr wrap="square" rtlCol="0">
            <a:spAutoFit/>
          </a:bodyPr>
          <a:lstStyle/>
          <a:p>
            <a:pPr algn="ctr"/>
            <a:r>
              <a:rPr lang="zh-CN" altLang="en-US" dirty="0">
                <a:latin typeface="+mn-ea"/>
              </a:rPr>
              <a:t>健康状态为</a:t>
            </a:r>
            <a:r>
              <a:rPr lang="en-US" altLang="zh-CN" dirty="0">
                <a:latin typeface="+mn-ea"/>
              </a:rPr>
              <a:t>5</a:t>
            </a:r>
            <a:r>
              <a:rPr lang="zh-CN" altLang="en-US" dirty="0">
                <a:latin typeface="+mn-ea"/>
              </a:rPr>
              <a:t>、</a:t>
            </a:r>
            <a:r>
              <a:rPr lang="en-US" altLang="zh-CN" dirty="0">
                <a:latin typeface="+mn-ea"/>
              </a:rPr>
              <a:t>7</a:t>
            </a:r>
            <a:r>
              <a:rPr lang="zh-CN" altLang="en-US" dirty="0">
                <a:latin typeface="+mn-ea"/>
              </a:rPr>
              <a:t>、</a:t>
            </a:r>
            <a:r>
              <a:rPr lang="en-US" altLang="zh-CN" dirty="0">
                <a:latin typeface="+mn-ea"/>
              </a:rPr>
              <a:t>14</a:t>
            </a:r>
            <a:r>
              <a:rPr lang="zh-CN" altLang="en-US" dirty="0">
                <a:latin typeface="+mn-ea"/>
              </a:rPr>
              <a:t>的样本最易得到区分，仅有健康状态为</a:t>
            </a:r>
            <a:r>
              <a:rPr lang="en-US" altLang="zh-CN" dirty="0">
                <a:latin typeface="+mn-ea"/>
              </a:rPr>
              <a:t>0</a:t>
            </a:r>
            <a:r>
              <a:rPr lang="zh-CN" altLang="en-US" dirty="0">
                <a:latin typeface="+mn-ea"/>
              </a:rPr>
              <a:t>、</a:t>
            </a:r>
            <a:r>
              <a:rPr lang="en-US" altLang="zh-CN" dirty="0">
                <a:latin typeface="+mn-ea"/>
              </a:rPr>
              <a:t>11</a:t>
            </a:r>
            <a:r>
              <a:rPr lang="zh-CN" altLang="en-US" dirty="0">
                <a:latin typeface="+mn-ea"/>
              </a:rPr>
              <a:t>、</a:t>
            </a:r>
            <a:r>
              <a:rPr lang="en-US" altLang="zh-CN" dirty="0">
                <a:latin typeface="+mn-ea"/>
              </a:rPr>
              <a:t>12</a:t>
            </a:r>
            <a:r>
              <a:rPr lang="zh-CN" altLang="en-US" dirty="0">
                <a:latin typeface="+mn-ea"/>
              </a:rPr>
              <a:t>的样本还存在极小部分的重叠情况，与</a:t>
            </a:r>
            <a:r>
              <a:rPr lang="en-US" altLang="zh-CN" dirty="0">
                <a:latin typeface="+mn-ea"/>
              </a:rPr>
              <a:t>NDTL-CNN</a:t>
            </a:r>
            <a:r>
              <a:rPr lang="zh-CN" altLang="en-US" dirty="0">
                <a:latin typeface="+mn-ea"/>
              </a:rPr>
              <a:t>在目标域测试集的诊断混淆矩阵结果一致</a:t>
            </a:r>
          </a:p>
        </p:txBody>
      </p:sp>
      <p:pic>
        <p:nvPicPr>
          <p:cNvPr id="2" name="图片 1" descr="图示&#10;&#10;描述已自动生成">
            <a:extLst>
              <a:ext uri="{FF2B5EF4-FFF2-40B4-BE49-F238E27FC236}">
                <a16:creationId xmlns:a16="http://schemas.microsoft.com/office/drawing/2014/main" id="{34A85F0A-D166-26DF-F4C0-9BD8C2593B7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38" r="8188"/>
          <a:stretch/>
        </p:blipFill>
        <p:spPr bwMode="auto">
          <a:xfrm>
            <a:off x="-104049" y="507064"/>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6183325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组合 36">
            <a:extLst>
              <a:ext uri="{FF2B5EF4-FFF2-40B4-BE49-F238E27FC236}">
                <a16:creationId xmlns:a16="http://schemas.microsoft.com/office/drawing/2014/main" id="{CA1F5843-5582-924B-FD8F-22B0E48AF4DA}"/>
              </a:ext>
            </a:extLst>
          </p:cNvPr>
          <p:cNvGrpSpPr/>
          <p:nvPr/>
        </p:nvGrpSpPr>
        <p:grpSpPr>
          <a:xfrm>
            <a:off x="-344630" y="3308"/>
            <a:ext cx="12870385" cy="446052"/>
            <a:chOff x="-402429" y="-7062"/>
            <a:chExt cx="12870385" cy="446052"/>
          </a:xfrm>
        </p:grpSpPr>
        <p:sp>
          <p:nvSpPr>
            <p:cNvPr id="38" name="箭头: V 形 37">
              <a:extLst>
                <a:ext uri="{FF2B5EF4-FFF2-40B4-BE49-F238E27FC236}">
                  <a16:creationId xmlns:a16="http://schemas.microsoft.com/office/drawing/2014/main" id="{147F7A80-F3D5-1555-261B-1A114B6EF246}"/>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39" name="箭头: V 形 38">
              <a:extLst>
                <a:ext uri="{FF2B5EF4-FFF2-40B4-BE49-F238E27FC236}">
                  <a16:creationId xmlns:a16="http://schemas.microsoft.com/office/drawing/2014/main" id="{5F2B2A54-2EEC-3C79-CEC6-6A7A147F7828}"/>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42" name="箭头: V 形 41">
              <a:extLst>
                <a:ext uri="{FF2B5EF4-FFF2-40B4-BE49-F238E27FC236}">
                  <a16:creationId xmlns:a16="http://schemas.microsoft.com/office/drawing/2014/main" id="{89AC8536-1329-D7D4-555E-0119229FA1D8}"/>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43" name="箭头: V 形 42">
              <a:extLst>
                <a:ext uri="{FF2B5EF4-FFF2-40B4-BE49-F238E27FC236}">
                  <a16:creationId xmlns:a16="http://schemas.microsoft.com/office/drawing/2014/main" id="{D7B697A7-2910-7B9B-6172-66AE2C6BA62B}"/>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45" name="箭头: V 形 44">
              <a:extLst>
                <a:ext uri="{FF2B5EF4-FFF2-40B4-BE49-F238E27FC236}">
                  <a16:creationId xmlns:a16="http://schemas.microsoft.com/office/drawing/2014/main" id="{2CB15DE3-5CE7-0977-B059-B53F8869A901}"/>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50" name="标题 1">
            <a:extLst>
              <a:ext uri="{FF2B5EF4-FFF2-40B4-BE49-F238E27FC236}">
                <a16:creationId xmlns:a16="http://schemas.microsoft.com/office/drawing/2014/main" id="{CE9DC73F-0DCD-1D42-A81C-B0757FC429A7}"/>
              </a:ext>
            </a:extLst>
          </p:cNvPr>
          <p:cNvSpPr>
            <a:spLocks noGrp="1"/>
          </p:cNvSpPr>
          <p:nvPr>
            <p:ph type="title"/>
          </p:nvPr>
        </p:nvSpPr>
        <p:spPr>
          <a:xfrm>
            <a:off x="991822" y="434945"/>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51" name="内容占位符 4">
            <a:extLst>
              <a:ext uri="{FF2B5EF4-FFF2-40B4-BE49-F238E27FC236}">
                <a16:creationId xmlns:a16="http://schemas.microsoft.com/office/drawing/2014/main" id="{18490036-5571-458C-7D91-416CCBCB1387}"/>
              </a:ext>
            </a:extLst>
          </p:cNvPr>
          <p:cNvSpPr txBox="1">
            <a:spLocks/>
          </p:cNvSpPr>
          <p:nvPr/>
        </p:nvSpPr>
        <p:spPr>
          <a:xfrm>
            <a:off x="1362256" y="904780"/>
            <a:ext cx="6543070"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4-3-4  NDTL-CNN</a:t>
            </a:r>
            <a:r>
              <a:rPr lang="zh-CN" altLang="en-US" sz="2400" b="1" dirty="0">
                <a:latin typeface="+mj-ea"/>
                <a:ea typeface="+mj-ea"/>
                <a:cs typeface="Times New Roman" panose="02020603050405020304" pitchFamily="18" charset="0"/>
              </a:rPr>
              <a:t>迁移机理分析</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grpSp>
        <p:nvGrpSpPr>
          <p:cNvPr id="56" name="组合 55">
            <a:extLst>
              <a:ext uri="{FF2B5EF4-FFF2-40B4-BE49-F238E27FC236}">
                <a16:creationId xmlns:a16="http://schemas.microsoft.com/office/drawing/2014/main" id="{B2E4B61D-4D63-CAD5-7F92-4ECE07407AD8}"/>
              </a:ext>
            </a:extLst>
          </p:cNvPr>
          <p:cNvGrpSpPr/>
          <p:nvPr/>
        </p:nvGrpSpPr>
        <p:grpSpPr>
          <a:xfrm>
            <a:off x="146966" y="1560198"/>
            <a:ext cx="9549795" cy="2617255"/>
            <a:chOff x="838805" y="1613597"/>
            <a:chExt cx="9549795" cy="2617255"/>
          </a:xfrm>
        </p:grpSpPr>
        <p:grpSp>
          <p:nvGrpSpPr>
            <p:cNvPr id="17" name="组合 16">
              <a:extLst>
                <a:ext uri="{FF2B5EF4-FFF2-40B4-BE49-F238E27FC236}">
                  <a16:creationId xmlns:a16="http://schemas.microsoft.com/office/drawing/2014/main" id="{B7955C24-DFAC-5F23-A11C-DCC307551480}"/>
                </a:ext>
              </a:extLst>
            </p:cNvPr>
            <p:cNvGrpSpPr/>
            <p:nvPr/>
          </p:nvGrpSpPr>
          <p:grpSpPr>
            <a:xfrm>
              <a:off x="838805" y="1613597"/>
              <a:ext cx="9549795" cy="2617255"/>
              <a:chOff x="784026" y="2646631"/>
              <a:chExt cx="9549795" cy="935283"/>
            </a:xfrm>
          </p:grpSpPr>
          <p:sp>
            <p:nvSpPr>
              <p:cNvPr id="6" name="矩形: 圆角 5">
                <a:extLst>
                  <a:ext uri="{FF2B5EF4-FFF2-40B4-BE49-F238E27FC236}">
                    <a16:creationId xmlns:a16="http://schemas.microsoft.com/office/drawing/2014/main" id="{47F69BEB-B371-C27B-637E-03A7E2D35FD2}"/>
                  </a:ext>
                </a:extLst>
              </p:cNvPr>
              <p:cNvSpPr/>
              <p:nvPr/>
            </p:nvSpPr>
            <p:spPr>
              <a:xfrm>
                <a:off x="784026" y="2646631"/>
                <a:ext cx="9549795" cy="873389"/>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文本框 15">
                <a:extLst>
                  <a:ext uri="{FF2B5EF4-FFF2-40B4-BE49-F238E27FC236}">
                    <a16:creationId xmlns:a16="http://schemas.microsoft.com/office/drawing/2014/main" id="{64956A2A-BD07-2862-AC2F-90DDE6C55EA6}"/>
                  </a:ext>
                </a:extLst>
              </p:cNvPr>
              <p:cNvSpPr txBox="1"/>
              <p:nvPr/>
            </p:nvSpPr>
            <p:spPr>
              <a:xfrm>
                <a:off x="3145258" y="3449932"/>
                <a:ext cx="5178810" cy="131982"/>
              </a:xfrm>
              <a:prstGeom prst="rect">
                <a:avLst/>
              </a:prstGeom>
              <a:solidFill>
                <a:schemeClr val="bg1"/>
              </a:solidFill>
            </p:spPr>
            <p:txBody>
              <a:bodyPr wrap="square" rtlCol="0">
                <a:spAutoFit/>
              </a:bodyPr>
              <a:lstStyle/>
              <a:p>
                <a:pPr algn="ctr"/>
                <a:r>
                  <a:rPr lang="zh-CN" altLang="en-US" b="1" dirty="0">
                    <a:solidFill>
                      <a:srgbClr val="0070C0"/>
                    </a:solidFill>
                  </a:rPr>
                  <a:t>预训练</a:t>
                </a:r>
                <a:r>
                  <a:rPr lang="en-US" altLang="zh-CN" b="1" dirty="0">
                    <a:solidFill>
                      <a:srgbClr val="0070C0"/>
                    </a:solidFill>
                  </a:rPr>
                  <a:t>CNN</a:t>
                </a:r>
                <a:r>
                  <a:rPr lang="zh-CN" altLang="en-US" b="1" dirty="0"/>
                  <a:t>在</a:t>
                </a:r>
                <a:r>
                  <a:rPr lang="zh-CN" altLang="en-US" b="1" dirty="0">
                    <a:solidFill>
                      <a:srgbClr val="0070C0"/>
                    </a:solidFill>
                  </a:rPr>
                  <a:t>目标域</a:t>
                </a:r>
                <a:r>
                  <a:rPr lang="zh-CN" altLang="en-US" b="1" dirty="0"/>
                  <a:t>测试集的全连接层特征映射</a:t>
                </a:r>
              </a:p>
            </p:txBody>
          </p:sp>
        </p:grpSp>
        <p:pic>
          <p:nvPicPr>
            <p:cNvPr id="2" name="图片 1" descr="图表, 散点图&#10;&#10;描述已自动生成">
              <a:extLst>
                <a:ext uri="{FF2B5EF4-FFF2-40B4-BE49-F238E27FC236}">
                  <a16:creationId xmlns:a16="http://schemas.microsoft.com/office/drawing/2014/main" id="{0881EB90-97B5-3BA5-8C53-92A0326721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24586" y="1683806"/>
              <a:ext cx="2661849" cy="2107503"/>
            </a:xfrm>
            <a:prstGeom prst="rect">
              <a:avLst/>
            </a:prstGeom>
          </p:spPr>
        </p:pic>
        <p:pic>
          <p:nvPicPr>
            <p:cNvPr id="3" name="图片 2">
              <a:extLst>
                <a:ext uri="{FF2B5EF4-FFF2-40B4-BE49-F238E27FC236}">
                  <a16:creationId xmlns:a16="http://schemas.microsoft.com/office/drawing/2014/main" id="{A917E788-58CB-2B84-657D-EB791A53A5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5787" y="1734683"/>
              <a:ext cx="2661850" cy="2109670"/>
            </a:xfrm>
            <a:prstGeom prst="rect">
              <a:avLst/>
            </a:prstGeom>
          </p:spPr>
        </p:pic>
        <p:pic>
          <p:nvPicPr>
            <p:cNvPr id="4" name="图片 3">
              <a:extLst>
                <a:ext uri="{FF2B5EF4-FFF2-40B4-BE49-F238E27FC236}">
                  <a16:creationId xmlns:a16="http://schemas.microsoft.com/office/drawing/2014/main" id="{DD61A909-30B9-8C75-B137-F2E49B41107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12179" y="1734683"/>
              <a:ext cx="2689732" cy="2107503"/>
            </a:xfrm>
            <a:prstGeom prst="rect">
              <a:avLst/>
            </a:prstGeom>
          </p:spPr>
        </p:pic>
        <p:sp>
          <p:nvSpPr>
            <p:cNvPr id="7" name="箭头: V 形 6">
              <a:extLst>
                <a:ext uri="{FF2B5EF4-FFF2-40B4-BE49-F238E27FC236}">
                  <a16:creationId xmlns:a16="http://schemas.microsoft.com/office/drawing/2014/main" id="{A9BD3CF0-5BCC-A3D6-68A9-6337A5E583F6}"/>
                </a:ext>
              </a:extLst>
            </p:cNvPr>
            <p:cNvSpPr/>
            <p:nvPr/>
          </p:nvSpPr>
          <p:spPr>
            <a:xfrm>
              <a:off x="3669537" y="2644678"/>
              <a:ext cx="476250" cy="495300"/>
            </a:xfrm>
            <a:prstGeom prst="chevr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 name="箭头: V 形 7">
              <a:extLst>
                <a:ext uri="{FF2B5EF4-FFF2-40B4-BE49-F238E27FC236}">
                  <a16:creationId xmlns:a16="http://schemas.microsoft.com/office/drawing/2014/main" id="{ED7265DA-A445-0152-0267-99B8C6A1772C}"/>
                </a:ext>
              </a:extLst>
            </p:cNvPr>
            <p:cNvSpPr/>
            <p:nvPr/>
          </p:nvSpPr>
          <p:spPr>
            <a:xfrm>
              <a:off x="6835929" y="2644678"/>
              <a:ext cx="476250" cy="495300"/>
            </a:xfrm>
            <a:prstGeom prst="chevr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72" name="组合 71">
            <a:extLst>
              <a:ext uri="{FF2B5EF4-FFF2-40B4-BE49-F238E27FC236}">
                <a16:creationId xmlns:a16="http://schemas.microsoft.com/office/drawing/2014/main" id="{6023E251-C812-5C1F-EED2-823156E2D2A2}"/>
              </a:ext>
            </a:extLst>
          </p:cNvPr>
          <p:cNvGrpSpPr/>
          <p:nvPr/>
        </p:nvGrpSpPr>
        <p:grpSpPr>
          <a:xfrm>
            <a:off x="146966" y="4204272"/>
            <a:ext cx="9549795" cy="2617255"/>
            <a:chOff x="838805" y="4227411"/>
            <a:chExt cx="9549795" cy="2617255"/>
          </a:xfrm>
        </p:grpSpPr>
        <p:grpSp>
          <p:nvGrpSpPr>
            <p:cNvPr id="57" name="组合 56">
              <a:extLst>
                <a:ext uri="{FF2B5EF4-FFF2-40B4-BE49-F238E27FC236}">
                  <a16:creationId xmlns:a16="http://schemas.microsoft.com/office/drawing/2014/main" id="{A2593AD0-EF61-5133-0EA2-4A1E2C7EF076}"/>
                </a:ext>
              </a:extLst>
            </p:cNvPr>
            <p:cNvGrpSpPr/>
            <p:nvPr/>
          </p:nvGrpSpPr>
          <p:grpSpPr>
            <a:xfrm>
              <a:off x="838805" y="4227411"/>
              <a:ext cx="9549795" cy="2617255"/>
              <a:chOff x="838805" y="1613597"/>
              <a:chExt cx="9549795" cy="2617255"/>
            </a:xfrm>
          </p:grpSpPr>
          <p:grpSp>
            <p:nvGrpSpPr>
              <p:cNvPr id="58" name="组合 57">
                <a:extLst>
                  <a:ext uri="{FF2B5EF4-FFF2-40B4-BE49-F238E27FC236}">
                    <a16:creationId xmlns:a16="http://schemas.microsoft.com/office/drawing/2014/main" id="{85DA1FA8-C543-942C-8800-C4576A3940D9}"/>
                  </a:ext>
                </a:extLst>
              </p:cNvPr>
              <p:cNvGrpSpPr/>
              <p:nvPr/>
            </p:nvGrpSpPr>
            <p:grpSpPr>
              <a:xfrm>
                <a:off x="838805" y="1613597"/>
                <a:ext cx="9549795" cy="2617255"/>
                <a:chOff x="784026" y="2646631"/>
                <a:chExt cx="9549795" cy="935283"/>
              </a:xfrm>
            </p:grpSpPr>
            <p:sp>
              <p:nvSpPr>
                <p:cNvPr id="64" name="矩形: 圆角 63">
                  <a:extLst>
                    <a:ext uri="{FF2B5EF4-FFF2-40B4-BE49-F238E27FC236}">
                      <a16:creationId xmlns:a16="http://schemas.microsoft.com/office/drawing/2014/main" id="{464B1882-759F-561A-265B-A1C3121E9435}"/>
                    </a:ext>
                  </a:extLst>
                </p:cNvPr>
                <p:cNvSpPr/>
                <p:nvPr/>
              </p:nvSpPr>
              <p:spPr>
                <a:xfrm>
                  <a:off x="784026" y="2646631"/>
                  <a:ext cx="9549795" cy="873389"/>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5" name="文本框 64">
                  <a:extLst>
                    <a:ext uri="{FF2B5EF4-FFF2-40B4-BE49-F238E27FC236}">
                      <a16:creationId xmlns:a16="http://schemas.microsoft.com/office/drawing/2014/main" id="{7914CE8F-EC6C-E09F-2408-0CA213C226D8}"/>
                    </a:ext>
                  </a:extLst>
                </p:cNvPr>
                <p:cNvSpPr txBox="1"/>
                <p:nvPr/>
              </p:nvSpPr>
              <p:spPr>
                <a:xfrm>
                  <a:off x="3145258" y="3449932"/>
                  <a:ext cx="5178810" cy="131982"/>
                </a:xfrm>
                <a:prstGeom prst="rect">
                  <a:avLst/>
                </a:prstGeom>
                <a:solidFill>
                  <a:schemeClr val="bg1"/>
                </a:solidFill>
              </p:spPr>
              <p:txBody>
                <a:bodyPr wrap="square" rtlCol="0">
                  <a:spAutoFit/>
                </a:bodyPr>
                <a:lstStyle/>
                <a:p>
                  <a:pPr algn="ctr"/>
                  <a:r>
                    <a:rPr lang="en-US" altLang="zh-CN" b="1" dirty="0">
                      <a:solidFill>
                        <a:srgbClr val="0070C0"/>
                      </a:solidFill>
                    </a:rPr>
                    <a:t>NDTL-CNN</a:t>
                  </a:r>
                  <a:r>
                    <a:rPr lang="zh-CN" altLang="en-US" b="1" dirty="0"/>
                    <a:t>在</a:t>
                  </a:r>
                  <a:r>
                    <a:rPr lang="zh-CN" altLang="en-US" b="1" dirty="0">
                      <a:solidFill>
                        <a:srgbClr val="0070C0"/>
                      </a:solidFill>
                    </a:rPr>
                    <a:t>目标域</a:t>
                  </a:r>
                  <a:r>
                    <a:rPr lang="zh-CN" altLang="en-US" b="1" dirty="0"/>
                    <a:t>测试集的全连接层特征映射</a:t>
                  </a:r>
                </a:p>
              </p:txBody>
            </p:sp>
          </p:grpSp>
          <p:sp>
            <p:nvSpPr>
              <p:cNvPr id="62" name="箭头: V 形 61">
                <a:extLst>
                  <a:ext uri="{FF2B5EF4-FFF2-40B4-BE49-F238E27FC236}">
                    <a16:creationId xmlns:a16="http://schemas.microsoft.com/office/drawing/2014/main" id="{0D17880C-75CE-672B-BEB9-8CB2D5A97E6B}"/>
                  </a:ext>
                </a:extLst>
              </p:cNvPr>
              <p:cNvSpPr/>
              <p:nvPr/>
            </p:nvSpPr>
            <p:spPr>
              <a:xfrm>
                <a:off x="3692022" y="2648857"/>
                <a:ext cx="476250" cy="495300"/>
              </a:xfrm>
              <a:prstGeom prst="chevr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箭头: V 形 62">
                <a:extLst>
                  <a:ext uri="{FF2B5EF4-FFF2-40B4-BE49-F238E27FC236}">
                    <a16:creationId xmlns:a16="http://schemas.microsoft.com/office/drawing/2014/main" id="{680E3C4B-F23D-6C56-B35B-9A695A181273}"/>
                  </a:ext>
                </a:extLst>
              </p:cNvPr>
              <p:cNvSpPr/>
              <p:nvPr/>
            </p:nvSpPr>
            <p:spPr>
              <a:xfrm>
                <a:off x="6835929" y="2648857"/>
                <a:ext cx="476250" cy="495300"/>
              </a:xfrm>
              <a:prstGeom prst="chevron">
                <a:avLst/>
              </a:prstGeom>
              <a:solidFill>
                <a:srgbClr val="0070C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66" name="图片 65" descr="图表, 散点图&#10;&#10;描述已自动生成">
              <a:extLst>
                <a:ext uri="{FF2B5EF4-FFF2-40B4-BE49-F238E27FC236}">
                  <a16:creationId xmlns:a16="http://schemas.microsoft.com/office/drawing/2014/main" id="{17EC50B5-95AF-FB7A-8E82-EE27A635FAE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24585" y="4345955"/>
              <a:ext cx="2661850" cy="2085657"/>
            </a:xfrm>
            <a:prstGeom prst="rect">
              <a:avLst/>
            </a:prstGeom>
          </p:spPr>
        </p:pic>
        <p:pic>
          <p:nvPicPr>
            <p:cNvPr id="67" name="图片 66" descr="图表, 散点图&#10;&#10;描述已自动生成">
              <a:extLst>
                <a:ext uri="{FF2B5EF4-FFF2-40B4-BE49-F238E27FC236}">
                  <a16:creationId xmlns:a16="http://schemas.microsoft.com/office/drawing/2014/main" id="{9B06DE2B-E0BC-9ABC-B207-45390CF6A6C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97049" y="4404670"/>
              <a:ext cx="2588550" cy="2028224"/>
            </a:xfrm>
            <a:prstGeom prst="rect">
              <a:avLst/>
            </a:prstGeom>
          </p:spPr>
        </p:pic>
        <p:pic>
          <p:nvPicPr>
            <p:cNvPr id="68" name="图片 67" descr="图表, 散点图&#10;&#10;描述已自动生成">
              <a:extLst>
                <a:ext uri="{FF2B5EF4-FFF2-40B4-BE49-F238E27FC236}">
                  <a16:creationId xmlns:a16="http://schemas.microsoft.com/office/drawing/2014/main" id="{6ED24E1B-36B3-5D5F-3305-0EB8F72AABA7}"/>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12180" y="4307159"/>
              <a:ext cx="2689732" cy="2107504"/>
            </a:xfrm>
            <a:prstGeom prst="rect">
              <a:avLst/>
            </a:prstGeom>
          </p:spPr>
        </p:pic>
      </p:grpSp>
      <p:sp>
        <p:nvSpPr>
          <p:cNvPr id="69" name="文本框 68">
            <a:extLst>
              <a:ext uri="{FF2B5EF4-FFF2-40B4-BE49-F238E27FC236}">
                <a16:creationId xmlns:a16="http://schemas.microsoft.com/office/drawing/2014/main" id="{1BE531A6-54F3-205D-C94C-C47D897B1A56}"/>
              </a:ext>
            </a:extLst>
          </p:cNvPr>
          <p:cNvSpPr txBox="1"/>
          <p:nvPr/>
        </p:nvSpPr>
        <p:spPr>
          <a:xfrm>
            <a:off x="9882541" y="2637339"/>
            <a:ext cx="2220538" cy="2951898"/>
          </a:xfrm>
          <a:prstGeom prst="rect">
            <a:avLst/>
          </a:prstGeom>
          <a:noFill/>
        </p:spPr>
        <p:txBody>
          <a:bodyPr wrap="square" rtlCol="0">
            <a:spAutoFit/>
          </a:bodyPr>
          <a:lstStyle/>
          <a:p>
            <a:pPr algn="just">
              <a:lnSpc>
                <a:spcPct val="150000"/>
              </a:lnSpc>
            </a:pPr>
            <a:r>
              <a:rPr lang="en-US" altLang="zh-CN" sz="1800" b="1" kern="100" dirty="0">
                <a:solidFill>
                  <a:srgbClr val="0070C0"/>
                </a:solidFill>
                <a:effectLst/>
                <a:latin typeface="+mn-ea"/>
              </a:rPr>
              <a:t>NDTL-CNN</a:t>
            </a:r>
            <a:r>
              <a:rPr lang="zh-CN" altLang="zh-CN" sz="1800" kern="100" dirty="0">
                <a:effectLst/>
                <a:latin typeface="+mn-ea"/>
                <a:cs typeface="Times New Roman" panose="02020603050405020304" pitchFamily="18" charset="0"/>
              </a:rPr>
              <a:t>各层特征学习能力大大提升，即</a:t>
            </a:r>
            <a:r>
              <a:rPr lang="zh-CN" altLang="zh-CN" sz="1800" b="1" kern="100" dirty="0">
                <a:solidFill>
                  <a:srgbClr val="0070C0"/>
                </a:solidFill>
                <a:effectLst/>
                <a:latin typeface="+mn-ea"/>
                <a:cs typeface="Times New Roman" panose="02020603050405020304" pitchFamily="18" charset="0"/>
              </a:rPr>
              <a:t>迁移全连接层</a:t>
            </a:r>
            <a:r>
              <a:rPr lang="zh-CN" altLang="zh-CN" sz="1800" kern="100" dirty="0">
                <a:effectLst/>
                <a:latin typeface="+mn-ea"/>
                <a:cs typeface="Times New Roman" panose="02020603050405020304" pitchFamily="18" charset="0"/>
              </a:rPr>
              <a:t>能够很好地</a:t>
            </a:r>
            <a:r>
              <a:rPr lang="zh-CN" altLang="zh-CN" sz="1800" b="1" kern="100" dirty="0">
                <a:solidFill>
                  <a:srgbClr val="0070C0"/>
                </a:solidFill>
                <a:effectLst/>
                <a:latin typeface="+mn-ea"/>
                <a:cs typeface="Times New Roman" panose="02020603050405020304" pitchFamily="18" charset="0"/>
              </a:rPr>
              <a:t>缩小</a:t>
            </a:r>
            <a:r>
              <a:rPr lang="zh-CN" altLang="zh-CN" sz="1800" kern="100" dirty="0">
                <a:effectLst/>
                <a:latin typeface="+mn-ea"/>
                <a:cs typeface="Times New Roman" panose="02020603050405020304" pitchFamily="18" charset="0"/>
              </a:rPr>
              <a:t>预训练</a:t>
            </a:r>
            <a:r>
              <a:rPr lang="en-US" altLang="zh-CN" sz="1800" kern="100" dirty="0">
                <a:effectLst/>
                <a:latin typeface="+mn-ea"/>
              </a:rPr>
              <a:t>CNN</a:t>
            </a:r>
            <a:r>
              <a:rPr lang="zh-CN" altLang="zh-CN" sz="1800" kern="100" dirty="0">
                <a:effectLst/>
                <a:latin typeface="+mn-ea"/>
                <a:cs typeface="Times New Roman" panose="02020603050405020304" pitchFamily="18" charset="0"/>
              </a:rPr>
              <a:t>在</a:t>
            </a:r>
            <a:r>
              <a:rPr lang="zh-CN" altLang="zh-CN" sz="1800" b="1" kern="100" dirty="0">
                <a:solidFill>
                  <a:srgbClr val="0070C0"/>
                </a:solidFill>
                <a:effectLst/>
                <a:latin typeface="+mn-ea"/>
                <a:cs typeface="Times New Roman" panose="02020603050405020304" pitchFamily="18" charset="0"/>
              </a:rPr>
              <a:t>源域</a:t>
            </a:r>
            <a:r>
              <a:rPr lang="zh-CN" altLang="zh-CN" sz="1800" kern="100" dirty="0">
                <a:effectLst/>
                <a:latin typeface="+mn-ea"/>
                <a:cs typeface="Times New Roman" panose="02020603050405020304" pitchFamily="18" charset="0"/>
              </a:rPr>
              <a:t>和</a:t>
            </a:r>
            <a:r>
              <a:rPr lang="zh-CN" altLang="zh-CN" sz="1800" b="1" kern="100" dirty="0">
                <a:solidFill>
                  <a:srgbClr val="0070C0"/>
                </a:solidFill>
                <a:effectLst/>
                <a:latin typeface="+mn-ea"/>
                <a:cs typeface="Times New Roman" panose="02020603050405020304" pitchFamily="18" charset="0"/>
              </a:rPr>
              <a:t>目标域</a:t>
            </a:r>
            <a:r>
              <a:rPr lang="zh-CN" altLang="zh-CN" sz="1800" kern="100" dirty="0">
                <a:effectLst/>
                <a:latin typeface="+mn-ea"/>
                <a:cs typeface="Times New Roman" panose="02020603050405020304" pitchFamily="18" charset="0"/>
              </a:rPr>
              <a:t>之间学习到的</a:t>
            </a:r>
            <a:r>
              <a:rPr lang="zh-CN" altLang="zh-CN" sz="1800" b="1" kern="100" dirty="0">
                <a:solidFill>
                  <a:srgbClr val="0070C0"/>
                </a:solidFill>
                <a:effectLst/>
                <a:latin typeface="+mn-ea"/>
                <a:cs typeface="Times New Roman" panose="02020603050405020304" pitchFamily="18" charset="0"/>
              </a:rPr>
              <a:t>故障特征差异</a:t>
            </a:r>
            <a:endParaRPr lang="zh-CN" altLang="en-US" b="1" dirty="0">
              <a:solidFill>
                <a:srgbClr val="0070C0"/>
              </a:solidFill>
              <a:latin typeface="+mn-ea"/>
            </a:endParaRPr>
          </a:p>
        </p:txBody>
      </p:sp>
      <p:sp>
        <p:nvSpPr>
          <p:cNvPr id="5" name="文本框 4">
            <a:extLst>
              <a:ext uri="{FF2B5EF4-FFF2-40B4-BE49-F238E27FC236}">
                <a16:creationId xmlns:a16="http://schemas.microsoft.com/office/drawing/2014/main" id="{515E40F8-445A-4922-D54B-4585CBE630FC}"/>
              </a:ext>
            </a:extLst>
          </p:cNvPr>
          <p:cNvSpPr txBox="1"/>
          <p:nvPr/>
        </p:nvSpPr>
        <p:spPr>
          <a:xfrm>
            <a:off x="6582342" y="1014762"/>
            <a:ext cx="5609658" cy="369332"/>
          </a:xfrm>
          <a:prstGeom prst="rect">
            <a:avLst/>
          </a:prstGeom>
          <a:solidFill>
            <a:srgbClr val="960000"/>
          </a:solidFill>
          <a:ln>
            <a:noFill/>
          </a:ln>
        </p:spPr>
        <p:txBody>
          <a:bodyPr wrap="square" rtlCol="0">
            <a:spAutoFit/>
          </a:bodyPr>
          <a:lstStyle/>
          <a:p>
            <a:pPr algn="ctr"/>
            <a:r>
              <a:rPr lang="en-US" altLang="zh-CN" b="1" dirty="0">
                <a:solidFill>
                  <a:schemeClr val="bg1"/>
                </a:solidFill>
                <a:latin typeface="+mn-ea"/>
              </a:rPr>
              <a:t>NDTL-CNN</a:t>
            </a:r>
            <a:r>
              <a:rPr lang="zh-CN" altLang="en-US" b="1" dirty="0">
                <a:solidFill>
                  <a:schemeClr val="bg1"/>
                </a:solidFill>
                <a:latin typeface="+mn-ea"/>
              </a:rPr>
              <a:t>各层特征学习结果均强于预训练</a:t>
            </a:r>
            <a:r>
              <a:rPr lang="en-US" altLang="zh-CN" b="1" dirty="0">
                <a:solidFill>
                  <a:schemeClr val="bg1"/>
                </a:solidFill>
                <a:latin typeface="+mn-ea"/>
              </a:rPr>
              <a:t>CNN</a:t>
            </a:r>
            <a:endParaRPr lang="zh-CN" altLang="en-US" b="1" dirty="0">
              <a:solidFill>
                <a:schemeClr val="bg1"/>
              </a:solidFill>
              <a:latin typeface="+mn-ea"/>
            </a:endParaRPr>
          </a:p>
        </p:txBody>
      </p:sp>
      <p:pic>
        <p:nvPicPr>
          <p:cNvPr id="9" name="图片 8" descr="图示&#10;&#10;描述已自动生成">
            <a:extLst>
              <a:ext uri="{FF2B5EF4-FFF2-40B4-BE49-F238E27FC236}">
                <a16:creationId xmlns:a16="http://schemas.microsoft.com/office/drawing/2014/main" id="{647AFDAF-973D-2876-8CF2-1B47AD4F386B}"/>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238" r="8188"/>
          <a:stretch/>
        </p:blipFill>
        <p:spPr bwMode="auto">
          <a:xfrm>
            <a:off x="-104049" y="507064"/>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2899127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组合 38">
            <a:extLst>
              <a:ext uri="{FF2B5EF4-FFF2-40B4-BE49-F238E27FC236}">
                <a16:creationId xmlns:a16="http://schemas.microsoft.com/office/drawing/2014/main" id="{CE95FF02-13CB-CCB5-61DF-48A78AC06159}"/>
              </a:ext>
            </a:extLst>
          </p:cNvPr>
          <p:cNvGrpSpPr/>
          <p:nvPr/>
        </p:nvGrpSpPr>
        <p:grpSpPr>
          <a:xfrm>
            <a:off x="407131" y="1765062"/>
            <a:ext cx="13436057" cy="4753813"/>
            <a:chOff x="350791" y="1980962"/>
            <a:chExt cx="13436057" cy="4753813"/>
          </a:xfrm>
        </p:grpSpPr>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5E7201B-C34E-58D1-C9B1-B0909642F4FD}"/>
                    </a:ext>
                  </a:extLst>
                </p:cNvPr>
                <p:cNvSpPr txBox="1"/>
                <p:nvPr/>
              </p:nvSpPr>
              <p:spPr>
                <a:xfrm>
                  <a:off x="738105" y="2155137"/>
                  <a:ext cx="544272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sz="1800" kern="100" dirty="0">
                      <a:effectLst/>
                      <a:latin typeface="+mn-ea"/>
                      <a:cs typeface="Times New Roman" panose="02020603050405020304" pitchFamily="18" charset="0"/>
                    </a:rPr>
                    <a:t>不同</a:t>
                  </a:r>
                  <a:r>
                    <a:rPr lang="zh-CN" altLang="zh-CN" sz="1800" b="1" kern="100" dirty="0">
                      <a:solidFill>
                        <a:srgbClr val="0070C0"/>
                      </a:solidFill>
                      <a:effectLst/>
                      <a:latin typeface="+mn-ea"/>
                      <a:cs typeface="Times New Roman" panose="02020603050405020304" pitchFamily="18" charset="0"/>
                    </a:rPr>
                    <a:t>迁移率</a:t>
                  </a:r>
                  <a14:m>
                    <m:oMath xmlns:m="http://schemas.openxmlformats.org/officeDocument/2006/math">
                      <m:r>
                        <a:rPr lang="zh-CN" altLang="en-US" sz="1800" b="1" i="1" kern="100">
                          <a:solidFill>
                            <a:srgbClr val="0070C0"/>
                          </a:solidFill>
                          <a:effectLst/>
                          <a:latin typeface="Cambria Math" panose="02040503050406030204" pitchFamily="18" charset="0"/>
                          <a:cs typeface="Times New Roman" panose="02020603050405020304" pitchFamily="18" charset="0"/>
                        </a:rPr>
                        <m:t>𝒂</m:t>
                      </m:r>
                    </m:oMath>
                  </a14:m>
                  <a:r>
                    <a:rPr lang="zh-CN" altLang="en-US" dirty="0">
                      <a:latin typeface="+mn-ea"/>
                    </a:rPr>
                    <a:t>对</a:t>
                  </a:r>
                  <a:r>
                    <a:rPr lang="en-US" altLang="zh-CN" dirty="0">
                      <a:latin typeface="+mn-ea"/>
                    </a:rPr>
                    <a:t>NDTL-CNN</a:t>
                  </a:r>
                  <a:r>
                    <a:rPr lang="zh-CN" altLang="en-US" dirty="0">
                      <a:latin typeface="+mn-ea"/>
                    </a:rPr>
                    <a:t>诊断性能的影响</a:t>
                  </a:r>
                  <a:endParaRPr lang="en-US" altLang="zh-CN" dirty="0">
                    <a:latin typeface="+mn-ea"/>
                  </a:endParaRPr>
                </a:p>
              </p:txBody>
            </p:sp>
          </mc:Choice>
          <mc:Fallback xmlns="">
            <p:sp>
              <p:nvSpPr>
                <p:cNvPr id="13" name="文本框 12">
                  <a:extLst>
                    <a:ext uri="{FF2B5EF4-FFF2-40B4-BE49-F238E27FC236}">
                      <a16:creationId xmlns:a16="http://schemas.microsoft.com/office/drawing/2014/main" id="{D5E7201B-C34E-58D1-C9B1-B0909642F4FD}"/>
                    </a:ext>
                  </a:extLst>
                </p:cNvPr>
                <p:cNvSpPr txBox="1">
                  <a:spLocks noRot="1" noChangeAspect="1" noMove="1" noResize="1" noEditPoints="1" noAdjustHandles="1" noChangeArrowheads="1" noChangeShapeType="1" noTextEdit="1"/>
                </p:cNvSpPr>
                <p:nvPr/>
              </p:nvSpPr>
              <p:spPr>
                <a:xfrm>
                  <a:off x="738105" y="2155137"/>
                  <a:ext cx="5442729" cy="369332"/>
                </a:xfrm>
                <a:prstGeom prst="rect">
                  <a:avLst/>
                </a:prstGeom>
                <a:blipFill>
                  <a:blip r:embed="rId3"/>
                  <a:stretch>
                    <a:fillRect l="-672" t="-8197" b="-24590"/>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ABE08AA1-0E0D-563A-EBD2-C327807199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89154" y="2698644"/>
              <a:ext cx="4990074" cy="3286639"/>
            </a:xfrm>
            <a:prstGeom prst="rect">
              <a:avLst/>
            </a:prstGeom>
            <a:ln w="19050">
              <a:solidFill>
                <a:schemeClr val="tx1"/>
              </a:solidFill>
            </a:ln>
          </p:spPr>
        </p:pic>
        <p:sp>
          <p:nvSpPr>
            <p:cNvPr id="5" name="矩形: 圆角 4">
              <a:extLst>
                <a:ext uri="{FF2B5EF4-FFF2-40B4-BE49-F238E27FC236}">
                  <a16:creationId xmlns:a16="http://schemas.microsoft.com/office/drawing/2014/main" id="{E9DD7147-B587-3A22-B091-CB65B2D24D05}"/>
                </a:ext>
              </a:extLst>
            </p:cNvPr>
            <p:cNvSpPr/>
            <p:nvPr/>
          </p:nvSpPr>
          <p:spPr>
            <a:xfrm>
              <a:off x="350791" y="1980962"/>
              <a:ext cx="11490417" cy="4753813"/>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1984BEE9-6E59-816A-E450-0ACF94F58ECC}"/>
                </a:ext>
              </a:extLst>
            </p:cNvPr>
            <p:cNvSpPr/>
            <p:nvPr/>
          </p:nvSpPr>
          <p:spPr>
            <a:xfrm>
              <a:off x="1406701" y="3173059"/>
              <a:ext cx="1789748" cy="2510626"/>
            </a:xfrm>
            <a:prstGeom prst="rect">
              <a:avLst/>
            </a:prstGeom>
            <a:noFill/>
            <a:ln w="1905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a:p>
          </p:txBody>
        </p:sp>
        <p:pic>
          <p:nvPicPr>
            <p:cNvPr id="14" name="图片 13">
              <a:extLst>
                <a:ext uri="{FF2B5EF4-FFF2-40B4-BE49-F238E27FC236}">
                  <a16:creationId xmlns:a16="http://schemas.microsoft.com/office/drawing/2014/main" id="{B8512405-A88A-3254-5301-E339972C177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80834" y="3226681"/>
              <a:ext cx="4990074" cy="1934656"/>
            </a:xfrm>
            <a:prstGeom prst="rect">
              <a:avLst/>
            </a:prstGeom>
            <a:ln w="19050">
              <a:solidFill>
                <a:srgbClr val="C00000"/>
              </a:solidFill>
              <a:prstDash val="dash"/>
            </a:ln>
          </p:spPr>
        </p:pic>
        <p:cxnSp>
          <p:nvCxnSpPr>
            <p:cNvPr id="16" name="直接连接符 15">
              <a:extLst>
                <a:ext uri="{FF2B5EF4-FFF2-40B4-BE49-F238E27FC236}">
                  <a16:creationId xmlns:a16="http://schemas.microsoft.com/office/drawing/2014/main" id="{6A14EECB-0AB1-1866-F3B9-3B4F441928FA}"/>
                </a:ext>
              </a:extLst>
            </p:cNvPr>
            <p:cNvCxnSpPr>
              <a:cxnSpLocks/>
            </p:cNvCxnSpPr>
            <p:nvPr/>
          </p:nvCxnSpPr>
          <p:spPr>
            <a:xfrm flipV="1">
              <a:off x="7567044" y="3844357"/>
              <a:ext cx="0" cy="124078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48B8C698-2612-C676-FC50-21FFE7DFAB1E}"/>
                </a:ext>
              </a:extLst>
            </p:cNvPr>
            <p:cNvCxnSpPr>
              <a:cxnSpLocks/>
            </p:cNvCxnSpPr>
            <p:nvPr/>
          </p:nvCxnSpPr>
          <p:spPr>
            <a:xfrm flipV="1">
              <a:off x="8732904" y="3549082"/>
              <a:ext cx="0" cy="1536055"/>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0126BBD7-431A-A5DC-4EC0-70041C189BCB}"/>
                </a:ext>
              </a:extLst>
            </p:cNvPr>
            <p:cNvCxnSpPr>
              <a:cxnSpLocks/>
            </p:cNvCxnSpPr>
            <p:nvPr/>
          </p:nvCxnSpPr>
          <p:spPr>
            <a:xfrm flipH="1" flipV="1">
              <a:off x="9886408" y="3448117"/>
              <a:ext cx="16166" cy="1650355"/>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8561A79C-933B-52BC-A77D-6EC9170C268B}"/>
                </a:ext>
              </a:extLst>
            </p:cNvPr>
            <p:cNvCxnSpPr>
              <a:cxnSpLocks/>
            </p:cNvCxnSpPr>
            <p:nvPr/>
          </p:nvCxnSpPr>
          <p:spPr>
            <a:xfrm flipV="1">
              <a:off x="11064624" y="3383347"/>
              <a:ext cx="0" cy="1715125"/>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24" name="直接连接符 23">
              <a:extLst>
                <a:ext uri="{FF2B5EF4-FFF2-40B4-BE49-F238E27FC236}">
                  <a16:creationId xmlns:a16="http://schemas.microsoft.com/office/drawing/2014/main" id="{D9D7D0CB-4F09-A6C2-9E1B-C8C1BEA596FB}"/>
                </a:ext>
              </a:extLst>
            </p:cNvPr>
            <p:cNvCxnSpPr>
              <a:cxnSpLocks/>
            </p:cNvCxnSpPr>
            <p:nvPr/>
          </p:nvCxnSpPr>
          <p:spPr>
            <a:xfrm flipV="1">
              <a:off x="6393908" y="4985452"/>
              <a:ext cx="0" cy="113020"/>
            </a:xfrm>
            <a:prstGeom prst="line">
              <a:avLst/>
            </a:prstGeom>
            <a:ln w="19050">
              <a:prstDash val="sysDot"/>
            </a:ln>
          </p:spPr>
          <p:style>
            <a:lnRef idx="1">
              <a:schemeClr val="dk1"/>
            </a:lnRef>
            <a:fillRef idx="0">
              <a:schemeClr val="dk1"/>
            </a:fillRef>
            <a:effectRef idx="0">
              <a:schemeClr val="dk1"/>
            </a:effectRef>
            <a:fontRef idx="minor">
              <a:schemeClr val="tx1"/>
            </a:fontRef>
          </p:style>
        </p:cxnSp>
        <p:cxnSp>
          <p:nvCxnSpPr>
            <p:cNvPr id="28" name="直接箭头连接符 27">
              <a:extLst>
                <a:ext uri="{FF2B5EF4-FFF2-40B4-BE49-F238E27FC236}">
                  <a16:creationId xmlns:a16="http://schemas.microsoft.com/office/drawing/2014/main" id="{2B436EF1-F8B6-C6CC-4608-FEF0BAB1B78D}"/>
                </a:ext>
              </a:extLst>
            </p:cNvPr>
            <p:cNvCxnSpPr>
              <a:cxnSpLocks/>
              <a:stCxn id="6" idx="3"/>
            </p:cNvCxnSpPr>
            <p:nvPr/>
          </p:nvCxnSpPr>
          <p:spPr>
            <a:xfrm flipV="1">
              <a:off x="3196449" y="3448117"/>
              <a:ext cx="2984385" cy="980255"/>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A125D651-9579-C878-6343-7EAF0C7AC212}"/>
                </a:ext>
              </a:extLst>
            </p:cNvPr>
            <p:cNvCxnSpPr>
              <a:cxnSpLocks/>
              <a:stCxn id="6" idx="3"/>
            </p:cNvCxnSpPr>
            <p:nvPr/>
          </p:nvCxnSpPr>
          <p:spPr>
            <a:xfrm>
              <a:off x="3196449" y="4428372"/>
              <a:ext cx="2943373" cy="557080"/>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33" name="直接连接符 32">
              <a:extLst>
                <a:ext uri="{FF2B5EF4-FFF2-40B4-BE49-F238E27FC236}">
                  <a16:creationId xmlns:a16="http://schemas.microsoft.com/office/drawing/2014/main" id="{296CD829-E9DE-BAF5-22D3-445AD312789A}"/>
                </a:ext>
              </a:extLst>
            </p:cNvPr>
            <p:cNvCxnSpPr>
              <a:cxnSpLocks/>
            </p:cNvCxnSpPr>
            <p:nvPr/>
          </p:nvCxnSpPr>
          <p:spPr>
            <a:xfrm flipV="1">
              <a:off x="9315834" y="3507172"/>
              <a:ext cx="0" cy="1577965"/>
            </a:xfrm>
            <a:prstGeom prst="line">
              <a:avLst/>
            </a:prstGeom>
            <a:ln w="19050">
              <a:solidFill>
                <a:srgbClr val="FF0000"/>
              </a:solidFill>
              <a:prstDash val="sysDot"/>
            </a:ln>
          </p:spPr>
          <p:style>
            <a:lnRef idx="1">
              <a:schemeClr val="dk1"/>
            </a:lnRef>
            <a:fillRef idx="0">
              <a:schemeClr val="dk1"/>
            </a:fillRef>
            <a:effectRef idx="0">
              <a:schemeClr val="dk1"/>
            </a:effectRef>
            <a:fontRef idx="minor">
              <a:schemeClr val="tx1"/>
            </a:fontRef>
          </p:style>
        </p:cxnSp>
        <p:cxnSp>
          <p:nvCxnSpPr>
            <p:cNvPr id="35" name="直接连接符 34">
              <a:extLst>
                <a:ext uri="{FF2B5EF4-FFF2-40B4-BE49-F238E27FC236}">
                  <a16:creationId xmlns:a16="http://schemas.microsoft.com/office/drawing/2014/main" id="{92F35C38-D9D4-B459-028C-6B3A80D0BE5A}"/>
                </a:ext>
              </a:extLst>
            </p:cNvPr>
            <p:cNvCxnSpPr>
              <a:cxnSpLocks/>
            </p:cNvCxnSpPr>
            <p:nvPr/>
          </p:nvCxnSpPr>
          <p:spPr>
            <a:xfrm>
              <a:off x="6179161" y="3507172"/>
              <a:ext cx="3136673" cy="0"/>
            </a:xfrm>
            <a:prstGeom prst="line">
              <a:avLst/>
            </a:prstGeom>
            <a:ln w="19050">
              <a:solidFill>
                <a:srgbClr val="FF0000"/>
              </a:solidFill>
              <a:prstDash val="sysDot"/>
            </a:ln>
          </p:spPr>
          <p:style>
            <a:lnRef idx="1">
              <a:schemeClr val="dk1"/>
            </a:lnRef>
            <a:fillRef idx="0">
              <a:schemeClr val="dk1"/>
            </a:fillRef>
            <a:effectRef idx="0">
              <a:schemeClr val="dk1"/>
            </a:effectRef>
            <a:fontRef idx="minor">
              <a:schemeClr val="tx1"/>
            </a:fontRef>
          </p:style>
        </p:cxnSp>
        <p:sp>
          <p:nvSpPr>
            <p:cNvPr id="38" name="椭圆 37">
              <a:extLst>
                <a:ext uri="{FF2B5EF4-FFF2-40B4-BE49-F238E27FC236}">
                  <a16:creationId xmlns:a16="http://schemas.microsoft.com/office/drawing/2014/main" id="{BD85A03A-FC26-72CD-7C8D-FC8B8E7C690F}"/>
                </a:ext>
              </a:extLst>
            </p:cNvPr>
            <p:cNvSpPr/>
            <p:nvPr/>
          </p:nvSpPr>
          <p:spPr>
            <a:xfrm>
              <a:off x="9261568" y="3469072"/>
              <a:ext cx="95277" cy="95277"/>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E07CD5D8-80C9-5CDD-96DD-AF9BDE404CE5}"/>
                    </a:ext>
                  </a:extLst>
                </p:cNvPr>
                <p:cNvSpPr txBox="1"/>
                <p:nvPr/>
              </p:nvSpPr>
              <p:spPr>
                <a:xfrm>
                  <a:off x="6122798" y="2293579"/>
                  <a:ext cx="6317475" cy="338554"/>
                </a:xfrm>
                <a:prstGeom prst="rect">
                  <a:avLst/>
                </a:prstGeom>
                <a:noFill/>
              </p:spPr>
              <p:txBody>
                <a:bodyPr wrap="square" rtlCol="0">
                  <a:spAutoFit/>
                </a:bodyPr>
                <a:lstStyle/>
                <a:p>
                  <a:r>
                    <a:rPr lang="zh-CN" altLang="zh-CN" sz="1600" b="1" kern="100" dirty="0">
                      <a:solidFill>
                        <a:schemeClr val="tx1"/>
                      </a:solidFill>
                      <a:effectLst/>
                      <a:latin typeface="+mn-ea"/>
                      <a:cs typeface="Times New Roman" panose="02020603050405020304" pitchFamily="18" charset="0"/>
                    </a:rPr>
                    <a:t>迁移率</a:t>
                  </a:r>
                  <a14:m>
                    <m:oMath xmlns:m="http://schemas.openxmlformats.org/officeDocument/2006/math">
                      <m:r>
                        <a:rPr lang="zh-CN" altLang="en-US" sz="1600" b="1" i="1" kern="100">
                          <a:solidFill>
                            <a:schemeClr val="tx1"/>
                          </a:solidFill>
                          <a:effectLst/>
                          <a:latin typeface="Cambria Math" panose="02040503050406030204" pitchFamily="18" charset="0"/>
                          <a:cs typeface="Times New Roman" panose="02020603050405020304" pitchFamily="18" charset="0"/>
                        </a:rPr>
                        <m:t>𝒂</m:t>
                      </m:r>
                      <m:r>
                        <a:rPr lang="zh-CN" altLang="en-US" sz="1600" b="0" i="1" kern="100">
                          <a:latin typeface="Cambria Math" panose="02040503050406030204" pitchFamily="18" charset="0"/>
                          <a:cs typeface="Times New Roman" panose="02020603050405020304" pitchFamily="18" charset="0"/>
                        </a:rPr>
                        <m:t>：</m:t>
                      </m:r>
                    </m:oMath>
                  </a14:m>
                  <a:r>
                    <a:rPr lang="zh-CN" altLang="zh-CN" sz="1600" b="1" dirty="0"/>
                    <a:t>目标域数据</a:t>
                  </a:r>
                  <a:r>
                    <a:rPr lang="zh-CN" altLang="zh-CN" sz="1600" dirty="0"/>
                    <a:t>中用于</a:t>
                  </a:r>
                  <a:r>
                    <a:rPr lang="zh-CN" altLang="zh-CN" sz="1600" b="1" dirty="0"/>
                    <a:t>微调</a:t>
                  </a:r>
                  <a:r>
                    <a:rPr lang="zh-CN" altLang="en-US" sz="1600" b="1" dirty="0"/>
                    <a:t>参数</a:t>
                  </a:r>
                  <a:r>
                    <a:rPr lang="zh-CN" altLang="zh-CN" sz="1600" dirty="0"/>
                    <a:t>的</a:t>
                  </a:r>
                  <a:r>
                    <a:rPr lang="zh-CN" altLang="zh-CN" sz="1600" b="1" dirty="0"/>
                    <a:t>数据占比</a:t>
                  </a:r>
                  <a:endParaRPr lang="en-US" altLang="zh-CN" sz="1600" b="1" dirty="0">
                    <a:solidFill>
                      <a:schemeClr val="tx1"/>
                    </a:solidFill>
                    <a:latin typeface="+mn-ea"/>
                  </a:endParaRPr>
                </a:p>
              </p:txBody>
            </p:sp>
          </mc:Choice>
          <mc:Fallback xmlns="">
            <p:sp>
              <p:nvSpPr>
                <p:cNvPr id="40" name="文本框 39">
                  <a:extLst>
                    <a:ext uri="{FF2B5EF4-FFF2-40B4-BE49-F238E27FC236}">
                      <a16:creationId xmlns:a16="http://schemas.microsoft.com/office/drawing/2014/main" id="{E07CD5D8-80C9-5CDD-96DD-AF9BDE404CE5}"/>
                    </a:ext>
                  </a:extLst>
                </p:cNvPr>
                <p:cNvSpPr txBox="1">
                  <a:spLocks noRot="1" noChangeAspect="1" noMove="1" noResize="1" noEditPoints="1" noAdjustHandles="1" noChangeArrowheads="1" noChangeShapeType="1" noTextEdit="1"/>
                </p:cNvSpPr>
                <p:nvPr/>
              </p:nvSpPr>
              <p:spPr>
                <a:xfrm>
                  <a:off x="6122798" y="2293579"/>
                  <a:ext cx="6317475" cy="338554"/>
                </a:xfrm>
                <a:prstGeom prst="rect">
                  <a:avLst/>
                </a:prstGeom>
                <a:blipFill>
                  <a:blip r:embed="rId6"/>
                  <a:stretch>
                    <a:fillRect l="-579" t="-5455" b="-23636"/>
                  </a:stretch>
                </a:blipFill>
              </p:spPr>
              <p:txBody>
                <a:bodyPr/>
                <a:lstStyle/>
                <a:p>
                  <a:r>
                    <a:rPr lang="zh-CN" altLang="en-US">
                      <a:noFill/>
                    </a:rPr>
                    <a:t> </a:t>
                  </a:r>
                </a:p>
              </p:txBody>
            </p:sp>
          </mc:Fallback>
        </mc:AlternateContent>
        <p:sp>
          <p:nvSpPr>
            <p:cNvPr id="43" name="文本框 42">
              <a:extLst>
                <a:ext uri="{FF2B5EF4-FFF2-40B4-BE49-F238E27FC236}">
                  <a16:creationId xmlns:a16="http://schemas.microsoft.com/office/drawing/2014/main" id="{1C4DBB63-DE25-4DF9-09EC-28315BA2F942}"/>
                </a:ext>
              </a:extLst>
            </p:cNvPr>
            <p:cNvSpPr txBox="1"/>
            <p:nvPr/>
          </p:nvSpPr>
          <p:spPr>
            <a:xfrm>
              <a:off x="3295755" y="5041962"/>
              <a:ext cx="2241657" cy="461665"/>
            </a:xfrm>
            <a:prstGeom prst="rect">
              <a:avLst/>
            </a:prstGeom>
            <a:noFill/>
          </p:spPr>
          <p:txBody>
            <a:bodyPr wrap="square" rtlCol="0">
              <a:spAutoFit/>
            </a:bodyPr>
            <a:lstStyle/>
            <a:p>
              <a:pPr algn="ctr"/>
              <a:r>
                <a:rPr lang="zh-CN" altLang="zh-CN" sz="1200" kern="100" dirty="0">
                  <a:effectLst/>
                  <a:latin typeface="+mn-ea"/>
                </a:rPr>
                <a:t>现实生产够收集到</a:t>
              </a:r>
              <a:endParaRPr lang="en-US" altLang="zh-CN" sz="1200" kern="100" dirty="0">
                <a:effectLst/>
                <a:latin typeface="+mn-ea"/>
              </a:endParaRPr>
            </a:p>
            <a:p>
              <a:pPr algn="ctr"/>
              <a:r>
                <a:rPr lang="zh-CN" altLang="zh-CN" sz="1200" kern="100" dirty="0">
                  <a:effectLst/>
                  <a:latin typeface="+mn-ea"/>
                </a:rPr>
                <a:t>的目标域数据十分有限</a:t>
              </a:r>
              <a:endParaRPr lang="zh-CN" altLang="en-US" sz="1200" dirty="0">
                <a:latin typeface="+mn-ea"/>
              </a:endParaRPr>
            </a:p>
          </p:txBody>
        </p:sp>
        <p:sp>
          <p:nvSpPr>
            <p:cNvPr id="44" name="左大括号 43">
              <a:extLst>
                <a:ext uri="{FF2B5EF4-FFF2-40B4-BE49-F238E27FC236}">
                  <a16:creationId xmlns:a16="http://schemas.microsoft.com/office/drawing/2014/main" id="{87C2C32B-34D3-07C8-ECC3-96FF9CCA81C5}"/>
                </a:ext>
              </a:extLst>
            </p:cNvPr>
            <p:cNvSpPr/>
            <p:nvPr/>
          </p:nvSpPr>
          <p:spPr>
            <a:xfrm rot="5400000">
              <a:off x="4290911" y="4473606"/>
              <a:ext cx="181612" cy="2241657"/>
            </a:xfrm>
            <a:prstGeom prst="leftBrace">
              <a:avLst/>
            </a:prstGeom>
          </p:spPr>
          <p:style>
            <a:lnRef idx="1">
              <a:schemeClr val="accent5"/>
            </a:lnRef>
            <a:fillRef idx="0">
              <a:schemeClr val="accent5"/>
            </a:fillRef>
            <a:effectRef idx="0">
              <a:schemeClr val="accent5"/>
            </a:effectRef>
            <a:fontRef idx="minor">
              <a:schemeClr val="tx1"/>
            </a:fontRef>
          </p:style>
          <p:txBody>
            <a:bodyPr rtlCol="0" anchor="ctr"/>
            <a:lstStyle/>
            <a:p>
              <a:pPr algn="ctr"/>
              <a:endParaRPr lang="zh-CN" altLang="en-US"/>
            </a:p>
          </p:txBody>
        </p:sp>
        <p:sp>
          <p:nvSpPr>
            <p:cNvPr id="47" name="文本框 46">
              <a:extLst>
                <a:ext uri="{FF2B5EF4-FFF2-40B4-BE49-F238E27FC236}">
                  <a16:creationId xmlns:a16="http://schemas.microsoft.com/office/drawing/2014/main" id="{A0042EFD-BB7F-02BF-1E9E-6295E3855EB2}"/>
                </a:ext>
              </a:extLst>
            </p:cNvPr>
            <p:cNvSpPr txBox="1"/>
            <p:nvPr/>
          </p:nvSpPr>
          <p:spPr>
            <a:xfrm>
              <a:off x="9040136" y="5182405"/>
              <a:ext cx="1041722" cy="369332"/>
            </a:xfrm>
            <a:prstGeom prst="rect">
              <a:avLst/>
            </a:prstGeom>
            <a:noFill/>
          </p:spPr>
          <p:txBody>
            <a:bodyPr wrap="square" rtlCol="0">
              <a:spAutoFit/>
            </a:bodyPr>
            <a:lstStyle/>
            <a:p>
              <a:r>
                <a:rPr lang="en-US" altLang="zh-CN" b="1" dirty="0">
                  <a:solidFill>
                    <a:srgbClr val="FF0000"/>
                  </a:solidFill>
                  <a:latin typeface="+mn-ea"/>
                </a:rPr>
                <a:t>0.25</a:t>
              </a:r>
              <a:endParaRPr lang="zh-CN" altLang="en-US" b="1" dirty="0">
                <a:solidFill>
                  <a:srgbClr val="FF0000"/>
                </a:solidFill>
                <a:latin typeface="+mn-ea"/>
              </a:endParaRPr>
            </a:p>
          </p:txBody>
        </p:sp>
        <mc:AlternateContent xmlns:mc="http://schemas.openxmlformats.org/markup-compatibility/2006" xmlns:a14="http://schemas.microsoft.com/office/drawing/2010/main">
          <mc:Choice Requires="a14">
            <p:sp>
              <p:nvSpPr>
                <p:cNvPr id="48" name="文本框 47">
                  <a:extLst>
                    <a:ext uri="{FF2B5EF4-FFF2-40B4-BE49-F238E27FC236}">
                      <a16:creationId xmlns:a16="http://schemas.microsoft.com/office/drawing/2014/main" id="{82B7ADAB-4285-2563-BF2C-BBA941E94CD5}"/>
                    </a:ext>
                  </a:extLst>
                </p:cNvPr>
                <p:cNvSpPr txBox="1"/>
                <p:nvPr/>
              </p:nvSpPr>
              <p:spPr>
                <a:xfrm>
                  <a:off x="6018300" y="5655677"/>
                  <a:ext cx="7768548" cy="777457"/>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zh-CN" sz="1800" kern="100" dirty="0">
                      <a:effectLst/>
                      <a:latin typeface="+mn-ea"/>
                    </a:rPr>
                    <a:t>诊断精度随着</a:t>
                  </a:r>
                  <a14:m>
                    <m:oMath xmlns:m="http://schemas.openxmlformats.org/officeDocument/2006/math">
                      <m:r>
                        <a:rPr lang="zh-CN" altLang="en-US" sz="1800" i="1" kern="100">
                          <a:effectLst/>
                          <a:latin typeface="Cambria Math" panose="02040503050406030204" pitchFamily="18" charset="0"/>
                        </a:rPr>
                        <m:t>𝑎</m:t>
                      </m:r>
                    </m:oMath>
                  </a14:m>
                  <a:r>
                    <a:rPr lang="zh-CN" altLang="zh-CN" sz="1800" kern="100" dirty="0">
                      <a:effectLst/>
                      <a:latin typeface="+mn-ea"/>
                    </a:rPr>
                    <a:t>的增大而提高</a:t>
                  </a:r>
                  <a:endParaRPr lang="en-US" altLang="zh-CN" kern="100" dirty="0">
                    <a:latin typeface="+mn-ea"/>
                  </a:endParaRPr>
                </a:p>
                <a:p>
                  <a:pPr marL="285750" indent="-285750">
                    <a:lnSpc>
                      <a:spcPct val="130000"/>
                    </a:lnSpc>
                    <a:buFont typeface="Arial" panose="020B0604020202020204" pitchFamily="34" charset="0"/>
                    <a:buChar char="•"/>
                  </a:pPr>
                  <a14:m>
                    <m:oMath xmlns:m="http://schemas.openxmlformats.org/officeDocument/2006/math">
                      <m:r>
                        <a:rPr lang="zh-CN" altLang="en-US" i="1" kern="100">
                          <a:latin typeface="Cambria Math" panose="02040503050406030204" pitchFamily="18" charset="0"/>
                        </a:rPr>
                        <m:t>𝑎</m:t>
                      </m:r>
                    </m:oMath>
                  </a14:m>
                  <a:r>
                    <a:rPr lang="zh-CN" altLang="en-US" b="1" kern="100" dirty="0">
                      <a:latin typeface="+mn-ea"/>
                    </a:rPr>
                    <a:t>上限</a:t>
                  </a:r>
                  <a:r>
                    <a:rPr lang="zh-CN" altLang="en-US" kern="100" dirty="0">
                      <a:latin typeface="+mn-ea"/>
                    </a:rPr>
                    <a:t>受限于现实中</a:t>
                  </a:r>
                  <a:r>
                    <a:rPr lang="zh-CN" altLang="en-US" b="1" kern="100" dirty="0">
                      <a:latin typeface="+mn-ea"/>
                    </a:rPr>
                    <a:t>数据收集有限</a:t>
                  </a:r>
                  <a:r>
                    <a:rPr lang="zh-CN" altLang="en-US" kern="100" dirty="0">
                      <a:latin typeface="+mn-ea"/>
                    </a:rPr>
                    <a:t>和</a:t>
                  </a:r>
                  <a:r>
                    <a:rPr lang="zh-CN" altLang="en-US" b="1" kern="100" dirty="0">
                      <a:latin typeface="+mn-ea"/>
                    </a:rPr>
                    <a:t>重训练时间成本</a:t>
                  </a:r>
                  <a:endParaRPr lang="zh-CN" altLang="en-US" b="1" dirty="0">
                    <a:latin typeface="+mn-ea"/>
                  </a:endParaRPr>
                </a:p>
              </p:txBody>
            </p:sp>
          </mc:Choice>
          <mc:Fallback xmlns="">
            <p:sp>
              <p:nvSpPr>
                <p:cNvPr id="48" name="文本框 47">
                  <a:extLst>
                    <a:ext uri="{FF2B5EF4-FFF2-40B4-BE49-F238E27FC236}">
                      <a16:creationId xmlns:a16="http://schemas.microsoft.com/office/drawing/2014/main" id="{82B7ADAB-4285-2563-BF2C-BBA941E94CD5}"/>
                    </a:ext>
                  </a:extLst>
                </p:cNvPr>
                <p:cNvSpPr txBox="1">
                  <a:spLocks noRot="1" noChangeAspect="1" noMove="1" noResize="1" noEditPoints="1" noAdjustHandles="1" noChangeArrowheads="1" noChangeShapeType="1" noTextEdit="1"/>
                </p:cNvSpPr>
                <p:nvPr/>
              </p:nvSpPr>
              <p:spPr>
                <a:xfrm>
                  <a:off x="6018300" y="5655677"/>
                  <a:ext cx="7768548" cy="777457"/>
                </a:xfrm>
                <a:prstGeom prst="rect">
                  <a:avLst/>
                </a:prstGeom>
                <a:blipFill>
                  <a:blip r:embed="rId7"/>
                  <a:stretch>
                    <a:fillRect l="-471" b="-10938"/>
                  </a:stretch>
                </a:blipFill>
              </p:spPr>
              <p:txBody>
                <a:bodyPr/>
                <a:lstStyle/>
                <a:p>
                  <a:r>
                    <a:rPr lang="zh-CN" altLang="en-US">
                      <a:noFill/>
                    </a:rPr>
                    <a:t> </a:t>
                  </a:r>
                </a:p>
              </p:txBody>
            </p:sp>
          </mc:Fallback>
        </mc:AlternateContent>
      </p:grpSp>
      <p:grpSp>
        <p:nvGrpSpPr>
          <p:cNvPr id="19" name="组合 18">
            <a:extLst>
              <a:ext uri="{FF2B5EF4-FFF2-40B4-BE49-F238E27FC236}">
                <a16:creationId xmlns:a16="http://schemas.microsoft.com/office/drawing/2014/main" id="{C669C864-AC34-382C-C1BD-D0F9F6CC5974}"/>
              </a:ext>
            </a:extLst>
          </p:cNvPr>
          <p:cNvGrpSpPr/>
          <p:nvPr/>
        </p:nvGrpSpPr>
        <p:grpSpPr>
          <a:xfrm>
            <a:off x="-344630" y="3308"/>
            <a:ext cx="12870385" cy="446052"/>
            <a:chOff x="-402429" y="-7062"/>
            <a:chExt cx="12870385" cy="446052"/>
          </a:xfrm>
        </p:grpSpPr>
        <p:sp>
          <p:nvSpPr>
            <p:cNvPr id="21" name="箭头: V 形 20">
              <a:extLst>
                <a:ext uri="{FF2B5EF4-FFF2-40B4-BE49-F238E27FC236}">
                  <a16:creationId xmlns:a16="http://schemas.microsoft.com/office/drawing/2014/main" id="{A9683F11-1364-AB01-4CB5-B5A2304623FC}"/>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3" name="箭头: V 形 22">
              <a:extLst>
                <a:ext uri="{FF2B5EF4-FFF2-40B4-BE49-F238E27FC236}">
                  <a16:creationId xmlns:a16="http://schemas.microsoft.com/office/drawing/2014/main" id="{F90DB005-B278-466A-7FB0-DF62BE3DA6C9}"/>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5" name="箭头: V 形 24">
              <a:extLst>
                <a:ext uri="{FF2B5EF4-FFF2-40B4-BE49-F238E27FC236}">
                  <a16:creationId xmlns:a16="http://schemas.microsoft.com/office/drawing/2014/main" id="{FC0BFA2F-E605-773E-BB9F-694C58C7D0A8}"/>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6" name="箭头: V 形 25">
              <a:extLst>
                <a:ext uri="{FF2B5EF4-FFF2-40B4-BE49-F238E27FC236}">
                  <a16:creationId xmlns:a16="http://schemas.microsoft.com/office/drawing/2014/main" id="{5D410D0A-7A25-007F-4FB6-CC413685F7FD}"/>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7" name="箭头: V 形 26">
              <a:extLst>
                <a:ext uri="{FF2B5EF4-FFF2-40B4-BE49-F238E27FC236}">
                  <a16:creationId xmlns:a16="http://schemas.microsoft.com/office/drawing/2014/main" id="{15AB6A71-A6CD-E01B-2C19-82DA89B715A8}"/>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36" name="标题 1">
            <a:extLst>
              <a:ext uri="{FF2B5EF4-FFF2-40B4-BE49-F238E27FC236}">
                <a16:creationId xmlns:a16="http://schemas.microsoft.com/office/drawing/2014/main" id="{21A91A2B-D5DC-5A58-9490-83E8877876E5}"/>
              </a:ext>
            </a:extLst>
          </p:cNvPr>
          <p:cNvSpPr>
            <a:spLocks noGrp="1"/>
          </p:cNvSpPr>
          <p:nvPr>
            <p:ph type="title"/>
          </p:nvPr>
        </p:nvSpPr>
        <p:spPr>
          <a:xfrm>
            <a:off x="1103756" y="534294"/>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37" name="内容占位符 4">
            <a:extLst>
              <a:ext uri="{FF2B5EF4-FFF2-40B4-BE49-F238E27FC236}">
                <a16:creationId xmlns:a16="http://schemas.microsoft.com/office/drawing/2014/main" id="{5360D597-B359-0BEE-9ECC-ED06D0CFD04B}"/>
              </a:ext>
            </a:extLst>
          </p:cNvPr>
          <p:cNvSpPr txBox="1">
            <a:spLocks/>
          </p:cNvSpPr>
          <p:nvPr/>
        </p:nvSpPr>
        <p:spPr>
          <a:xfrm>
            <a:off x="1452938" y="1008590"/>
            <a:ext cx="7241437"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4-3-5  NDTL-CNN</a:t>
            </a:r>
            <a:r>
              <a:rPr lang="zh-CN" altLang="en-US" sz="2400" b="1" dirty="0">
                <a:latin typeface="+mj-ea"/>
                <a:ea typeface="+mj-ea"/>
                <a:cs typeface="Times New Roman" panose="02020603050405020304" pitchFamily="18" charset="0"/>
              </a:rPr>
              <a:t>诊断性能影响因素 </a:t>
            </a:r>
            <a:r>
              <a:rPr lang="en-US" altLang="zh-CN" sz="2400" b="1" dirty="0">
                <a:latin typeface="+mj-ea"/>
                <a:ea typeface="+mj-ea"/>
                <a:cs typeface="Times New Roman" panose="02020603050405020304" pitchFamily="18" charset="0"/>
              </a:rPr>
              <a:t>– </a:t>
            </a:r>
            <a:r>
              <a:rPr lang="zh-CN" altLang="en-US" sz="2400" b="1" dirty="0">
                <a:latin typeface="+mj-ea"/>
                <a:ea typeface="+mj-ea"/>
                <a:cs typeface="Times New Roman" panose="02020603050405020304" pitchFamily="18" charset="0"/>
              </a:rPr>
              <a:t>迁移率</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2" name="图片 1" descr="图示&#10;&#10;描述已自动生成">
            <a:extLst>
              <a:ext uri="{FF2B5EF4-FFF2-40B4-BE49-F238E27FC236}">
                <a16:creationId xmlns:a16="http://schemas.microsoft.com/office/drawing/2014/main" id="{845E4093-E4D6-71C1-AFCD-B44BBE62DB91}"/>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1238" r="8188"/>
          <a:stretch/>
        </p:blipFill>
        <p:spPr bwMode="auto">
          <a:xfrm>
            <a:off x="-104049" y="507064"/>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8201910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图形 2">
            <a:extLst>
              <a:ext uri="{FF2B5EF4-FFF2-40B4-BE49-F238E27FC236}">
                <a16:creationId xmlns:a16="http://schemas.microsoft.com/office/drawing/2014/main" id="{3AEFE98F-05E4-8623-BB56-5CFA21C347B8}"/>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77397" y="2549076"/>
            <a:ext cx="6934724" cy="3586926"/>
          </a:xfrm>
          <a:prstGeom prst="rect">
            <a:avLst/>
          </a:prstGeom>
        </p:spPr>
      </p:pic>
      <p:grpSp>
        <p:nvGrpSpPr>
          <p:cNvPr id="39" name="组合 38">
            <a:extLst>
              <a:ext uri="{FF2B5EF4-FFF2-40B4-BE49-F238E27FC236}">
                <a16:creationId xmlns:a16="http://schemas.microsoft.com/office/drawing/2014/main" id="{CE95FF02-13CB-CCB5-61DF-48A78AC06159}"/>
              </a:ext>
            </a:extLst>
          </p:cNvPr>
          <p:cNvGrpSpPr/>
          <p:nvPr/>
        </p:nvGrpSpPr>
        <p:grpSpPr>
          <a:xfrm>
            <a:off x="407131" y="1765062"/>
            <a:ext cx="11490417" cy="4679281"/>
            <a:chOff x="350791" y="1980962"/>
            <a:chExt cx="11490417" cy="4679281"/>
          </a:xfrm>
        </p:grpSpPr>
        <p:sp>
          <p:nvSpPr>
            <p:cNvPr id="13" name="文本框 12">
              <a:extLst>
                <a:ext uri="{FF2B5EF4-FFF2-40B4-BE49-F238E27FC236}">
                  <a16:creationId xmlns:a16="http://schemas.microsoft.com/office/drawing/2014/main" id="{D5E7201B-C34E-58D1-C9B1-B0909642F4FD}"/>
                </a:ext>
              </a:extLst>
            </p:cNvPr>
            <p:cNvSpPr txBox="1"/>
            <p:nvPr/>
          </p:nvSpPr>
          <p:spPr>
            <a:xfrm>
              <a:off x="738105" y="2155137"/>
              <a:ext cx="5442729" cy="369332"/>
            </a:xfrm>
            <a:prstGeom prst="rect">
              <a:avLst/>
            </a:prstGeom>
            <a:noFill/>
          </p:spPr>
          <p:txBody>
            <a:bodyPr wrap="square" rtlCol="0">
              <a:spAutoFit/>
            </a:bodyPr>
            <a:lstStyle/>
            <a:p>
              <a:pPr marL="285750" indent="-285750">
                <a:buFont typeface="Arial" panose="020B0604020202020204" pitchFamily="34" charset="0"/>
                <a:buChar char="•"/>
              </a:pPr>
              <a:r>
                <a:rPr lang="zh-CN" altLang="en-US" sz="1800" kern="100" dirty="0">
                  <a:effectLst/>
                  <a:latin typeface="+mn-ea"/>
                  <a:cs typeface="Times New Roman" panose="02020603050405020304" pitchFamily="18" charset="0"/>
                </a:rPr>
                <a:t>不同</a:t>
              </a:r>
              <a:r>
                <a:rPr lang="zh-CN" altLang="en-US" sz="1800" b="1" kern="100" dirty="0">
                  <a:solidFill>
                    <a:srgbClr val="0070C0"/>
                  </a:solidFill>
                  <a:effectLst/>
                  <a:latin typeface="+mn-ea"/>
                  <a:cs typeface="Times New Roman" panose="02020603050405020304" pitchFamily="18" charset="0"/>
                </a:rPr>
                <a:t>微调层</a:t>
              </a:r>
              <a:r>
                <a:rPr lang="zh-CN" altLang="en-US" dirty="0">
                  <a:latin typeface="+mn-ea"/>
                </a:rPr>
                <a:t>对</a:t>
              </a:r>
              <a:r>
                <a:rPr lang="en-US" altLang="zh-CN" dirty="0">
                  <a:latin typeface="+mn-ea"/>
                </a:rPr>
                <a:t>NDTL-CNN</a:t>
              </a:r>
              <a:r>
                <a:rPr lang="zh-CN" altLang="en-US" dirty="0">
                  <a:latin typeface="+mn-ea"/>
                </a:rPr>
                <a:t>诊断性能的影响</a:t>
              </a:r>
              <a:endParaRPr lang="en-US" altLang="zh-CN" dirty="0">
                <a:latin typeface="+mn-ea"/>
              </a:endParaRPr>
            </a:p>
          </p:txBody>
        </p:sp>
        <p:sp>
          <p:nvSpPr>
            <p:cNvPr id="48" name="文本框 47">
              <a:extLst>
                <a:ext uri="{FF2B5EF4-FFF2-40B4-BE49-F238E27FC236}">
                  <a16:creationId xmlns:a16="http://schemas.microsoft.com/office/drawing/2014/main" id="{82B7ADAB-4285-2563-BF2C-BBA941E94CD5}"/>
                </a:ext>
              </a:extLst>
            </p:cNvPr>
            <p:cNvSpPr txBox="1"/>
            <p:nvPr/>
          </p:nvSpPr>
          <p:spPr>
            <a:xfrm>
              <a:off x="7097048" y="5359291"/>
              <a:ext cx="4699764" cy="777457"/>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kern="100" dirty="0">
                  <a:latin typeface="+mn-ea"/>
                </a:rPr>
                <a:t>诊断精度随</a:t>
              </a:r>
              <a:r>
                <a:rPr lang="zh-CN" altLang="en-US" b="1" kern="100" dirty="0">
                  <a:latin typeface="+mn-ea"/>
                </a:rPr>
                <a:t>微调层数</a:t>
              </a:r>
              <a:r>
                <a:rPr lang="zh-CN" altLang="en-US" kern="100" dirty="0">
                  <a:latin typeface="+mn-ea"/>
                </a:rPr>
                <a:t>的增大而提升</a:t>
              </a:r>
              <a:endParaRPr lang="en-US" altLang="zh-CN" i="1" kern="100" dirty="0">
                <a:latin typeface="Cambria Math" panose="02040503050406030204" pitchFamily="18" charset="0"/>
              </a:endParaRPr>
            </a:p>
            <a:p>
              <a:pPr marL="285750" indent="-285750">
                <a:lnSpc>
                  <a:spcPct val="130000"/>
                </a:lnSpc>
                <a:buFont typeface="Arial" panose="020B0604020202020204" pitchFamily="34" charset="0"/>
                <a:buChar char="•"/>
              </a:pPr>
              <a:r>
                <a:rPr lang="zh-CN" altLang="en-US" kern="100" dirty="0">
                  <a:latin typeface="+mn-ea"/>
                </a:rPr>
                <a:t>诊断精度随</a:t>
              </a:r>
              <a:r>
                <a:rPr lang="zh-CN" altLang="en-US" b="1" kern="100" dirty="0">
                  <a:latin typeface="+mn-ea"/>
                </a:rPr>
                <a:t>微调神经元总数</a:t>
              </a:r>
              <a:r>
                <a:rPr lang="zh-CN" altLang="en-US" kern="100" dirty="0">
                  <a:latin typeface="+mn-ea"/>
                </a:rPr>
                <a:t>的增大而提升</a:t>
              </a:r>
              <a:endParaRPr lang="zh-CN" altLang="en-US" dirty="0">
                <a:latin typeface="+mn-ea"/>
              </a:endParaRPr>
            </a:p>
          </p:txBody>
        </p:sp>
        <p:sp>
          <p:nvSpPr>
            <p:cNvPr id="5" name="矩形: 圆角 4">
              <a:extLst>
                <a:ext uri="{FF2B5EF4-FFF2-40B4-BE49-F238E27FC236}">
                  <a16:creationId xmlns:a16="http://schemas.microsoft.com/office/drawing/2014/main" id="{E9DD7147-B587-3A22-B091-CB65B2D24D05}"/>
                </a:ext>
              </a:extLst>
            </p:cNvPr>
            <p:cNvSpPr/>
            <p:nvPr/>
          </p:nvSpPr>
          <p:spPr>
            <a:xfrm>
              <a:off x="350791" y="1980962"/>
              <a:ext cx="11490417" cy="4679281"/>
            </a:xfrm>
            <a:prstGeom prst="roundRect">
              <a:avLst/>
            </a:prstGeom>
            <a:noFill/>
            <a:ln w="28575">
              <a:solidFill>
                <a:srgbClr val="1C50A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19" name="组合 18">
            <a:extLst>
              <a:ext uri="{FF2B5EF4-FFF2-40B4-BE49-F238E27FC236}">
                <a16:creationId xmlns:a16="http://schemas.microsoft.com/office/drawing/2014/main" id="{C669C864-AC34-382C-C1BD-D0F9F6CC5974}"/>
              </a:ext>
            </a:extLst>
          </p:cNvPr>
          <p:cNvGrpSpPr/>
          <p:nvPr/>
        </p:nvGrpSpPr>
        <p:grpSpPr>
          <a:xfrm>
            <a:off x="-344630" y="3308"/>
            <a:ext cx="12870385" cy="446052"/>
            <a:chOff x="-402429" y="-7062"/>
            <a:chExt cx="12870385" cy="446052"/>
          </a:xfrm>
        </p:grpSpPr>
        <p:sp>
          <p:nvSpPr>
            <p:cNvPr id="21" name="箭头: V 形 20">
              <a:extLst>
                <a:ext uri="{FF2B5EF4-FFF2-40B4-BE49-F238E27FC236}">
                  <a16:creationId xmlns:a16="http://schemas.microsoft.com/office/drawing/2014/main" id="{A9683F11-1364-AB01-4CB5-B5A2304623FC}"/>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3" name="箭头: V 形 22">
              <a:extLst>
                <a:ext uri="{FF2B5EF4-FFF2-40B4-BE49-F238E27FC236}">
                  <a16:creationId xmlns:a16="http://schemas.microsoft.com/office/drawing/2014/main" id="{F90DB005-B278-466A-7FB0-DF62BE3DA6C9}"/>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25" name="箭头: V 形 24">
              <a:extLst>
                <a:ext uri="{FF2B5EF4-FFF2-40B4-BE49-F238E27FC236}">
                  <a16:creationId xmlns:a16="http://schemas.microsoft.com/office/drawing/2014/main" id="{FC0BFA2F-E605-773E-BB9F-694C58C7D0A8}"/>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26" name="箭头: V 形 25">
              <a:extLst>
                <a:ext uri="{FF2B5EF4-FFF2-40B4-BE49-F238E27FC236}">
                  <a16:creationId xmlns:a16="http://schemas.microsoft.com/office/drawing/2014/main" id="{5D410D0A-7A25-007F-4FB6-CC413685F7FD}"/>
                </a:ext>
              </a:extLst>
            </p:cNvPr>
            <p:cNvSpPr/>
            <p:nvPr/>
          </p:nvSpPr>
          <p:spPr>
            <a:xfrm>
              <a:off x="7590769" y="-7060"/>
              <a:ext cx="2586038" cy="446049"/>
            </a:xfrm>
            <a:prstGeom prst="chevron">
              <a:avLst/>
            </a:prstGeom>
            <a:solidFill>
              <a:srgbClr val="2E75B6"/>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研究过程及结果</a:t>
              </a:r>
              <a:endParaRPr lang="zh-CN" altLang="en-US" dirty="0">
                <a:solidFill>
                  <a:schemeClr val="bg1"/>
                </a:solidFill>
              </a:endParaRPr>
            </a:p>
          </p:txBody>
        </p:sp>
        <p:sp>
          <p:nvSpPr>
            <p:cNvPr id="27" name="箭头: V 形 26">
              <a:extLst>
                <a:ext uri="{FF2B5EF4-FFF2-40B4-BE49-F238E27FC236}">
                  <a16:creationId xmlns:a16="http://schemas.microsoft.com/office/drawing/2014/main" id="{15AB6A71-A6CD-E01B-2C19-82DA89B715A8}"/>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36" name="标题 1">
            <a:extLst>
              <a:ext uri="{FF2B5EF4-FFF2-40B4-BE49-F238E27FC236}">
                <a16:creationId xmlns:a16="http://schemas.microsoft.com/office/drawing/2014/main" id="{21A91A2B-D5DC-5A58-9490-83E8877876E5}"/>
              </a:ext>
            </a:extLst>
          </p:cNvPr>
          <p:cNvSpPr>
            <a:spLocks noGrp="1"/>
          </p:cNvSpPr>
          <p:nvPr>
            <p:ph type="title"/>
          </p:nvPr>
        </p:nvSpPr>
        <p:spPr>
          <a:xfrm>
            <a:off x="1038312" y="507064"/>
            <a:ext cx="7241437" cy="699961"/>
          </a:xfrm>
        </p:spPr>
        <p:txBody>
          <a:bodyPr>
            <a:normAutofit fontScale="90000"/>
          </a:bodyPr>
          <a:lstStyle/>
          <a:p>
            <a:br>
              <a:rPr lang="en-US" altLang="zh-CN" sz="2800" b="1" dirty="0"/>
            </a:br>
            <a:r>
              <a:rPr lang="en-US" altLang="zh-CN" sz="3600" b="1" dirty="0"/>
              <a:t>4-3  </a:t>
            </a:r>
            <a:r>
              <a:rPr lang="zh-CN" altLang="en-US" sz="3400" b="1" dirty="0"/>
              <a:t>基于深度迁移学习的故障诊断</a:t>
            </a:r>
            <a:br>
              <a:rPr lang="zh-CN" altLang="en-US" sz="3400" b="1" dirty="0"/>
            </a:br>
            <a:r>
              <a:rPr lang="zh-CN" altLang="en-US" sz="3400" b="1" dirty="0"/>
              <a:t> </a:t>
            </a:r>
          </a:p>
        </p:txBody>
      </p:sp>
      <p:sp>
        <p:nvSpPr>
          <p:cNvPr id="37" name="内容占位符 4">
            <a:extLst>
              <a:ext uri="{FF2B5EF4-FFF2-40B4-BE49-F238E27FC236}">
                <a16:creationId xmlns:a16="http://schemas.microsoft.com/office/drawing/2014/main" id="{5360D597-B359-0BEE-9ECC-ED06D0CFD04B}"/>
              </a:ext>
            </a:extLst>
          </p:cNvPr>
          <p:cNvSpPr txBox="1">
            <a:spLocks/>
          </p:cNvSpPr>
          <p:nvPr/>
        </p:nvSpPr>
        <p:spPr>
          <a:xfrm>
            <a:off x="1387494" y="981145"/>
            <a:ext cx="7350105" cy="52084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en-US" altLang="zh-CN" sz="2400" b="1" dirty="0">
                <a:latin typeface="+mj-ea"/>
                <a:ea typeface="+mj-ea"/>
                <a:cs typeface="Times New Roman" panose="02020603050405020304" pitchFamily="18" charset="0"/>
              </a:rPr>
              <a:t>4-3-5  NDTL-CNN</a:t>
            </a:r>
            <a:r>
              <a:rPr lang="zh-CN" altLang="en-US" sz="2400" b="1" dirty="0">
                <a:latin typeface="+mj-ea"/>
                <a:ea typeface="+mj-ea"/>
                <a:cs typeface="Times New Roman" panose="02020603050405020304" pitchFamily="18" charset="0"/>
              </a:rPr>
              <a:t>诊断性能影响因素 </a:t>
            </a:r>
            <a:r>
              <a:rPr lang="en-US" altLang="zh-CN" sz="2400" b="1" dirty="0">
                <a:latin typeface="+mj-ea"/>
                <a:ea typeface="+mj-ea"/>
                <a:cs typeface="Times New Roman" panose="02020603050405020304" pitchFamily="18" charset="0"/>
              </a:rPr>
              <a:t>– </a:t>
            </a:r>
            <a:r>
              <a:rPr lang="zh-CN" altLang="en-US" sz="2400" b="1" dirty="0">
                <a:latin typeface="+mj-ea"/>
                <a:ea typeface="+mj-ea"/>
                <a:cs typeface="Times New Roman" panose="02020603050405020304" pitchFamily="18" charset="0"/>
              </a:rPr>
              <a:t>微调层</a:t>
            </a: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45" name="图片 44">
            <a:extLst>
              <a:ext uri="{FF2B5EF4-FFF2-40B4-BE49-F238E27FC236}">
                <a16:creationId xmlns:a16="http://schemas.microsoft.com/office/drawing/2014/main" id="{C9ACA32E-AA03-60D8-C79F-66C753885BA1}"/>
              </a:ext>
            </a:extLst>
          </p:cNvPr>
          <p:cNvPicPr>
            <a:picLocks noChangeAspect="1"/>
          </p:cNvPicPr>
          <p:nvPr/>
        </p:nvPicPr>
        <p:blipFill>
          <a:blip r:embed="rId5"/>
          <a:stretch>
            <a:fillRect/>
          </a:stretch>
        </p:blipFill>
        <p:spPr>
          <a:xfrm>
            <a:off x="7609384" y="2123903"/>
            <a:ext cx="3089024" cy="1867246"/>
          </a:xfrm>
          <a:prstGeom prst="rect">
            <a:avLst/>
          </a:prstGeom>
        </p:spPr>
      </p:pic>
      <p:cxnSp>
        <p:nvCxnSpPr>
          <p:cNvPr id="46" name="直接箭头连接符 45">
            <a:extLst>
              <a:ext uri="{FF2B5EF4-FFF2-40B4-BE49-F238E27FC236}">
                <a16:creationId xmlns:a16="http://schemas.microsoft.com/office/drawing/2014/main" id="{43C48444-C960-20D4-F7B0-358C0258C2AE}"/>
              </a:ext>
            </a:extLst>
          </p:cNvPr>
          <p:cNvCxnSpPr>
            <a:cxnSpLocks/>
          </p:cNvCxnSpPr>
          <p:nvPr/>
        </p:nvCxnSpPr>
        <p:spPr>
          <a:xfrm flipH="1">
            <a:off x="6838950" y="2173881"/>
            <a:ext cx="876300" cy="458528"/>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cxnSp>
        <p:nvCxnSpPr>
          <p:cNvPr id="52" name="直接箭头连接符 51">
            <a:extLst>
              <a:ext uri="{FF2B5EF4-FFF2-40B4-BE49-F238E27FC236}">
                <a16:creationId xmlns:a16="http://schemas.microsoft.com/office/drawing/2014/main" id="{06377E50-BAF4-B631-86B5-54AEBC1783B5}"/>
              </a:ext>
            </a:extLst>
          </p:cNvPr>
          <p:cNvCxnSpPr>
            <a:cxnSpLocks/>
          </p:cNvCxnSpPr>
          <p:nvPr/>
        </p:nvCxnSpPr>
        <p:spPr>
          <a:xfrm flipH="1">
            <a:off x="6941820" y="3948113"/>
            <a:ext cx="773430" cy="1584007"/>
          </a:xfrm>
          <a:prstGeom prst="straightConnector1">
            <a:avLst/>
          </a:prstGeom>
          <a:ln w="12700">
            <a:tailEnd type="triangle"/>
          </a:ln>
        </p:spPr>
        <p:style>
          <a:lnRef idx="1">
            <a:schemeClr val="dk1"/>
          </a:lnRef>
          <a:fillRef idx="0">
            <a:schemeClr val="dk1"/>
          </a:fillRef>
          <a:effectRef idx="0">
            <a:schemeClr val="dk1"/>
          </a:effectRef>
          <a:fontRef idx="minor">
            <a:schemeClr val="tx1"/>
          </a:fontRef>
        </p:style>
      </p:cxnSp>
      <p:pic>
        <p:nvPicPr>
          <p:cNvPr id="2" name="图片 1" descr="图示&#10;&#10;描述已自动生成">
            <a:extLst>
              <a:ext uri="{FF2B5EF4-FFF2-40B4-BE49-F238E27FC236}">
                <a16:creationId xmlns:a16="http://schemas.microsoft.com/office/drawing/2014/main" id="{6488580D-9EE3-932D-8018-95C49A8ECE83}"/>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238" r="8188"/>
          <a:stretch/>
        </p:blipFill>
        <p:spPr bwMode="auto">
          <a:xfrm>
            <a:off x="-104049" y="507064"/>
            <a:ext cx="1113159" cy="672904"/>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495448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8580" y="2079175"/>
            <a:ext cx="12192000" cy="2344420"/>
            <a:chOff x="1" y="2324"/>
            <a:chExt cx="14400" cy="2769"/>
          </a:xfrm>
        </p:grpSpPr>
        <p:sp>
          <p:nvSpPr>
            <p:cNvPr id="25" name="梯形 24"/>
            <p:cNvSpPr/>
            <p:nvPr/>
          </p:nvSpPr>
          <p:spPr>
            <a:xfrm rot="16200000">
              <a:off x="8795" y="-53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6" name="梯形 25"/>
            <p:cNvSpPr/>
            <p:nvPr/>
          </p:nvSpPr>
          <p:spPr>
            <a:xfrm rot="5400000">
              <a:off x="1573" y="752"/>
              <a:ext cx="2769" cy="5914"/>
            </a:xfrm>
            <a:prstGeom prst="trapezoid">
              <a:avLst>
                <a:gd name="adj" fmla="val 17865"/>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文本框 2"/>
            <p:cNvSpPr txBox="1"/>
            <p:nvPr/>
          </p:nvSpPr>
          <p:spPr>
            <a:xfrm>
              <a:off x="4204" y="3177"/>
              <a:ext cx="1031" cy="106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lang="en-US" altLang="zh-CN" sz="5400" b="1" dirty="0">
                  <a:solidFill>
                    <a:srgbClr val="1C50A2"/>
                  </a:solidFill>
                  <a:latin typeface="Arial" panose="020B0604020202020204"/>
                  <a:ea typeface="微软雅黑" panose="020B0503020204020204" pitchFamily="34" charset="-122"/>
                </a:rPr>
                <a:t>5</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28" name="矩形 27"/>
            <p:cNvSpPr/>
            <p:nvPr/>
          </p:nvSpPr>
          <p:spPr>
            <a:xfrm>
              <a:off x="6640" y="3280"/>
              <a:ext cx="2890" cy="736"/>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lang="zh-CN" altLang="en-US" sz="3600" b="1" dirty="0">
                  <a:solidFill>
                    <a:prstClr val="white"/>
                  </a:solidFill>
                  <a:latin typeface="Arial" panose="020B0604020202020204"/>
                  <a:ea typeface="微软雅黑" panose="020B0503020204020204" pitchFamily="34" charset="-122"/>
                </a:rPr>
                <a:t>总结与展望</a:t>
              </a:r>
              <a:endParaRPr kumimoji="0" lang="zh-CN" altLang="en-US" sz="36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endParaRP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183" y="2416995"/>
            <a:ext cx="2361101" cy="1946064"/>
          </a:xfrm>
          <a:prstGeom prst="rect">
            <a:avLst/>
          </a:prstGeom>
        </p:spPr>
      </p:pic>
    </p:spTree>
    <p:extLst>
      <p:ext uri="{BB962C8B-B14F-4D97-AF65-F5344CB8AC3E}">
        <p14:creationId xmlns:p14="http://schemas.microsoft.com/office/powerpoint/2010/main" val="42294074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131" y="534745"/>
            <a:ext cx="10515600" cy="925195"/>
          </a:xfrm>
        </p:spPr>
        <p:txBody>
          <a:bodyPr/>
          <a:lstStyle/>
          <a:p>
            <a:r>
              <a:rPr lang="en-US" altLang="zh-CN" sz="3400" b="1" dirty="0"/>
              <a:t>5-1</a:t>
            </a:r>
            <a:r>
              <a:rPr lang="zh-CN" altLang="en-US" sz="3400" b="1" dirty="0"/>
              <a:t>  主要内容及结论</a:t>
            </a:r>
          </a:p>
        </p:txBody>
      </p:sp>
      <p:sp>
        <p:nvSpPr>
          <p:cNvPr id="3" name="文本框 2">
            <a:extLst>
              <a:ext uri="{FF2B5EF4-FFF2-40B4-BE49-F238E27FC236}">
                <a16:creationId xmlns:a16="http://schemas.microsoft.com/office/drawing/2014/main" id="{EFDFBCE1-6F17-6767-D3FC-9108E509146F}"/>
              </a:ext>
            </a:extLst>
          </p:cNvPr>
          <p:cNvSpPr txBox="1"/>
          <p:nvPr/>
        </p:nvSpPr>
        <p:spPr>
          <a:xfrm>
            <a:off x="748973" y="1285310"/>
            <a:ext cx="7010307" cy="461665"/>
          </a:xfrm>
          <a:prstGeom prst="rect">
            <a:avLst/>
          </a:prstGeom>
          <a:noFill/>
        </p:spPr>
        <p:txBody>
          <a:bodyPr wrap="square" rtlCol="0">
            <a:spAutoFit/>
          </a:bodyPr>
          <a:lstStyle/>
          <a:p>
            <a:pPr marL="285750" indent="-285750">
              <a:buFont typeface="Arial" panose="020B0604020202020204" pitchFamily="34" charset="0"/>
              <a:buChar char="•"/>
            </a:pPr>
            <a:r>
              <a:rPr lang="zh-CN" altLang="zh-CN" sz="2400" dirty="0">
                <a:effectLst/>
                <a:latin typeface="+mj-ea"/>
                <a:ea typeface="+mj-ea"/>
                <a:cs typeface="Times New Roman" panose="02020603050405020304" pitchFamily="18" charset="0"/>
              </a:rPr>
              <a:t>针对</a:t>
            </a:r>
            <a:r>
              <a:rPr lang="zh-CN" altLang="en-US" sz="2400" b="1" dirty="0">
                <a:effectLst/>
                <a:latin typeface="+mj-ea"/>
                <a:ea typeface="+mj-ea"/>
                <a:cs typeface="Times New Roman" panose="02020603050405020304" pitchFamily="18" charset="0"/>
              </a:rPr>
              <a:t>飞行器方向</a:t>
            </a:r>
            <a:r>
              <a:rPr lang="zh-CN" altLang="zh-CN" sz="2400" b="1" dirty="0">
                <a:effectLst/>
                <a:latin typeface="+mj-ea"/>
                <a:ea typeface="+mj-ea"/>
                <a:cs typeface="Times New Roman" panose="02020603050405020304" pitchFamily="18" charset="0"/>
              </a:rPr>
              <a:t>舵</a:t>
            </a:r>
            <a:r>
              <a:rPr lang="zh-CN" altLang="en-US" sz="2400" dirty="0">
                <a:latin typeface="+mj-ea"/>
                <a:ea typeface="+mj-ea"/>
                <a:cs typeface="Times New Roman" panose="02020603050405020304" pitchFamily="18" charset="0"/>
              </a:rPr>
              <a:t>的</a:t>
            </a:r>
            <a:r>
              <a:rPr lang="zh-CN" altLang="en-US" sz="2400" b="1" dirty="0">
                <a:effectLst/>
                <a:latin typeface="+mj-ea"/>
                <a:ea typeface="+mj-ea"/>
                <a:cs typeface="Times New Roman" panose="02020603050405020304" pitchFamily="18" charset="0"/>
              </a:rPr>
              <a:t>变工况</a:t>
            </a:r>
            <a:r>
              <a:rPr lang="zh-CN" altLang="zh-CN" sz="2400" dirty="0">
                <a:effectLst/>
                <a:latin typeface="+mj-ea"/>
                <a:ea typeface="+mj-ea"/>
                <a:cs typeface="Times New Roman" panose="02020603050405020304" pitchFamily="18" charset="0"/>
              </a:rPr>
              <a:t>智能</a:t>
            </a:r>
            <a:r>
              <a:rPr lang="zh-CN" altLang="en-US" sz="2400" dirty="0">
                <a:effectLst/>
                <a:latin typeface="+mj-ea"/>
                <a:ea typeface="+mj-ea"/>
                <a:cs typeface="Times New Roman" panose="02020603050405020304" pitchFamily="18" charset="0"/>
              </a:rPr>
              <a:t>故障诊断问题</a:t>
            </a:r>
            <a:endParaRPr lang="zh-CN" altLang="en-US" sz="2400" dirty="0">
              <a:latin typeface="+mj-ea"/>
              <a:ea typeface="+mj-ea"/>
            </a:endParaRPr>
          </a:p>
        </p:txBody>
      </p:sp>
      <p:grpSp>
        <p:nvGrpSpPr>
          <p:cNvPr id="6" name="组合 5">
            <a:extLst>
              <a:ext uri="{FF2B5EF4-FFF2-40B4-BE49-F238E27FC236}">
                <a16:creationId xmlns:a16="http://schemas.microsoft.com/office/drawing/2014/main" id="{FC602155-DF74-2A73-0308-69BA4F8BBE21}"/>
              </a:ext>
            </a:extLst>
          </p:cNvPr>
          <p:cNvGrpSpPr/>
          <p:nvPr/>
        </p:nvGrpSpPr>
        <p:grpSpPr>
          <a:xfrm>
            <a:off x="-344630" y="3308"/>
            <a:ext cx="12870385" cy="446052"/>
            <a:chOff x="-402429" y="-7062"/>
            <a:chExt cx="12870385" cy="446052"/>
          </a:xfrm>
        </p:grpSpPr>
        <p:sp>
          <p:nvSpPr>
            <p:cNvPr id="59" name="箭头: V 形 58">
              <a:extLst>
                <a:ext uri="{FF2B5EF4-FFF2-40B4-BE49-F238E27FC236}">
                  <a16:creationId xmlns:a16="http://schemas.microsoft.com/office/drawing/2014/main" id="{6B7C31D3-428F-21AF-8689-38DAC5760395}"/>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0" name="箭头: V 形 59">
              <a:extLst>
                <a:ext uri="{FF2B5EF4-FFF2-40B4-BE49-F238E27FC236}">
                  <a16:creationId xmlns:a16="http://schemas.microsoft.com/office/drawing/2014/main" id="{4B3C5D4D-95B6-BDA2-A4D0-6C27BE861FC1}"/>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1" name="箭头: V 形 60">
              <a:extLst>
                <a:ext uri="{FF2B5EF4-FFF2-40B4-BE49-F238E27FC236}">
                  <a16:creationId xmlns:a16="http://schemas.microsoft.com/office/drawing/2014/main" id="{2B08C2A3-7077-FFE6-AAF4-E9596D791C63}"/>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62" name="箭头: V 形 61">
              <a:extLst>
                <a:ext uri="{FF2B5EF4-FFF2-40B4-BE49-F238E27FC236}">
                  <a16:creationId xmlns:a16="http://schemas.microsoft.com/office/drawing/2014/main" id="{F11EE4EF-4E9D-6EB9-F058-195FAF4A5FAA}"/>
                </a:ext>
              </a:extLst>
            </p:cNvPr>
            <p:cNvSpPr/>
            <p:nvPr/>
          </p:nvSpPr>
          <p:spPr>
            <a:xfrm>
              <a:off x="7590769" y="-7060"/>
              <a:ext cx="2586038" cy="446049"/>
            </a:xfrm>
            <a:prstGeom prst="chevron">
              <a:avLst/>
            </a:prstGeom>
            <a:solidFill>
              <a:srgbClr val="DEEBF7"/>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rgbClr val="1C50A2"/>
                </a:solidFill>
              </a:endParaRPr>
            </a:p>
          </p:txBody>
        </p:sp>
        <p:sp>
          <p:nvSpPr>
            <p:cNvPr id="63" name="箭头: V 形 62">
              <a:extLst>
                <a:ext uri="{FF2B5EF4-FFF2-40B4-BE49-F238E27FC236}">
                  <a16:creationId xmlns:a16="http://schemas.microsoft.com/office/drawing/2014/main" id="{12F547C6-9429-B3F8-8E7F-6A2CAFFB3DCB}"/>
                </a:ext>
              </a:extLst>
            </p:cNvPr>
            <p:cNvSpPr/>
            <p:nvPr/>
          </p:nvSpPr>
          <p:spPr>
            <a:xfrm>
              <a:off x="9946437" y="-7059"/>
              <a:ext cx="2521519" cy="446049"/>
            </a:xfrm>
            <a:prstGeom prst="chevron">
              <a:avLst/>
            </a:prstGeom>
            <a:solidFill>
              <a:srgbClr val="0070C0"/>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总结与展望</a:t>
              </a:r>
              <a:endParaRPr lang="zh-CN" altLang="en-US" dirty="0">
                <a:solidFill>
                  <a:schemeClr val="bg1"/>
                </a:solidFill>
              </a:endParaRPr>
            </a:p>
          </p:txBody>
        </p:sp>
      </p:grpSp>
      <p:sp>
        <p:nvSpPr>
          <p:cNvPr id="8" name="文本框 7">
            <a:extLst>
              <a:ext uri="{FF2B5EF4-FFF2-40B4-BE49-F238E27FC236}">
                <a16:creationId xmlns:a16="http://schemas.microsoft.com/office/drawing/2014/main" id="{FAD6E13D-8D2E-7827-2B72-8AA5C712BB02}"/>
              </a:ext>
            </a:extLst>
          </p:cNvPr>
          <p:cNvSpPr txBox="1"/>
          <p:nvPr/>
        </p:nvSpPr>
        <p:spPr>
          <a:xfrm>
            <a:off x="344204" y="2041301"/>
            <a:ext cx="4856445" cy="400110"/>
          </a:xfrm>
          <a:prstGeom prst="rect">
            <a:avLst/>
          </a:prstGeom>
          <a:noFill/>
        </p:spPr>
        <p:txBody>
          <a:bodyPr wrap="square" rtlCol="0">
            <a:spAutoFit/>
          </a:bodyPr>
          <a:lstStyle/>
          <a:p>
            <a:r>
              <a:rPr lang="en-US" altLang="zh-CN" sz="2000" b="1" dirty="0">
                <a:latin typeface="+mn-ea"/>
              </a:rPr>
              <a:t>1.</a:t>
            </a:r>
            <a:r>
              <a:rPr lang="zh-CN" altLang="en-US" sz="2000" b="1" dirty="0">
                <a:latin typeface="+mn-ea"/>
              </a:rPr>
              <a:t>  搭建了飞行器方向舵故障仿真模型</a:t>
            </a:r>
          </a:p>
        </p:txBody>
      </p:sp>
      <p:sp>
        <p:nvSpPr>
          <p:cNvPr id="9" name="文本框 8">
            <a:extLst>
              <a:ext uri="{FF2B5EF4-FFF2-40B4-BE49-F238E27FC236}">
                <a16:creationId xmlns:a16="http://schemas.microsoft.com/office/drawing/2014/main" id="{B78ABEEB-A63A-F9AB-CFA2-FBBF3ADF6AE5}"/>
              </a:ext>
            </a:extLst>
          </p:cNvPr>
          <p:cNvSpPr txBox="1"/>
          <p:nvPr/>
        </p:nvSpPr>
        <p:spPr>
          <a:xfrm>
            <a:off x="344205" y="4484364"/>
            <a:ext cx="4856444" cy="400110"/>
          </a:xfrm>
          <a:prstGeom prst="rect">
            <a:avLst/>
          </a:prstGeom>
          <a:noFill/>
        </p:spPr>
        <p:txBody>
          <a:bodyPr wrap="square" rtlCol="0">
            <a:spAutoFit/>
          </a:bodyPr>
          <a:lstStyle/>
          <a:p>
            <a:r>
              <a:rPr lang="en-US" altLang="zh-CN" sz="2000" b="1" dirty="0">
                <a:latin typeface="+mn-ea"/>
              </a:rPr>
              <a:t>2.  </a:t>
            </a:r>
            <a:r>
              <a:rPr lang="zh-CN" altLang="en-US" sz="2000" b="1" dirty="0">
                <a:latin typeface="+mn-ea"/>
              </a:rPr>
              <a:t>搭建了</a:t>
            </a:r>
            <a:r>
              <a:rPr lang="en-US" altLang="zh-CN" sz="2000" b="1" dirty="0">
                <a:latin typeface="+mn-ea"/>
              </a:rPr>
              <a:t>CNN</a:t>
            </a:r>
            <a:r>
              <a:rPr lang="zh-CN" altLang="en-US" sz="2000" b="1" dirty="0">
                <a:latin typeface="+mn-ea"/>
              </a:rPr>
              <a:t>方向舵智能故障诊断模型</a:t>
            </a:r>
          </a:p>
        </p:txBody>
      </p:sp>
      <p:pic>
        <p:nvPicPr>
          <p:cNvPr id="11" name="图片 10">
            <a:extLst>
              <a:ext uri="{FF2B5EF4-FFF2-40B4-BE49-F238E27FC236}">
                <a16:creationId xmlns:a16="http://schemas.microsoft.com/office/drawing/2014/main" id="{4556E13D-EAE8-CB75-9CF5-541D8D027AB1}"/>
              </a:ext>
            </a:extLst>
          </p:cNvPr>
          <p:cNvPicPr>
            <a:picLocks noChangeAspect="1"/>
          </p:cNvPicPr>
          <p:nvPr/>
        </p:nvPicPr>
        <p:blipFill>
          <a:blip r:embed="rId3"/>
          <a:stretch>
            <a:fillRect/>
          </a:stretch>
        </p:blipFill>
        <p:spPr>
          <a:xfrm>
            <a:off x="4712104" y="1754266"/>
            <a:ext cx="488545" cy="757520"/>
          </a:xfrm>
          <a:prstGeom prst="rect">
            <a:avLst/>
          </a:prstGeom>
        </p:spPr>
      </p:pic>
      <p:sp>
        <p:nvSpPr>
          <p:cNvPr id="12" name="文本框 11">
            <a:extLst>
              <a:ext uri="{FF2B5EF4-FFF2-40B4-BE49-F238E27FC236}">
                <a16:creationId xmlns:a16="http://schemas.microsoft.com/office/drawing/2014/main" id="{089E4039-F43C-BAA3-108F-8135D78156C0}"/>
              </a:ext>
            </a:extLst>
          </p:cNvPr>
          <p:cNvSpPr txBox="1"/>
          <p:nvPr/>
        </p:nvSpPr>
        <p:spPr>
          <a:xfrm>
            <a:off x="647700" y="2528105"/>
            <a:ext cx="6302044" cy="1341521"/>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dirty="0">
                <a:latin typeface="+mn-ea"/>
              </a:rPr>
              <a:t>基于故障树分析描述了选定的方向舵故障组件及其失效行为；</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采用行为建模法注入故障参数，得到了方向舵的故障仿真模型；</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利用随机森林法筛选监测信号，对其进行了故障特征定性分析；</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通过批量仿真获取了不同工况条件下</a:t>
            </a:r>
            <a:r>
              <a:rPr lang="zh-CN" altLang="en-US" sz="1600" b="1" dirty="0">
                <a:latin typeface="+mn-ea"/>
              </a:rPr>
              <a:t>丰富的故障样本</a:t>
            </a:r>
            <a:r>
              <a:rPr lang="zh-CN" altLang="en-US" sz="1600" dirty="0">
                <a:latin typeface="+mn-ea"/>
              </a:rPr>
              <a:t>。</a:t>
            </a:r>
            <a:endParaRPr lang="en-US" altLang="zh-CN" sz="1600" dirty="0">
              <a:latin typeface="+mn-ea"/>
            </a:endParaRPr>
          </a:p>
        </p:txBody>
      </p:sp>
      <p:sp>
        <p:nvSpPr>
          <p:cNvPr id="64" name="文本框 63">
            <a:extLst>
              <a:ext uri="{FF2B5EF4-FFF2-40B4-BE49-F238E27FC236}">
                <a16:creationId xmlns:a16="http://schemas.microsoft.com/office/drawing/2014/main" id="{D20918BE-D5E2-15ED-F628-61309EAC8813}"/>
              </a:ext>
            </a:extLst>
          </p:cNvPr>
          <p:cNvSpPr txBox="1"/>
          <p:nvPr/>
        </p:nvSpPr>
        <p:spPr>
          <a:xfrm>
            <a:off x="8202237" y="2127049"/>
            <a:ext cx="3427788" cy="2223814"/>
          </a:xfrm>
          <a:prstGeom prst="rect">
            <a:avLst/>
          </a:prstGeom>
          <a:noFill/>
        </p:spPr>
        <p:txBody>
          <a:bodyPr wrap="square" rtlCol="0">
            <a:spAutoFit/>
          </a:bodyPr>
          <a:lstStyle/>
          <a:p>
            <a:pPr marL="285750" indent="-285750">
              <a:lnSpc>
                <a:spcPct val="130000"/>
              </a:lnSpc>
              <a:buFont typeface="Wingdings" panose="05000000000000000000" pitchFamily="2" charset="2"/>
              <a:buChar char="Ø"/>
            </a:pPr>
            <a:r>
              <a:rPr lang="zh-CN" altLang="en-US" sz="1800" dirty="0">
                <a:latin typeface="+mn-ea"/>
              </a:rPr>
              <a:t>故障仿真模型能够精确实现方向舵的</a:t>
            </a:r>
            <a:r>
              <a:rPr lang="zh-CN" altLang="en-US" sz="1800" b="1" dirty="0">
                <a:latin typeface="+mn-ea"/>
              </a:rPr>
              <a:t>动态输出响应</a:t>
            </a:r>
            <a:r>
              <a:rPr lang="zh-CN" altLang="en-US" sz="1800" dirty="0">
                <a:latin typeface="+mn-ea"/>
              </a:rPr>
              <a:t>，且故障特征合理有效，为后续智能故障诊断小样本问题提供了</a:t>
            </a:r>
            <a:r>
              <a:rPr lang="zh-CN" altLang="en-US" sz="1800" b="1" dirty="0">
                <a:latin typeface="+mn-ea"/>
              </a:rPr>
              <a:t>数据支撑</a:t>
            </a:r>
            <a:r>
              <a:rPr lang="zh-CN" altLang="en-US" sz="1800" dirty="0">
                <a:latin typeface="+mn-ea"/>
              </a:rPr>
              <a:t>。</a:t>
            </a:r>
          </a:p>
          <a:p>
            <a:pPr>
              <a:lnSpc>
                <a:spcPct val="130000"/>
              </a:lnSpc>
            </a:pPr>
            <a:endParaRPr lang="zh-CN" altLang="en-US" dirty="0"/>
          </a:p>
        </p:txBody>
      </p:sp>
      <p:sp>
        <p:nvSpPr>
          <p:cNvPr id="65" name="箭头: V 形 64">
            <a:extLst>
              <a:ext uri="{FF2B5EF4-FFF2-40B4-BE49-F238E27FC236}">
                <a16:creationId xmlns:a16="http://schemas.microsoft.com/office/drawing/2014/main" id="{AE1CD780-57F1-D476-19E7-982944FAA9E5}"/>
              </a:ext>
            </a:extLst>
          </p:cNvPr>
          <p:cNvSpPr/>
          <p:nvPr/>
        </p:nvSpPr>
        <p:spPr>
          <a:xfrm>
            <a:off x="6949743" y="2865490"/>
            <a:ext cx="809537" cy="66675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66" name="图片 65">
            <a:extLst>
              <a:ext uri="{FF2B5EF4-FFF2-40B4-BE49-F238E27FC236}">
                <a16:creationId xmlns:a16="http://schemas.microsoft.com/office/drawing/2014/main" id="{9C34CBDA-4600-275E-6C40-6DC3F5AF4FFD}"/>
              </a:ext>
            </a:extLst>
          </p:cNvPr>
          <p:cNvPicPr>
            <a:picLocks noChangeAspect="1"/>
          </p:cNvPicPr>
          <p:nvPr/>
        </p:nvPicPr>
        <p:blipFill>
          <a:blip r:embed="rId4"/>
          <a:stretch>
            <a:fillRect/>
          </a:stretch>
        </p:blipFill>
        <p:spPr>
          <a:xfrm>
            <a:off x="5019675" y="4316912"/>
            <a:ext cx="1076325" cy="639464"/>
          </a:xfrm>
          <a:prstGeom prst="rect">
            <a:avLst/>
          </a:prstGeom>
        </p:spPr>
      </p:pic>
      <p:sp>
        <p:nvSpPr>
          <p:cNvPr id="67" name="文本框 66">
            <a:extLst>
              <a:ext uri="{FF2B5EF4-FFF2-40B4-BE49-F238E27FC236}">
                <a16:creationId xmlns:a16="http://schemas.microsoft.com/office/drawing/2014/main" id="{405804BD-13A6-A4FF-B5AF-D4FC4834283C}"/>
              </a:ext>
            </a:extLst>
          </p:cNvPr>
          <p:cNvSpPr txBox="1"/>
          <p:nvPr/>
        </p:nvSpPr>
        <p:spPr>
          <a:xfrm>
            <a:off x="647700" y="5028277"/>
            <a:ext cx="6302044" cy="1341521"/>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1600" dirty="0">
                <a:latin typeface="+mn-ea"/>
              </a:rPr>
              <a:t>基于仿真数据构建实验数据集并进行预处理；</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搭建并设置</a:t>
            </a:r>
            <a:r>
              <a:rPr lang="en-US" altLang="zh-CN" sz="1600" dirty="0">
                <a:latin typeface="+mn-ea"/>
              </a:rPr>
              <a:t>CNN</a:t>
            </a:r>
            <a:r>
              <a:rPr lang="zh-CN" altLang="en-US" sz="1600" dirty="0">
                <a:latin typeface="+mn-ea"/>
              </a:rPr>
              <a:t>诊断模型以自适应深度提取故障特征信息；</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利用定工况数据获取了诊断性能优异的</a:t>
            </a:r>
            <a:r>
              <a:rPr lang="zh-CN" altLang="en-US" sz="1600" b="1" dirty="0">
                <a:latin typeface="+mn-ea"/>
              </a:rPr>
              <a:t>预训练</a:t>
            </a:r>
            <a:r>
              <a:rPr lang="en-US" altLang="zh-CN" sz="1600" b="1" dirty="0">
                <a:latin typeface="+mn-ea"/>
              </a:rPr>
              <a:t>CNN</a:t>
            </a:r>
            <a:r>
              <a:rPr lang="zh-CN" altLang="en-US" sz="1600" dirty="0">
                <a:latin typeface="+mn-ea"/>
              </a:rPr>
              <a:t>；</a:t>
            </a:r>
            <a:endParaRPr lang="en-US" altLang="zh-CN" sz="1600" dirty="0">
              <a:latin typeface="+mn-ea"/>
            </a:endParaRPr>
          </a:p>
          <a:p>
            <a:pPr marL="285750" indent="-285750">
              <a:lnSpc>
                <a:spcPct val="130000"/>
              </a:lnSpc>
              <a:buFont typeface="Arial" panose="020B0604020202020204" pitchFamily="34" charset="0"/>
              <a:buChar char="•"/>
            </a:pPr>
            <a:r>
              <a:rPr lang="zh-CN" altLang="en-US" sz="1600" dirty="0">
                <a:latin typeface="+mn-ea"/>
              </a:rPr>
              <a:t>在</a:t>
            </a:r>
            <a:r>
              <a:rPr lang="zh-CN" altLang="en-US" sz="1600" b="1" dirty="0">
                <a:latin typeface="+mn-ea"/>
              </a:rPr>
              <a:t>变工况</a:t>
            </a:r>
            <a:r>
              <a:rPr lang="zh-CN" altLang="en-US" sz="1600" dirty="0">
                <a:latin typeface="+mn-ea"/>
              </a:rPr>
              <a:t>数据上进行了</a:t>
            </a:r>
            <a:r>
              <a:rPr lang="zh-CN" altLang="en-US" sz="1600" b="1" dirty="0">
                <a:latin typeface="+mn-ea"/>
              </a:rPr>
              <a:t>预训练</a:t>
            </a:r>
            <a:r>
              <a:rPr lang="en-US" altLang="zh-CN" sz="1600" b="1" dirty="0">
                <a:latin typeface="+mn-ea"/>
              </a:rPr>
              <a:t>CNN</a:t>
            </a:r>
            <a:r>
              <a:rPr lang="zh-CN" altLang="en-US" sz="1600" b="1" dirty="0">
                <a:latin typeface="+mn-ea"/>
              </a:rPr>
              <a:t>诊断测试</a:t>
            </a:r>
            <a:r>
              <a:rPr lang="zh-CN" altLang="en-US" sz="1600" dirty="0">
                <a:latin typeface="+mn-ea"/>
              </a:rPr>
              <a:t>。</a:t>
            </a:r>
            <a:endParaRPr lang="en-US" altLang="zh-CN" sz="1600" dirty="0">
              <a:latin typeface="+mn-ea"/>
            </a:endParaRPr>
          </a:p>
        </p:txBody>
      </p:sp>
      <p:sp>
        <p:nvSpPr>
          <p:cNvPr id="68" name="文本框 67">
            <a:extLst>
              <a:ext uri="{FF2B5EF4-FFF2-40B4-BE49-F238E27FC236}">
                <a16:creationId xmlns:a16="http://schemas.microsoft.com/office/drawing/2014/main" id="{7BB93F1E-0C54-9F6E-8335-EC489BE4CC42}"/>
              </a:ext>
            </a:extLst>
          </p:cNvPr>
          <p:cNvSpPr txBox="1"/>
          <p:nvPr/>
        </p:nvSpPr>
        <p:spPr>
          <a:xfrm>
            <a:off x="8202237" y="4426608"/>
            <a:ext cx="3427788" cy="2222532"/>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Ø"/>
            </a:pPr>
            <a:r>
              <a:rPr lang="zh-CN" altLang="en-US" sz="1800" b="1" dirty="0">
                <a:latin typeface="+mn-ea"/>
              </a:rPr>
              <a:t>预训练</a:t>
            </a:r>
            <a:r>
              <a:rPr lang="en-US" altLang="zh-CN" sz="1800" b="1" dirty="0">
                <a:latin typeface="+mn-ea"/>
              </a:rPr>
              <a:t>CNN</a:t>
            </a:r>
            <a:r>
              <a:rPr lang="zh-CN" altLang="en-US" sz="1800" dirty="0">
                <a:latin typeface="+mn-ea"/>
              </a:rPr>
              <a:t>诊断性能</a:t>
            </a:r>
            <a:r>
              <a:rPr lang="zh-CN" altLang="en-US" sz="1800" b="1" dirty="0">
                <a:latin typeface="+mn-ea"/>
              </a:rPr>
              <a:t>优于机器学习算法</a:t>
            </a:r>
            <a:r>
              <a:rPr lang="zh-CN" altLang="en-US" sz="1800" dirty="0">
                <a:latin typeface="+mn-ea"/>
              </a:rPr>
              <a:t>和</a:t>
            </a:r>
            <a:r>
              <a:rPr lang="en-US" altLang="zh-CN" sz="1800" b="1" dirty="0">
                <a:latin typeface="+mn-ea"/>
              </a:rPr>
              <a:t>MLP</a:t>
            </a:r>
            <a:r>
              <a:rPr lang="zh-CN" altLang="en-US" sz="1800" dirty="0">
                <a:latin typeface="+mn-ea"/>
              </a:rPr>
              <a:t>。</a:t>
            </a:r>
            <a:endParaRPr lang="en-US" altLang="zh-CN" sz="1800" dirty="0">
              <a:latin typeface="+mn-ea"/>
            </a:endParaRPr>
          </a:p>
          <a:p>
            <a:pPr marL="285750" indent="-285750" algn="just">
              <a:lnSpc>
                <a:spcPct val="130000"/>
              </a:lnSpc>
              <a:buFont typeface="Wingdings" panose="05000000000000000000" pitchFamily="2" charset="2"/>
              <a:buChar char="Ø"/>
            </a:pPr>
            <a:r>
              <a:rPr lang="zh-CN" altLang="en-US" sz="1800" dirty="0">
                <a:latin typeface="+mn-ea"/>
              </a:rPr>
              <a:t>但变工况时，其诊断准确率大大下降，因此</a:t>
            </a:r>
            <a:r>
              <a:rPr lang="zh-CN" altLang="en-US" sz="1800" b="1" dirty="0">
                <a:latin typeface="+mn-ea"/>
              </a:rPr>
              <a:t>有必要</a:t>
            </a:r>
            <a:r>
              <a:rPr lang="zh-CN" altLang="en-US" sz="1800" dirty="0">
                <a:latin typeface="+mn-ea"/>
              </a:rPr>
              <a:t>进一步</a:t>
            </a:r>
            <a:r>
              <a:rPr lang="zh-CN" altLang="en-US" sz="1800" b="1" dirty="0">
                <a:latin typeface="+mn-ea"/>
              </a:rPr>
              <a:t>使用迁移学习</a:t>
            </a:r>
            <a:r>
              <a:rPr lang="zh-CN" altLang="en-US" sz="1800" dirty="0">
                <a:latin typeface="+mn-ea"/>
              </a:rPr>
              <a:t>对预训练</a:t>
            </a:r>
            <a:r>
              <a:rPr lang="en-US" altLang="zh-CN" sz="1800" dirty="0">
                <a:latin typeface="+mn-ea"/>
              </a:rPr>
              <a:t>CNN</a:t>
            </a:r>
            <a:r>
              <a:rPr lang="zh-CN" altLang="en-US" sz="1800" dirty="0">
                <a:latin typeface="+mn-ea"/>
              </a:rPr>
              <a:t>进行调整。</a:t>
            </a:r>
            <a:endParaRPr lang="zh-CN" altLang="en-US" dirty="0"/>
          </a:p>
        </p:txBody>
      </p:sp>
      <p:sp>
        <p:nvSpPr>
          <p:cNvPr id="69" name="箭头: V 形 68">
            <a:extLst>
              <a:ext uri="{FF2B5EF4-FFF2-40B4-BE49-F238E27FC236}">
                <a16:creationId xmlns:a16="http://schemas.microsoft.com/office/drawing/2014/main" id="{0A869C21-6B9C-20A0-0FE5-9C2554B9E0D8}"/>
              </a:ext>
            </a:extLst>
          </p:cNvPr>
          <p:cNvSpPr/>
          <p:nvPr/>
        </p:nvSpPr>
        <p:spPr>
          <a:xfrm>
            <a:off x="6949743" y="5239315"/>
            <a:ext cx="809537" cy="66675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4196503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131" y="534745"/>
            <a:ext cx="10515600" cy="925195"/>
          </a:xfrm>
        </p:spPr>
        <p:txBody>
          <a:bodyPr/>
          <a:lstStyle/>
          <a:p>
            <a:r>
              <a:rPr lang="en-US" altLang="zh-CN" sz="3400" b="1" dirty="0"/>
              <a:t>5-1</a:t>
            </a:r>
            <a:r>
              <a:rPr lang="zh-CN" altLang="en-US" sz="3400" b="1" dirty="0"/>
              <a:t>  主要内容及结论</a:t>
            </a:r>
          </a:p>
        </p:txBody>
      </p:sp>
      <p:sp>
        <p:nvSpPr>
          <p:cNvPr id="3" name="文本框 2">
            <a:extLst>
              <a:ext uri="{FF2B5EF4-FFF2-40B4-BE49-F238E27FC236}">
                <a16:creationId xmlns:a16="http://schemas.microsoft.com/office/drawing/2014/main" id="{EFDFBCE1-6F17-6767-D3FC-9108E509146F}"/>
              </a:ext>
            </a:extLst>
          </p:cNvPr>
          <p:cNvSpPr txBox="1"/>
          <p:nvPr/>
        </p:nvSpPr>
        <p:spPr>
          <a:xfrm>
            <a:off x="748973" y="1285310"/>
            <a:ext cx="7010307" cy="461665"/>
          </a:xfrm>
          <a:prstGeom prst="rect">
            <a:avLst/>
          </a:prstGeom>
          <a:noFill/>
        </p:spPr>
        <p:txBody>
          <a:bodyPr wrap="square" rtlCol="0">
            <a:spAutoFit/>
          </a:bodyPr>
          <a:lstStyle/>
          <a:p>
            <a:pPr marL="285750" indent="-285750">
              <a:buFont typeface="Arial" panose="020B0604020202020204" pitchFamily="34" charset="0"/>
              <a:buChar char="•"/>
            </a:pPr>
            <a:r>
              <a:rPr lang="zh-CN" altLang="zh-CN" sz="2400" dirty="0">
                <a:effectLst/>
                <a:latin typeface="+mj-ea"/>
                <a:ea typeface="+mj-ea"/>
                <a:cs typeface="Times New Roman" panose="02020603050405020304" pitchFamily="18" charset="0"/>
              </a:rPr>
              <a:t>针对</a:t>
            </a:r>
            <a:r>
              <a:rPr lang="zh-CN" altLang="en-US" sz="2400" b="1" dirty="0">
                <a:effectLst/>
                <a:latin typeface="+mj-ea"/>
                <a:ea typeface="+mj-ea"/>
                <a:cs typeface="Times New Roman" panose="02020603050405020304" pitchFamily="18" charset="0"/>
              </a:rPr>
              <a:t>飞行器方向</a:t>
            </a:r>
            <a:r>
              <a:rPr lang="zh-CN" altLang="zh-CN" sz="2400" b="1" dirty="0">
                <a:effectLst/>
                <a:latin typeface="+mj-ea"/>
                <a:ea typeface="+mj-ea"/>
                <a:cs typeface="Times New Roman" panose="02020603050405020304" pitchFamily="18" charset="0"/>
              </a:rPr>
              <a:t>舵</a:t>
            </a:r>
            <a:r>
              <a:rPr lang="zh-CN" altLang="en-US" sz="2400" dirty="0">
                <a:latin typeface="+mj-ea"/>
                <a:ea typeface="+mj-ea"/>
                <a:cs typeface="Times New Roman" panose="02020603050405020304" pitchFamily="18" charset="0"/>
              </a:rPr>
              <a:t>的</a:t>
            </a:r>
            <a:r>
              <a:rPr lang="zh-CN" altLang="en-US" sz="2400" b="1" dirty="0">
                <a:effectLst/>
                <a:latin typeface="+mj-ea"/>
                <a:ea typeface="+mj-ea"/>
                <a:cs typeface="Times New Roman" panose="02020603050405020304" pitchFamily="18" charset="0"/>
              </a:rPr>
              <a:t>变工况</a:t>
            </a:r>
            <a:r>
              <a:rPr lang="zh-CN" altLang="zh-CN" sz="2400" dirty="0">
                <a:effectLst/>
                <a:latin typeface="+mj-ea"/>
                <a:ea typeface="+mj-ea"/>
                <a:cs typeface="Times New Roman" panose="02020603050405020304" pitchFamily="18" charset="0"/>
              </a:rPr>
              <a:t>智能</a:t>
            </a:r>
            <a:r>
              <a:rPr lang="zh-CN" altLang="en-US" sz="2400" dirty="0">
                <a:effectLst/>
                <a:latin typeface="+mj-ea"/>
                <a:ea typeface="+mj-ea"/>
                <a:cs typeface="Times New Roman" panose="02020603050405020304" pitchFamily="18" charset="0"/>
              </a:rPr>
              <a:t>故障诊断问题</a:t>
            </a:r>
            <a:endParaRPr lang="zh-CN" altLang="en-US" sz="2400" dirty="0">
              <a:latin typeface="+mj-ea"/>
              <a:ea typeface="+mj-ea"/>
            </a:endParaRPr>
          </a:p>
        </p:txBody>
      </p:sp>
      <p:grpSp>
        <p:nvGrpSpPr>
          <p:cNvPr id="6" name="组合 5">
            <a:extLst>
              <a:ext uri="{FF2B5EF4-FFF2-40B4-BE49-F238E27FC236}">
                <a16:creationId xmlns:a16="http://schemas.microsoft.com/office/drawing/2014/main" id="{FC602155-DF74-2A73-0308-69BA4F8BBE21}"/>
              </a:ext>
            </a:extLst>
          </p:cNvPr>
          <p:cNvGrpSpPr/>
          <p:nvPr/>
        </p:nvGrpSpPr>
        <p:grpSpPr>
          <a:xfrm>
            <a:off x="-344630" y="3308"/>
            <a:ext cx="12870385" cy="446052"/>
            <a:chOff x="-402429" y="-7062"/>
            <a:chExt cx="12870385" cy="446052"/>
          </a:xfrm>
        </p:grpSpPr>
        <p:sp>
          <p:nvSpPr>
            <p:cNvPr id="59" name="箭头: V 形 58">
              <a:extLst>
                <a:ext uri="{FF2B5EF4-FFF2-40B4-BE49-F238E27FC236}">
                  <a16:creationId xmlns:a16="http://schemas.microsoft.com/office/drawing/2014/main" id="{6B7C31D3-428F-21AF-8689-38DAC5760395}"/>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0" name="箭头: V 形 59">
              <a:extLst>
                <a:ext uri="{FF2B5EF4-FFF2-40B4-BE49-F238E27FC236}">
                  <a16:creationId xmlns:a16="http://schemas.microsoft.com/office/drawing/2014/main" id="{4B3C5D4D-95B6-BDA2-A4D0-6C27BE861FC1}"/>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1" name="箭头: V 形 60">
              <a:extLst>
                <a:ext uri="{FF2B5EF4-FFF2-40B4-BE49-F238E27FC236}">
                  <a16:creationId xmlns:a16="http://schemas.microsoft.com/office/drawing/2014/main" id="{2B08C2A3-7077-FFE6-AAF4-E9596D791C63}"/>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62" name="箭头: V 形 61">
              <a:extLst>
                <a:ext uri="{FF2B5EF4-FFF2-40B4-BE49-F238E27FC236}">
                  <a16:creationId xmlns:a16="http://schemas.microsoft.com/office/drawing/2014/main" id="{F11EE4EF-4E9D-6EB9-F058-195FAF4A5FAA}"/>
                </a:ext>
              </a:extLst>
            </p:cNvPr>
            <p:cNvSpPr/>
            <p:nvPr/>
          </p:nvSpPr>
          <p:spPr>
            <a:xfrm>
              <a:off x="7590769" y="-7060"/>
              <a:ext cx="2586038" cy="446049"/>
            </a:xfrm>
            <a:prstGeom prst="chevron">
              <a:avLst/>
            </a:prstGeom>
            <a:solidFill>
              <a:srgbClr val="DEEBF7"/>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rgbClr val="1C50A2"/>
                </a:solidFill>
              </a:endParaRPr>
            </a:p>
          </p:txBody>
        </p:sp>
        <p:sp>
          <p:nvSpPr>
            <p:cNvPr id="63" name="箭头: V 形 62">
              <a:extLst>
                <a:ext uri="{FF2B5EF4-FFF2-40B4-BE49-F238E27FC236}">
                  <a16:creationId xmlns:a16="http://schemas.microsoft.com/office/drawing/2014/main" id="{12F547C6-9429-B3F8-8E7F-6A2CAFFB3DCB}"/>
                </a:ext>
              </a:extLst>
            </p:cNvPr>
            <p:cNvSpPr/>
            <p:nvPr/>
          </p:nvSpPr>
          <p:spPr>
            <a:xfrm>
              <a:off x="9946437" y="-7059"/>
              <a:ext cx="2521519" cy="446049"/>
            </a:xfrm>
            <a:prstGeom prst="chevron">
              <a:avLst/>
            </a:prstGeom>
            <a:solidFill>
              <a:srgbClr val="0070C0"/>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总结与展望</a:t>
              </a:r>
              <a:endParaRPr lang="zh-CN" altLang="en-US" dirty="0">
                <a:solidFill>
                  <a:schemeClr val="bg1"/>
                </a:solidFill>
              </a:endParaRPr>
            </a:p>
          </p:txBody>
        </p:sp>
      </p:grpSp>
      <p:sp>
        <p:nvSpPr>
          <p:cNvPr id="8" name="文本框 7">
            <a:extLst>
              <a:ext uri="{FF2B5EF4-FFF2-40B4-BE49-F238E27FC236}">
                <a16:creationId xmlns:a16="http://schemas.microsoft.com/office/drawing/2014/main" id="{FAD6E13D-8D2E-7827-2B72-8AA5C712BB02}"/>
              </a:ext>
            </a:extLst>
          </p:cNvPr>
          <p:cNvSpPr txBox="1"/>
          <p:nvPr/>
        </p:nvSpPr>
        <p:spPr>
          <a:xfrm>
            <a:off x="407131" y="2162673"/>
            <a:ext cx="5666071" cy="400110"/>
          </a:xfrm>
          <a:prstGeom prst="rect">
            <a:avLst/>
          </a:prstGeom>
          <a:noFill/>
        </p:spPr>
        <p:txBody>
          <a:bodyPr wrap="square" rtlCol="0">
            <a:spAutoFit/>
          </a:bodyPr>
          <a:lstStyle/>
          <a:p>
            <a:r>
              <a:rPr lang="en-US" altLang="zh-CN" sz="2000" b="1" dirty="0">
                <a:latin typeface="+mn-ea"/>
              </a:rPr>
              <a:t>3.  </a:t>
            </a:r>
            <a:r>
              <a:rPr lang="zh-CN" altLang="en-US" sz="2000" b="1" dirty="0">
                <a:latin typeface="+mn-ea"/>
              </a:rPr>
              <a:t>搭建了</a:t>
            </a:r>
            <a:r>
              <a:rPr lang="en-US" altLang="zh-CN" sz="2000" b="1" dirty="0">
                <a:latin typeface="+mn-ea"/>
              </a:rPr>
              <a:t>NDTL-CNN</a:t>
            </a:r>
            <a:r>
              <a:rPr lang="zh-CN" altLang="en-US" sz="2000" b="1" dirty="0">
                <a:latin typeface="+mn-ea"/>
              </a:rPr>
              <a:t>方向舵智能故障诊断模型</a:t>
            </a:r>
          </a:p>
        </p:txBody>
      </p:sp>
      <p:sp>
        <p:nvSpPr>
          <p:cNvPr id="12" name="文本框 11">
            <a:extLst>
              <a:ext uri="{FF2B5EF4-FFF2-40B4-BE49-F238E27FC236}">
                <a16:creationId xmlns:a16="http://schemas.microsoft.com/office/drawing/2014/main" id="{089E4039-F43C-BAA3-108F-8135D78156C0}"/>
              </a:ext>
            </a:extLst>
          </p:cNvPr>
          <p:cNvSpPr txBox="1"/>
          <p:nvPr/>
        </p:nvSpPr>
        <p:spPr>
          <a:xfrm>
            <a:off x="748973" y="2846175"/>
            <a:ext cx="5859086" cy="2264851"/>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sz="1600" dirty="0">
                <a:latin typeface="+mn-ea"/>
              </a:rPr>
              <a:t>分析了</a:t>
            </a:r>
            <a:r>
              <a:rPr lang="zh-CN" altLang="en-US" sz="1600" b="1" dirty="0">
                <a:latin typeface="+mn-ea"/>
              </a:rPr>
              <a:t>不同工况数据</a:t>
            </a:r>
            <a:r>
              <a:rPr lang="zh-CN" altLang="en-US" sz="1600" dirty="0">
                <a:latin typeface="+mn-ea"/>
              </a:rPr>
              <a:t>的</a:t>
            </a:r>
            <a:r>
              <a:rPr lang="zh-CN" altLang="en-US" sz="1600" b="1" dirty="0">
                <a:latin typeface="+mn-ea"/>
              </a:rPr>
              <a:t>共性</a:t>
            </a:r>
            <a:r>
              <a:rPr lang="zh-CN" altLang="en-US" sz="1600" dirty="0">
                <a:latin typeface="+mn-ea"/>
              </a:rPr>
              <a:t>与</a:t>
            </a:r>
            <a:r>
              <a:rPr lang="zh-CN" altLang="en-US" sz="1600" b="1" dirty="0">
                <a:latin typeface="+mn-ea"/>
              </a:rPr>
              <a:t>差异性</a:t>
            </a:r>
            <a:r>
              <a:rPr lang="zh-CN" altLang="en-US" sz="1600" dirty="0">
                <a:latin typeface="+mn-ea"/>
              </a:rPr>
              <a:t>，说明了引入迁移策略消除数据域之间的差异性是必要的；</a:t>
            </a:r>
            <a:endParaRPr lang="en-US" altLang="zh-CN" sz="1600" dirty="0">
              <a:latin typeface="+mn-ea"/>
            </a:endParaRPr>
          </a:p>
          <a:p>
            <a:pPr marL="285750" indent="-285750">
              <a:lnSpc>
                <a:spcPct val="150000"/>
              </a:lnSpc>
              <a:buFont typeface="Arial" panose="020B0604020202020204" pitchFamily="34" charset="0"/>
              <a:buChar char="•"/>
            </a:pPr>
            <a:r>
              <a:rPr lang="zh-CN" altLang="en-US" sz="1600" dirty="0">
                <a:latin typeface="+mn-ea"/>
              </a:rPr>
              <a:t>明确变工况故障诊断问题的设定，提出了</a:t>
            </a:r>
            <a:r>
              <a:rPr lang="en-US" altLang="zh-CN" sz="1600" b="1" dirty="0">
                <a:latin typeface="+mn-ea"/>
              </a:rPr>
              <a:t>NDTL-CNN</a:t>
            </a:r>
            <a:r>
              <a:rPr lang="zh-CN" altLang="en-US" sz="1600" dirty="0">
                <a:latin typeface="+mn-ea"/>
              </a:rPr>
              <a:t>方向舵智能诊断模型；</a:t>
            </a:r>
            <a:endParaRPr lang="en-US" altLang="zh-CN" sz="1600" dirty="0">
              <a:latin typeface="+mn-ea"/>
            </a:endParaRPr>
          </a:p>
          <a:p>
            <a:pPr marL="285750" indent="-285750">
              <a:lnSpc>
                <a:spcPct val="150000"/>
              </a:lnSpc>
              <a:buFont typeface="Arial" panose="020B0604020202020204" pitchFamily="34" charset="0"/>
              <a:buChar char="•"/>
            </a:pPr>
            <a:r>
              <a:rPr lang="zh-CN" altLang="en-US" sz="1600" dirty="0">
                <a:latin typeface="+mn-ea"/>
              </a:rPr>
              <a:t>验证了</a:t>
            </a:r>
            <a:r>
              <a:rPr lang="en-US" altLang="zh-CN" sz="1600" dirty="0">
                <a:latin typeface="+mn-ea"/>
              </a:rPr>
              <a:t>NDTL-CNN</a:t>
            </a:r>
            <a:r>
              <a:rPr lang="zh-CN" altLang="en-US" sz="1600" dirty="0">
                <a:latin typeface="+mn-ea"/>
              </a:rPr>
              <a:t>在变工况场景的</a:t>
            </a:r>
            <a:r>
              <a:rPr lang="zh-CN" altLang="en-US" sz="1600" b="1" dirty="0">
                <a:latin typeface="+mn-ea"/>
              </a:rPr>
              <a:t>有效性</a:t>
            </a:r>
            <a:r>
              <a:rPr lang="zh-CN" altLang="en-US" sz="1600" dirty="0">
                <a:latin typeface="+mn-ea"/>
              </a:rPr>
              <a:t>和</a:t>
            </a:r>
            <a:r>
              <a:rPr lang="zh-CN" altLang="en-US" sz="1600" b="1" dirty="0">
                <a:latin typeface="+mn-ea"/>
              </a:rPr>
              <a:t>先进性</a:t>
            </a:r>
            <a:r>
              <a:rPr lang="zh-CN" altLang="en-US" sz="1600" dirty="0">
                <a:latin typeface="+mn-ea"/>
              </a:rPr>
              <a:t>，并详细分析了</a:t>
            </a:r>
            <a:r>
              <a:rPr lang="en-US" altLang="zh-CN" sz="1600" dirty="0">
                <a:latin typeface="+mn-ea"/>
              </a:rPr>
              <a:t>NDTL-CNN</a:t>
            </a:r>
            <a:r>
              <a:rPr lang="zh-CN" altLang="en-US" sz="1600" dirty="0">
                <a:latin typeface="+mn-ea"/>
              </a:rPr>
              <a:t>的</a:t>
            </a:r>
            <a:r>
              <a:rPr lang="zh-CN" altLang="en-US" sz="1600" b="1" dirty="0">
                <a:latin typeface="+mn-ea"/>
              </a:rPr>
              <a:t>诊断机理</a:t>
            </a:r>
            <a:r>
              <a:rPr lang="zh-CN" altLang="en-US" sz="1600" dirty="0">
                <a:latin typeface="+mn-ea"/>
              </a:rPr>
              <a:t>和</a:t>
            </a:r>
            <a:r>
              <a:rPr lang="zh-CN" altLang="en-US" sz="1600" b="1" dirty="0">
                <a:latin typeface="+mn-ea"/>
              </a:rPr>
              <a:t>影响因素</a:t>
            </a:r>
            <a:r>
              <a:rPr lang="zh-CN" altLang="en-US" sz="1600" dirty="0">
                <a:latin typeface="+mn-ea"/>
              </a:rPr>
              <a:t>；</a:t>
            </a:r>
            <a:endParaRPr lang="en-US" altLang="zh-CN" sz="1600" dirty="0">
              <a:latin typeface="+mn-ea"/>
            </a:endParaRPr>
          </a:p>
        </p:txBody>
      </p:sp>
      <p:sp>
        <p:nvSpPr>
          <p:cNvPr id="64" name="文本框 63">
            <a:extLst>
              <a:ext uri="{FF2B5EF4-FFF2-40B4-BE49-F238E27FC236}">
                <a16:creationId xmlns:a16="http://schemas.microsoft.com/office/drawing/2014/main" id="{D20918BE-D5E2-15ED-F628-61309EAC8813}"/>
              </a:ext>
            </a:extLst>
          </p:cNvPr>
          <p:cNvSpPr txBox="1"/>
          <p:nvPr/>
        </p:nvSpPr>
        <p:spPr>
          <a:xfrm>
            <a:off x="8086130" y="2544231"/>
            <a:ext cx="3496269" cy="3302827"/>
          </a:xfrm>
          <a:prstGeom prst="rect">
            <a:avLst/>
          </a:prstGeom>
          <a:noFill/>
        </p:spPr>
        <p:txBody>
          <a:bodyPr wrap="square" rtlCol="0">
            <a:spAutoFit/>
          </a:bodyPr>
          <a:lstStyle/>
          <a:p>
            <a:pPr marL="285750" indent="-285750" algn="just">
              <a:lnSpc>
                <a:spcPct val="130000"/>
              </a:lnSpc>
              <a:buFont typeface="Wingdings" panose="05000000000000000000" pitchFamily="2" charset="2"/>
              <a:buChar char="Ø"/>
            </a:pPr>
            <a:r>
              <a:rPr lang="zh-CN" altLang="en-US" sz="1800" dirty="0">
                <a:latin typeface="+mn-ea"/>
              </a:rPr>
              <a:t>变工况时，相较于传统</a:t>
            </a:r>
            <a:r>
              <a:rPr lang="en-US" altLang="zh-CN" sz="1800" dirty="0">
                <a:latin typeface="+mn-ea"/>
              </a:rPr>
              <a:t>CNN </a:t>
            </a:r>
            <a:r>
              <a:rPr lang="zh-CN" altLang="en-US" sz="1800" dirty="0">
                <a:latin typeface="+mn-ea"/>
              </a:rPr>
              <a:t>，</a:t>
            </a:r>
            <a:r>
              <a:rPr lang="en-US" altLang="zh-CN" sz="1800" b="1" dirty="0">
                <a:latin typeface="+mn-ea"/>
              </a:rPr>
              <a:t>NDTL-CNN</a:t>
            </a:r>
            <a:r>
              <a:rPr lang="zh-CN" altLang="en-US" sz="1800" dirty="0">
                <a:latin typeface="+mn-ea"/>
              </a:rPr>
              <a:t>能够</a:t>
            </a:r>
            <a:r>
              <a:rPr lang="zh-CN" altLang="en-US" sz="1800" b="1" dirty="0">
                <a:latin typeface="+mn-ea"/>
              </a:rPr>
              <a:t>提高诊断精度</a:t>
            </a:r>
            <a:r>
              <a:rPr lang="zh-CN" altLang="en-US" sz="1800" dirty="0">
                <a:latin typeface="+mn-ea"/>
              </a:rPr>
              <a:t>和</a:t>
            </a:r>
            <a:r>
              <a:rPr lang="zh-CN" altLang="en-US" sz="1800" b="1" dirty="0">
                <a:latin typeface="+mn-ea"/>
              </a:rPr>
              <a:t>训练效率</a:t>
            </a:r>
            <a:r>
              <a:rPr lang="zh-CN" altLang="en-US" sz="1800" dirty="0">
                <a:latin typeface="+mn-ea"/>
              </a:rPr>
              <a:t>。</a:t>
            </a:r>
            <a:endParaRPr lang="en-US" altLang="zh-CN" sz="1800" dirty="0">
              <a:latin typeface="+mn-ea"/>
            </a:endParaRPr>
          </a:p>
          <a:p>
            <a:pPr marL="285750" indent="-285750" algn="just">
              <a:lnSpc>
                <a:spcPct val="130000"/>
              </a:lnSpc>
              <a:buFont typeface="Wingdings" panose="05000000000000000000" pitchFamily="2" charset="2"/>
              <a:buChar char="Ø"/>
            </a:pPr>
            <a:r>
              <a:rPr lang="zh-CN" altLang="en-US" sz="1800" b="1" dirty="0">
                <a:latin typeface="+mn-ea"/>
              </a:rPr>
              <a:t>迁移率</a:t>
            </a:r>
            <a:r>
              <a:rPr lang="zh-CN" altLang="en-US" sz="1800" dirty="0">
                <a:latin typeface="+mn-ea"/>
              </a:rPr>
              <a:t>越高，</a:t>
            </a:r>
            <a:r>
              <a:rPr lang="en-US" altLang="zh-CN" sz="1800" dirty="0">
                <a:latin typeface="+mn-ea"/>
              </a:rPr>
              <a:t>NDTL-CNN</a:t>
            </a:r>
            <a:r>
              <a:rPr lang="zh-CN" altLang="en-US" sz="1800" dirty="0">
                <a:latin typeface="+mn-ea"/>
              </a:rPr>
              <a:t>迁移效果越好，但其上限受到数据收集能力的限制；</a:t>
            </a:r>
            <a:endParaRPr lang="en-US" altLang="zh-CN" sz="1800" dirty="0">
              <a:latin typeface="+mn-ea"/>
            </a:endParaRPr>
          </a:p>
          <a:p>
            <a:pPr marL="285750" indent="-285750" algn="just">
              <a:lnSpc>
                <a:spcPct val="130000"/>
              </a:lnSpc>
              <a:buFont typeface="Wingdings" panose="05000000000000000000" pitchFamily="2" charset="2"/>
              <a:buChar char="Ø"/>
            </a:pPr>
            <a:r>
              <a:rPr lang="zh-CN" altLang="en-US" sz="1800" b="1" dirty="0">
                <a:latin typeface="+mn-ea"/>
              </a:rPr>
              <a:t>微调层</a:t>
            </a:r>
            <a:r>
              <a:rPr lang="zh-CN" altLang="en-US" sz="1800" dirty="0">
                <a:latin typeface="+mn-ea"/>
              </a:rPr>
              <a:t>越多、</a:t>
            </a:r>
            <a:r>
              <a:rPr lang="zh-CN" altLang="en-US" sz="1800" b="1" dirty="0">
                <a:latin typeface="+mn-ea"/>
              </a:rPr>
              <a:t>微调神经元总数</a:t>
            </a:r>
            <a:r>
              <a:rPr lang="zh-CN" altLang="en-US" sz="1800" dirty="0">
                <a:latin typeface="+mn-ea"/>
              </a:rPr>
              <a:t>越多，</a:t>
            </a:r>
            <a:r>
              <a:rPr lang="en-US" altLang="zh-CN" dirty="0">
                <a:latin typeface="+mn-ea"/>
              </a:rPr>
              <a:t>NDTL-CNN</a:t>
            </a:r>
            <a:r>
              <a:rPr lang="zh-CN" altLang="en-US" sz="1800" dirty="0">
                <a:latin typeface="+mn-ea"/>
              </a:rPr>
              <a:t>迁移效果也越好。</a:t>
            </a:r>
            <a:endParaRPr lang="zh-CN" altLang="en-US" dirty="0"/>
          </a:p>
        </p:txBody>
      </p:sp>
      <p:sp>
        <p:nvSpPr>
          <p:cNvPr id="65" name="箭头: V 形 64">
            <a:extLst>
              <a:ext uri="{FF2B5EF4-FFF2-40B4-BE49-F238E27FC236}">
                <a16:creationId xmlns:a16="http://schemas.microsoft.com/office/drawing/2014/main" id="{AE1CD780-57F1-D476-19E7-982944FAA9E5}"/>
              </a:ext>
            </a:extLst>
          </p:cNvPr>
          <p:cNvSpPr/>
          <p:nvPr/>
        </p:nvSpPr>
        <p:spPr>
          <a:xfrm>
            <a:off x="6949743" y="3528894"/>
            <a:ext cx="809537" cy="666750"/>
          </a:xfrm>
          <a:prstGeom prst="chevro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4" name="图片 3" descr="图示&#10;&#10;描述已自动生成">
            <a:extLst>
              <a:ext uri="{FF2B5EF4-FFF2-40B4-BE49-F238E27FC236}">
                <a16:creationId xmlns:a16="http://schemas.microsoft.com/office/drawing/2014/main" id="{A0EAD67E-8BA7-50A0-3417-939151A4A14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238" r="8188"/>
          <a:stretch/>
        </p:blipFill>
        <p:spPr bwMode="auto">
          <a:xfrm>
            <a:off x="5842801" y="1879599"/>
            <a:ext cx="1455044" cy="879573"/>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1957769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131" y="534745"/>
            <a:ext cx="10515600" cy="925195"/>
          </a:xfrm>
        </p:spPr>
        <p:txBody>
          <a:bodyPr/>
          <a:lstStyle/>
          <a:p>
            <a:r>
              <a:rPr lang="en-US" altLang="zh-CN" sz="3400" b="1" dirty="0"/>
              <a:t>5-2</a:t>
            </a:r>
            <a:r>
              <a:rPr lang="zh-CN" altLang="en-US" sz="3400" b="1" dirty="0"/>
              <a:t>  创造性成果</a:t>
            </a:r>
          </a:p>
        </p:txBody>
      </p:sp>
      <p:grpSp>
        <p:nvGrpSpPr>
          <p:cNvPr id="13" name="组合 12">
            <a:extLst>
              <a:ext uri="{FF2B5EF4-FFF2-40B4-BE49-F238E27FC236}">
                <a16:creationId xmlns:a16="http://schemas.microsoft.com/office/drawing/2014/main" id="{E12BCC17-9ECE-3719-104E-49F3C66F0FC5}"/>
              </a:ext>
            </a:extLst>
          </p:cNvPr>
          <p:cNvGrpSpPr/>
          <p:nvPr/>
        </p:nvGrpSpPr>
        <p:grpSpPr>
          <a:xfrm>
            <a:off x="536207" y="2377601"/>
            <a:ext cx="11119586" cy="3860420"/>
            <a:chOff x="2723532" y="1812729"/>
            <a:chExt cx="9026968" cy="3133920"/>
          </a:xfrm>
        </p:grpSpPr>
        <p:sp>
          <p:nvSpPr>
            <p:cNvPr id="14" name="Line 23">
              <a:extLst>
                <a:ext uri="{FF2B5EF4-FFF2-40B4-BE49-F238E27FC236}">
                  <a16:creationId xmlns:a16="http://schemas.microsoft.com/office/drawing/2014/main" id="{3BA0AB6B-F480-2984-257F-3BEA0BE62508}"/>
                </a:ext>
              </a:extLst>
            </p:cNvPr>
            <p:cNvSpPr>
              <a:spLocks noChangeShapeType="1"/>
            </p:cNvSpPr>
            <p:nvPr/>
          </p:nvSpPr>
          <p:spPr bwMode="auto">
            <a:xfrm flipH="1">
              <a:off x="2723532" y="2299195"/>
              <a:ext cx="2371588" cy="0"/>
            </a:xfrm>
            <a:prstGeom prst="line">
              <a:avLst/>
            </a:prstGeom>
            <a:noFill/>
            <a:ln w="5" cap="flat">
              <a:solidFill>
                <a:srgbClr val="414455"/>
              </a:solidFill>
              <a:prstDash val="dash"/>
              <a:miter lim="800000"/>
              <a:headEnd type="none" w="med" len="med"/>
              <a:tailEnd type="arrow" w="med" len="med"/>
            </a:ln>
            <a:extLst>
              <a:ext uri="{909E8E84-426E-40DD-AFC4-6F175D3DCCD1}">
                <a14:hiddenFill xmlns:a14="http://schemas.microsoft.com/office/drawing/2010/main">
                  <a:noFill/>
                </a14:hiddenFill>
              </a:ext>
            </a:extLst>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grpSp>
          <p:nvGrpSpPr>
            <p:cNvPr id="15" name="组合 14">
              <a:extLst>
                <a:ext uri="{FF2B5EF4-FFF2-40B4-BE49-F238E27FC236}">
                  <a16:creationId xmlns:a16="http://schemas.microsoft.com/office/drawing/2014/main" id="{29E80E34-A413-46E7-0CDA-B999E126930C}"/>
                </a:ext>
              </a:extLst>
            </p:cNvPr>
            <p:cNvGrpSpPr/>
            <p:nvPr/>
          </p:nvGrpSpPr>
          <p:grpSpPr>
            <a:xfrm>
              <a:off x="4771168" y="1974704"/>
              <a:ext cx="820879" cy="740115"/>
              <a:chOff x="3720691" y="2824413"/>
              <a:chExt cx="1341120" cy="1209172"/>
            </a:xfrm>
          </p:grpSpPr>
          <p:sp>
            <p:nvSpPr>
              <p:cNvPr id="38" name="Freeform 5">
                <a:extLst>
                  <a:ext uri="{FF2B5EF4-FFF2-40B4-BE49-F238E27FC236}">
                    <a16:creationId xmlns:a16="http://schemas.microsoft.com/office/drawing/2014/main" id="{7232513C-9F69-52D2-809C-25A1C92F60B1}"/>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sp>
            <p:nvSpPr>
              <p:cNvPr id="39" name="Freeform 5">
                <a:extLst>
                  <a:ext uri="{FF2B5EF4-FFF2-40B4-BE49-F238E27FC236}">
                    <a16:creationId xmlns:a16="http://schemas.microsoft.com/office/drawing/2014/main" id="{AA4DA9FA-1DC2-A226-6350-C3B8B98D40AE}"/>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p>
            </p:txBody>
          </p:sp>
        </p:grpSp>
        <p:sp>
          <p:nvSpPr>
            <p:cNvPr id="16" name="KSO_Shape">
              <a:extLst>
                <a:ext uri="{FF2B5EF4-FFF2-40B4-BE49-F238E27FC236}">
                  <a16:creationId xmlns:a16="http://schemas.microsoft.com/office/drawing/2014/main" id="{F5CAD2B2-74B1-2E24-70F4-9D3992C9E40E}"/>
                </a:ext>
              </a:extLst>
            </p:cNvPr>
            <p:cNvSpPr/>
            <p:nvPr/>
          </p:nvSpPr>
          <p:spPr bwMode="auto">
            <a:xfrm>
              <a:off x="4991329" y="2162095"/>
              <a:ext cx="380556" cy="365334"/>
            </a:xfrm>
            <a:custGeom>
              <a:avLst/>
              <a:gdLst>
                <a:gd name="T0" fmla="*/ 1618108 w 3816350"/>
                <a:gd name="T1" fmla="*/ 3491708 h 3665538"/>
                <a:gd name="T2" fmla="*/ 3711914 w 3816350"/>
                <a:gd name="T3" fmla="*/ 3515947 h 3665538"/>
                <a:gd name="T4" fmla="*/ 1938033 w 3816350"/>
                <a:gd name="T5" fmla="*/ 3320852 h 3665538"/>
                <a:gd name="T6" fmla="*/ 2466975 w 3816350"/>
                <a:gd name="T7" fmla="*/ 3464378 h 3665538"/>
                <a:gd name="T8" fmla="*/ 1420823 w 3816350"/>
                <a:gd name="T9" fmla="*/ 3514907 h 3665538"/>
                <a:gd name="T10" fmla="*/ 1072366 w 3816350"/>
                <a:gd name="T11" fmla="*/ 3448171 h 3665538"/>
                <a:gd name="T12" fmla="*/ 350995 w 3816350"/>
                <a:gd name="T13" fmla="*/ 3613421 h 3665538"/>
                <a:gd name="T14" fmla="*/ 2826009 w 3816350"/>
                <a:gd name="T15" fmla="*/ 3416327 h 3665538"/>
                <a:gd name="T16" fmla="*/ 3710327 w 3816350"/>
                <a:gd name="T17" fmla="*/ 3553504 h 3665538"/>
                <a:gd name="T18" fmla="*/ 1625482 w 3816350"/>
                <a:gd name="T19" fmla="*/ 3379536 h 3665538"/>
                <a:gd name="T20" fmla="*/ 2426374 w 3816350"/>
                <a:gd name="T21" fmla="*/ 3213000 h 3665538"/>
                <a:gd name="T22" fmla="*/ 771525 w 3816350"/>
                <a:gd name="T23" fmla="*/ 3205163 h 3665538"/>
                <a:gd name="T24" fmla="*/ 1067953 w 3816350"/>
                <a:gd name="T25" fmla="*/ 3277053 h 3665538"/>
                <a:gd name="T26" fmla="*/ 784892 w 3816350"/>
                <a:gd name="T27" fmla="*/ 3451540 h 3665538"/>
                <a:gd name="T28" fmla="*/ 2490788 w 3816350"/>
                <a:gd name="T29" fmla="*/ 3116568 h 3665538"/>
                <a:gd name="T30" fmla="*/ 1449375 w 3816350"/>
                <a:gd name="T31" fmla="*/ 3307847 h 3665538"/>
                <a:gd name="T32" fmla="*/ 2434307 w 3816350"/>
                <a:gd name="T33" fmla="*/ 3163198 h 3665538"/>
                <a:gd name="T34" fmla="*/ 3783974 w 3816350"/>
                <a:gd name="T35" fmla="*/ 3278823 h 3665538"/>
                <a:gd name="T36" fmla="*/ 2635250 w 3816350"/>
                <a:gd name="T37" fmla="*/ 3206432 h 3665538"/>
                <a:gd name="T38" fmla="*/ 3815080 w 3816350"/>
                <a:gd name="T39" fmla="*/ 3040062 h 3665538"/>
                <a:gd name="T40" fmla="*/ 2866956 w 3816350"/>
                <a:gd name="T41" fmla="*/ 3006725 h 3665538"/>
                <a:gd name="T42" fmla="*/ 657993 w 3816350"/>
                <a:gd name="T43" fmla="*/ 3196983 h 3665538"/>
                <a:gd name="T44" fmla="*/ 872062 w 3816350"/>
                <a:gd name="T45" fmla="*/ 3214746 h 3665538"/>
                <a:gd name="T46" fmla="*/ 825374 w 3816350"/>
                <a:gd name="T47" fmla="*/ 2994614 h 3665538"/>
                <a:gd name="T48" fmla="*/ 1190307 w 3816350"/>
                <a:gd name="T49" fmla="*/ 3120223 h 3665538"/>
                <a:gd name="T50" fmla="*/ 273368 w 3816350"/>
                <a:gd name="T51" fmla="*/ 3120223 h 3665538"/>
                <a:gd name="T52" fmla="*/ 1472924 w 3816350"/>
                <a:gd name="T53" fmla="*/ 2958852 h 3665538"/>
                <a:gd name="T54" fmla="*/ 2445690 w 3816350"/>
                <a:gd name="T55" fmla="*/ 3096148 h 3665538"/>
                <a:gd name="T56" fmla="*/ 1403350 w 3816350"/>
                <a:gd name="T57" fmla="*/ 2909186 h 3665538"/>
                <a:gd name="T58" fmla="*/ 3767144 w 3816350"/>
                <a:gd name="T59" fmla="*/ 2880042 h 3665538"/>
                <a:gd name="T60" fmla="*/ 2660954 w 3816350"/>
                <a:gd name="T61" fmla="*/ 3062923 h 3665538"/>
                <a:gd name="T62" fmla="*/ 2077078 w 3816350"/>
                <a:gd name="T63" fmla="*/ 2755988 h 3665538"/>
                <a:gd name="T64" fmla="*/ 2064323 w 3816350"/>
                <a:gd name="T65" fmla="*/ 3023556 h 3665538"/>
                <a:gd name="T66" fmla="*/ 1553136 w 3816350"/>
                <a:gd name="T67" fmla="*/ 2926811 h 3665538"/>
                <a:gd name="T68" fmla="*/ 2489519 w 3816350"/>
                <a:gd name="T69" fmla="*/ 2707310 h 3665538"/>
                <a:gd name="T70" fmla="*/ 1846579 w 3816350"/>
                <a:gd name="T71" fmla="*/ 2621224 h 3665538"/>
                <a:gd name="T72" fmla="*/ 3411957 w 3816350"/>
                <a:gd name="T73" fmla="*/ 2738921 h 3665538"/>
                <a:gd name="T74" fmla="*/ 3080259 w 3816350"/>
                <a:gd name="T75" fmla="*/ 2936880 h 3665538"/>
                <a:gd name="T76" fmla="*/ 1829436 w 3816350"/>
                <a:gd name="T77" fmla="*/ 2582778 h 3665538"/>
                <a:gd name="T78" fmla="*/ 1856740 w 3816350"/>
                <a:gd name="T79" fmla="*/ 2801747 h 3665538"/>
                <a:gd name="T80" fmla="*/ 2088516 w 3816350"/>
                <a:gd name="T81" fmla="*/ 2619751 h 3665538"/>
                <a:gd name="T82" fmla="*/ 2403793 w 3816350"/>
                <a:gd name="T83" fmla="*/ 2645568 h 3665538"/>
                <a:gd name="T84" fmla="*/ 1545273 w 3816350"/>
                <a:gd name="T85" fmla="*/ 2758080 h 3665538"/>
                <a:gd name="T86" fmla="*/ 2737140 w 3816350"/>
                <a:gd name="T87" fmla="*/ 2576196 h 3665538"/>
                <a:gd name="T88" fmla="*/ 3655103 w 3816350"/>
                <a:gd name="T89" fmla="*/ 2636838 h 3665538"/>
                <a:gd name="T90" fmla="*/ 2771738 w 3816350"/>
                <a:gd name="T91" fmla="*/ 2448243 h 3665538"/>
                <a:gd name="T92" fmla="*/ 2989478 w 3816350"/>
                <a:gd name="T93" fmla="*/ 2307907 h 3665538"/>
                <a:gd name="T94" fmla="*/ 2867591 w 3816350"/>
                <a:gd name="T95" fmla="*/ 2234247 h 3665538"/>
                <a:gd name="T96" fmla="*/ 3696043 w 3816350"/>
                <a:gd name="T97" fmla="*/ 2367598 h 3665538"/>
                <a:gd name="T98" fmla="*/ 3314856 w 3816350"/>
                <a:gd name="T99" fmla="*/ 1892183 h 3665538"/>
                <a:gd name="T100" fmla="*/ 2974884 w 3816350"/>
                <a:gd name="T101" fmla="*/ 2068371 h 3665538"/>
                <a:gd name="T102" fmla="*/ 3799844 w 3816350"/>
                <a:gd name="T103" fmla="*/ 2062969 h 3665538"/>
                <a:gd name="T104" fmla="*/ 2637789 w 3816350"/>
                <a:gd name="T105" fmla="*/ 2027696 h 3665538"/>
                <a:gd name="T106" fmla="*/ 3189458 w 3816350"/>
                <a:gd name="T107" fmla="*/ 1697313 h 3665538"/>
                <a:gd name="T108" fmla="*/ 3015840 w 3816350"/>
                <a:gd name="T109" fmla="*/ 1948969 h 3665538"/>
                <a:gd name="T110" fmla="*/ 3354189 w 3816350"/>
                <a:gd name="T111" fmla="*/ 1860541 h 3665538"/>
                <a:gd name="T112" fmla="*/ 3468771 w 3816350"/>
                <a:gd name="T113" fmla="*/ 1695411 h 3665538"/>
                <a:gd name="T114" fmla="*/ 3173905 w 3816350"/>
                <a:gd name="T115" fmla="*/ 2035495 h 3665538"/>
                <a:gd name="T116" fmla="*/ 3074241 w 3816350"/>
                <a:gd name="T117" fmla="*/ 1681466 h 3665538"/>
                <a:gd name="T118" fmla="*/ 3386120 w 3816350"/>
                <a:gd name="T119" fmla="*/ 1131189 h 3665538"/>
                <a:gd name="T120" fmla="*/ 254975 w 3816350"/>
                <a:gd name="T121" fmla="*/ 2785759 h 3665538"/>
                <a:gd name="T122" fmla="*/ 1131353 w 3816350"/>
                <a:gd name="T123" fmla="*/ 1377803 h 3665538"/>
                <a:gd name="T124" fmla="*/ 2508155 w 3816350"/>
                <a:gd name="T125" fmla="*/ 314537 h 36655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816350" h="3665538">
                  <a:moveTo>
                    <a:pt x="1892592" y="3532067"/>
                  </a:moveTo>
                  <a:lnTo>
                    <a:pt x="1892592" y="3635348"/>
                  </a:lnTo>
                  <a:lnTo>
                    <a:pt x="1913877" y="3636302"/>
                  </a:lnTo>
                  <a:lnTo>
                    <a:pt x="1935480" y="3636302"/>
                  </a:lnTo>
                  <a:lnTo>
                    <a:pt x="1965343" y="3635666"/>
                  </a:lnTo>
                  <a:lnTo>
                    <a:pt x="1965343" y="3532385"/>
                  </a:lnTo>
                  <a:lnTo>
                    <a:pt x="1935480" y="3532703"/>
                  </a:lnTo>
                  <a:lnTo>
                    <a:pt x="1913877" y="3532703"/>
                  </a:lnTo>
                  <a:lnTo>
                    <a:pt x="1892592" y="3532067"/>
                  </a:lnTo>
                  <a:close/>
                  <a:moveTo>
                    <a:pt x="665284" y="3532067"/>
                  </a:moveTo>
                  <a:lnTo>
                    <a:pt x="665284" y="3635348"/>
                  </a:lnTo>
                  <a:lnTo>
                    <a:pt x="686575" y="3636302"/>
                  </a:lnTo>
                  <a:lnTo>
                    <a:pt x="708185" y="3636302"/>
                  </a:lnTo>
                  <a:lnTo>
                    <a:pt x="738374" y="3635666"/>
                  </a:lnTo>
                  <a:lnTo>
                    <a:pt x="738374" y="3532385"/>
                  </a:lnTo>
                  <a:lnTo>
                    <a:pt x="708185" y="3532703"/>
                  </a:lnTo>
                  <a:lnTo>
                    <a:pt x="686575" y="3532703"/>
                  </a:lnTo>
                  <a:lnTo>
                    <a:pt x="665284" y="3532067"/>
                  </a:lnTo>
                  <a:close/>
                  <a:moveTo>
                    <a:pt x="1746773" y="3519356"/>
                  </a:moveTo>
                  <a:lnTo>
                    <a:pt x="1746773" y="3623272"/>
                  </a:lnTo>
                  <a:lnTo>
                    <a:pt x="1764563" y="3625497"/>
                  </a:lnTo>
                  <a:lnTo>
                    <a:pt x="1782671" y="3628039"/>
                  </a:lnTo>
                  <a:lnTo>
                    <a:pt x="1800780" y="3629628"/>
                  </a:lnTo>
                  <a:lnTo>
                    <a:pt x="1819841" y="3631535"/>
                  </a:lnTo>
                  <a:lnTo>
                    <a:pt x="1819841" y="3527618"/>
                  </a:lnTo>
                  <a:lnTo>
                    <a:pt x="1800780" y="3526029"/>
                  </a:lnTo>
                  <a:lnTo>
                    <a:pt x="1782671" y="3524123"/>
                  </a:lnTo>
                  <a:lnTo>
                    <a:pt x="1764563" y="3521580"/>
                  </a:lnTo>
                  <a:lnTo>
                    <a:pt x="1746773" y="3519356"/>
                  </a:lnTo>
                  <a:close/>
                  <a:moveTo>
                    <a:pt x="519421" y="3519356"/>
                  </a:moveTo>
                  <a:lnTo>
                    <a:pt x="519421" y="3623272"/>
                  </a:lnTo>
                  <a:lnTo>
                    <a:pt x="537217" y="3625497"/>
                  </a:lnTo>
                  <a:lnTo>
                    <a:pt x="555330" y="3628039"/>
                  </a:lnTo>
                  <a:lnTo>
                    <a:pt x="573762" y="3629946"/>
                  </a:lnTo>
                  <a:lnTo>
                    <a:pt x="592511" y="3631535"/>
                  </a:lnTo>
                  <a:lnTo>
                    <a:pt x="592511" y="3527618"/>
                  </a:lnTo>
                  <a:lnTo>
                    <a:pt x="573762" y="3526029"/>
                  </a:lnTo>
                  <a:lnTo>
                    <a:pt x="555330" y="3524123"/>
                  </a:lnTo>
                  <a:lnTo>
                    <a:pt x="537217" y="3521580"/>
                  </a:lnTo>
                  <a:lnTo>
                    <a:pt x="519421" y="3519356"/>
                  </a:lnTo>
                  <a:close/>
                  <a:moveTo>
                    <a:pt x="3151360" y="3517220"/>
                  </a:moveTo>
                  <a:lnTo>
                    <a:pt x="3151360" y="3632118"/>
                  </a:lnTo>
                  <a:lnTo>
                    <a:pt x="3174848" y="3632755"/>
                  </a:lnTo>
                  <a:lnTo>
                    <a:pt x="3198972" y="3633073"/>
                  </a:lnTo>
                  <a:lnTo>
                    <a:pt x="3231983" y="3632755"/>
                  </a:lnTo>
                  <a:lnTo>
                    <a:pt x="3231983" y="3517539"/>
                  </a:lnTo>
                  <a:lnTo>
                    <a:pt x="3198972" y="3517857"/>
                  </a:lnTo>
                  <a:lnTo>
                    <a:pt x="3174848" y="3517539"/>
                  </a:lnTo>
                  <a:lnTo>
                    <a:pt x="3151360" y="3517220"/>
                  </a:lnTo>
                  <a:close/>
                  <a:moveTo>
                    <a:pt x="2989478" y="3502580"/>
                  </a:moveTo>
                  <a:lnTo>
                    <a:pt x="2989478" y="3618432"/>
                  </a:lnTo>
                  <a:lnTo>
                    <a:pt x="3009158" y="3620979"/>
                  </a:lnTo>
                  <a:lnTo>
                    <a:pt x="3029472" y="3623525"/>
                  </a:lnTo>
                  <a:lnTo>
                    <a:pt x="3049469" y="3625753"/>
                  </a:lnTo>
                  <a:lnTo>
                    <a:pt x="3070419" y="3627344"/>
                  </a:lnTo>
                  <a:lnTo>
                    <a:pt x="3070419" y="3512446"/>
                  </a:lnTo>
                  <a:lnTo>
                    <a:pt x="3049469" y="3510537"/>
                  </a:lnTo>
                  <a:lnTo>
                    <a:pt x="3029472" y="3507990"/>
                  </a:lnTo>
                  <a:lnTo>
                    <a:pt x="3009158" y="3505763"/>
                  </a:lnTo>
                  <a:lnTo>
                    <a:pt x="2989478" y="3502580"/>
                  </a:lnTo>
                  <a:close/>
                  <a:moveTo>
                    <a:pt x="1600953" y="3486306"/>
                  </a:moveTo>
                  <a:lnTo>
                    <a:pt x="1600953" y="3591494"/>
                  </a:lnTo>
                  <a:lnTo>
                    <a:pt x="1618744" y="3596578"/>
                  </a:lnTo>
                  <a:lnTo>
                    <a:pt x="1636217" y="3601345"/>
                  </a:lnTo>
                  <a:lnTo>
                    <a:pt x="1654960" y="3606112"/>
                  </a:lnTo>
                  <a:lnTo>
                    <a:pt x="1673704" y="3610243"/>
                  </a:lnTo>
                  <a:lnTo>
                    <a:pt x="1673704" y="3506009"/>
                  </a:lnTo>
                  <a:lnTo>
                    <a:pt x="1654960" y="3501242"/>
                  </a:lnTo>
                  <a:lnTo>
                    <a:pt x="1636217" y="3496475"/>
                  </a:lnTo>
                  <a:lnTo>
                    <a:pt x="1618108" y="3491708"/>
                  </a:lnTo>
                  <a:lnTo>
                    <a:pt x="1600953" y="3486306"/>
                  </a:lnTo>
                  <a:close/>
                  <a:moveTo>
                    <a:pt x="373875" y="3486306"/>
                  </a:moveTo>
                  <a:lnTo>
                    <a:pt x="373875" y="3591494"/>
                  </a:lnTo>
                  <a:lnTo>
                    <a:pt x="391353" y="3596578"/>
                  </a:lnTo>
                  <a:lnTo>
                    <a:pt x="409149" y="3601345"/>
                  </a:lnTo>
                  <a:lnTo>
                    <a:pt x="427581" y="3606112"/>
                  </a:lnTo>
                  <a:lnTo>
                    <a:pt x="446648" y="3610243"/>
                  </a:lnTo>
                  <a:lnTo>
                    <a:pt x="446648" y="3506009"/>
                  </a:lnTo>
                  <a:lnTo>
                    <a:pt x="427581" y="3501242"/>
                  </a:lnTo>
                  <a:lnTo>
                    <a:pt x="409149" y="3496475"/>
                  </a:lnTo>
                  <a:lnTo>
                    <a:pt x="390718" y="3491708"/>
                  </a:lnTo>
                  <a:lnTo>
                    <a:pt x="373875" y="3486306"/>
                  </a:lnTo>
                  <a:close/>
                  <a:moveTo>
                    <a:pt x="2827597" y="3465978"/>
                  </a:moveTo>
                  <a:lnTo>
                    <a:pt x="2827597" y="3583104"/>
                  </a:lnTo>
                  <a:lnTo>
                    <a:pt x="2846959" y="3589151"/>
                  </a:lnTo>
                  <a:lnTo>
                    <a:pt x="2866956" y="3594243"/>
                  </a:lnTo>
                  <a:lnTo>
                    <a:pt x="2887588" y="3599336"/>
                  </a:lnTo>
                  <a:lnTo>
                    <a:pt x="2908220" y="3604110"/>
                  </a:lnTo>
                  <a:lnTo>
                    <a:pt x="2908220" y="3487939"/>
                  </a:lnTo>
                  <a:lnTo>
                    <a:pt x="2887588" y="3482847"/>
                  </a:lnTo>
                  <a:lnTo>
                    <a:pt x="2866956" y="3477436"/>
                  </a:lnTo>
                  <a:lnTo>
                    <a:pt x="2846959" y="3472025"/>
                  </a:lnTo>
                  <a:lnTo>
                    <a:pt x="2827597" y="3465978"/>
                  </a:lnTo>
                  <a:close/>
                  <a:moveTo>
                    <a:pt x="2402802" y="3447218"/>
                  </a:moveTo>
                  <a:lnTo>
                    <a:pt x="2397719" y="3450714"/>
                  </a:lnTo>
                  <a:lnTo>
                    <a:pt x="2391365" y="3453891"/>
                  </a:lnTo>
                  <a:lnTo>
                    <a:pt x="2383740" y="3457387"/>
                  </a:lnTo>
                  <a:lnTo>
                    <a:pt x="2376433" y="3460565"/>
                  </a:lnTo>
                  <a:lnTo>
                    <a:pt x="2347841" y="3472005"/>
                  </a:lnTo>
                  <a:lnTo>
                    <a:pt x="2347841" y="3562893"/>
                  </a:lnTo>
                  <a:lnTo>
                    <a:pt x="2355784" y="3558761"/>
                  </a:lnTo>
                  <a:lnTo>
                    <a:pt x="2363408" y="3554630"/>
                  </a:lnTo>
                  <a:lnTo>
                    <a:pt x="2371033" y="3550181"/>
                  </a:lnTo>
                  <a:lnTo>
                    <a:pt x="2378340" y="3545414"/>
                  </a:lnTo>
                  <a:lnTo>
                    <a:pt x="2385329" y="3540648"/>
                  </a:lnTo>
                  <a:lnTo>
                    <a:pt x="2391683" y="3535881"/>
                  </a:lnTo>
                  <a:lnTo>
                    <a:pt x="2397719" y="3531114"/>
                  </a:lnTo>
                  <a:lnTo>
                    <a:pt x="2402802" y="3526983"/>
                  </a:lnTo>
                  <a:lnTo>
                    <a:pt x="2402802" y="3447218"/>
                  </a:lnTo>
                  <a:close/>
                  <a:moveTo>
                    <a:pt x="1175646" y="3447218"/>
                  </a:moveTo>
                  <a:lnTo>
                    <a:pt x="1170561" y="3450714"/>
                  </a:lnTo>
                  <a:lnTo>
                    <a:pt x="1164205" y="3453891"/>
                  </a:lnTo>
                  <a:lnTo>
                    <a:pt x="1156578" y="3457387"/>
                  </a:lnTo>
                  <a:lnTo>
                    <a:pt x="1149269" y="3460565"/>
                  </a:lnTo>
                  <a:lnTo>
                    <a:pt x="1120669" y="3472005"/>
                  </a:lnTo>
                  <a:lnTo>
                    <a:pt x="1120669" y="3562893"/>
                  </a:lnTo>
                  <a:lnTo>
                    <a:pt x="1128613" y="3558761"/>
                  </a:lnTo>
                  <a:lnTo>
                    <a:pt x="1136240" y="3554630"/>
                  </a:lnTo>
                  <a:lnTo>
                    <a:pt x="1144185" y="3550181"/>
                  </a:lnTo>
                  <a:lnTo>
                    <a:pt x="1151176" y="3545414"/>
                  </a:lnTo>
                  <a:lnTo>
                    <a:pt x="1158167" y="3540648"/>
                  </a:lnTo>
                  <a:lnTo>
                    <a:pt x="1164523" y="3535881"/>
                  </a:lnTo>
                  <a:lnTo>
                    <a:pt x="1170561" y="3531114"/>
                  </a:lnTo>
                  <a:lnTo>
                    <a:pt x="1175646" y="3526347"/>
                  </a:lnTo>
                  <a:lnTo>
                    <a:pt x="1175646" y="3447218"/>
                  </a:lnTo>
                  <a:close/>
                  <a:moveTo>
                    <a:pt x="3717945" y="3422692"/>
                  </a:moveTo>
                  <a:lnTo>
                    <a:pt x="3711914" y="3426193"/>
                  </a:lnTo>
                  <a:lnTo>
                    <a:pt x="3704931" y="3430013"/>
                  </a:lnTo>
                  <a:lnTo>
                    <a:pt x="3696678" y="3433832"/>
                  </a:lnTo>
                  <a:lnTo>
                    <a:pt x="3688425" y="3437651"/>
                  </a:lnTo>
                  <a:lnTo>
                    <a:pt x="3671285" y="3444335"/>
                  </a:lnTo>
                  <a:lnTo>
                    <a:pt x="3656684" y="3450064"/>
                  </a:lnTo>
                  <a:lnTo>
                    <a:pt x="3656684" y="3551276"/>
                  </a:lnTo>
                  <a:lnTo>
                    <a:pt x="3665254" y="3546820"/>
                  </a:lnTo>
                  <a:lnTo>
                    <a:pt x="3674142" y="3542046"/>
                  </a:lnTo>
                  <a:lnTo>
                    <a:pt x="3682394" y="3537272"/>
                  </a:lnTo>
                  <a:lnTo>
                    <a:pt x="3690647" y="3532179"/>
                  </a:lnTo>
                  <a:lnTo>
                    <a:pt x="3698582" y="3526769"/>
                  </a:lnTo>
                  <a:lnTo>
                    <a:pt x="3705566" y="3521358"/>
                  </a:lnTo>
                  <a:lnTo>
                    <a:pt x="3711914" y="3515947"/>
                  </a:lnTo>
                  <a:lnTo>
                    <a:pt x="3717945" y="3510855"/>
                  </a:lnTo>
                  <a:lnTo>
                    <a:pt x="3717945" y="3422692"/>
                  </a:lnTo>
                  <a:close/>
                  <a:moveTo>
                    <a:pt x="1455133" y="3410672"/>
                  </a:moveTo>
                  <a:lnTo>
                    <a:pt x="1455133" y="3516813"/>
                  </a:lnTo>
                  <a:lnTo>
                    <a:pt x="1457675" y="3519674"/>
                  </a:lnTo>
                  <a:lnTo>
                    <a:pt x="1460216" y="3522534"/>
                  </a:lnTo>
                  <a:lnTo>
                    <a:pt x="1466888" y="3528572"/>
                  </a:lnTo>
                  <a:lnTo>
                    <a:pt x="1475466" y="3534610"/>
                  </a:lnTo>
                  <a:lnTo>
                    <a:pt x="1484679" y="3540965"/>
                  </a:lnTo>
                  <a:lnTo>
                    <a:pt x="1495162" y="3547639"/>
                  </a:lnTo>
                  <a:lnTo>
                    <a:pt x="1505964" y="3553677"/>
                  </a:lnTo>
                  <a:lnTo>
                    <a:pt x="1517083" y="3559715"/>
                  </a:lnTo>
                  <a:lnTo>
                    <a:pt x="1528202" y="3564799"/>
                  </a:lnTo>
                  <a:lnTo>
                    <a:pt x="1528202" y="3457387"/>
                  </a:lnTo>
                  <a:lnTo>
                    <a:pt x="1517083" y="3452302"/>
                  </a:lnTo>
                  <a:lnTo>
                    <a:pt x="1506917" y="3446582"/>
                  </a:lnTo>
                  <a:lnTo>
                    <a:pt x="1497068" y="3441180"/>
                  </a:lnTo>
                  <a:lnTo>
                    <a:pt x="1487538" y="3435142"/>
                  </a:lnTo>
                  <a:lnTo>
                    <a:pt x="1478960" y="3429422"/>
                  </a:lnTo>
                  <a:lnTo>
                    <a:pt x="1470700" y="3423384"/>
                  </a:lnTo>
                  <a:lnTo>
                    <a:pt x="1462758" y="3417028"/>
                  </a:lnTo>
                  <a:lnTo>
                    <a:pt x="1455133" y="3410672"/>
                  </a:lnTo>
                  <a:close/>
                  <a:moveTo>
                    <a:pt x="227694" y="3410672"/>
                  </a:moveTo>
                  <a:lnTo>
                    <a:pt x="227694" y="3516813"/>
                  </a:lnTo>
                  <a:lnTo>
                    <a:pt x="230237" y="3519674"/>
                  </a:lnTo>
                  <a:lnTo>
                    <a:pt x="233097" y="3522534"/>
                  </a:lnTo>
                  <a:lnTo>
                    <a:pt x="239770" y="3528572"/>
                  </a:lnTo>
                  <a:lnTo>
                    <a:pt x="248033" y="3534610"/>
                  </a:lnTo>
                  <a:lnTo>
                    <a:pt x="257566" y="3540965"/>
                  </a:lnTo>
                  <a:lnTo>
                    <a:pt x="267735" y="3547639"/>
                  </a:lnTo>
                  <a:lnTo>
                    <a:pt x="278858" y="3553677"/>
                  </a:lnTo>
                  <a:lnTo>
                    <a:pt x="289662" y="3559715"/>
                  </a:lnTo>
                  <a:lnTo>
                    <a:pt x="300785" y="3564799"/>
                  </a:lnTo>
                  <a:lnTo>
                    <a:pt x="300785" y="3457387"/>
                  </a:lnTo>
                  <a:lnTo>
                    <a:pt x="289662" y="3452302"/>
                  </a:lnTo>
                  <a:lnTo>
                    <a:pt x="279493" y="3446582"/>
                  </a:lnTo>
                  <a:lnTo>
                    <a:pt x="269642" y="3441180"/>
                  </a:lnTo>
                  <a:lnTo>
                    <a:pt x="260108" y="3435142"/>
                  </a:lnTo>
                  <a:lnTo>
                    <a:pt x="251528" y="3429422"/>
                  </a:lnTo>
                  <a:lnTo>
                    <a:pt x="243266" y="3423384"/>
                  </a:lnTo>
                  <a:lnTo>
                    <a:pt x="235321" y="3417028"/>
                  </a:lnTo>
                  <a:lnTo>
                    <a:pt x="227694" y="3410672"/>
                  </a:lnTo>
                  <a:close/>
                  <a:moveTo>
                    <a:pt x="2665715" y="3381953"/>
                  </a:moveTo>
                  <a:lnTo>
                    <a:pt x="2665715" y="3500670"/>
                  </a:lnTo>
                  <a:lnTo>
                    <a:pt x="2668254" y="3503216"/>
                  </a:lnTo>
                  <a:lnTo>
                    <a:pt x="2671429" y="3506399"/>
                  </a:lnTo>
                  <a:lnTo>
                    <a:pt x="2678729" y="3512765"/>
                  </a:lnTo>
                  <a:lnTo>
                    <a:pt x="2687934" y="3519767"/>
                  </a:lnTo>
                  <a:lnTo>
                    <a:pt x="2698726" y="3527087"/>
                  </a:lnTo>
                  <a:lnTo>
                    <a:pt x="2710153" y="3534089"/>
                  </a:lnTo>
                  <a:lnTo>
                    <a:pt x="2722215" y="3541409"/>
                  </a:lnTo>
                  <a:lnTo>
                    <a:pt x="2734594" y="3547457"/>
                  </a:lnTo>
                  <a:lnTo>
                    <a:pt x="2746656" y="3553504"/>
                  </a:lnTo>
                  <a:lnTo>
                    <a:pt x="2746656" y="3434150"/>
                  </a:lnTo>
                  <a:lnTo>
                    <a:pt x="2734594" y="3428103"/>
                  </a:lnTo>
                  <a:lnTo>
                    <a:pt x="2723167" y="3422374"/>
                  </a:lnTo>
                  <a:lnTo>
                    <a:pt x="2712058" y="3416009"/>
                  </a:lnTo>
                  <a:lnTo>
                    <a:pt x="2701583" y="3409325"/>
                  </a:lnTo>
                  <a:lnTo>
                    <a:pt x="2691743" y="3402959"/>
                  </a:lnTo>
                  <a:lnTo>
                    <a:pt x="2682538" y="3396276"/>
                  </a:lnTo>
                  <a:lnTo>
                    <a:pt x="2673650" y="3388955"/>
                  </a:lnTo>
                  <a:lnTo>
                    <a:pt x="2665715" y="3381953"/>
                  </a:lnTo>
                  <a:close/>
                  <a:moveTo>
                    <a:pt x="1916773" y="3320218"/>
                  </a:moveTo>
                  <a:lnTo>
                    <a:pt x="1916773" y="3423312"/>
                  </a:lnTo>
                  <a:lnTo>
                    <a:pt x="1938033" y="3423629"/>
                  </a:lnTo>
                  <a:lnTo>
                    <a:pt x="1959928" y="3424263"/>
                  </a:lnTo>
                  <a:lnTo>
                    <a:pt x="1989755" y="3423629"/>
                  </a:lnTo>
                  <a:lnTo>
                    <a:pt x="1989755" y="3320535"/>
                  </a:lnTo>
                  <a:lnTo>
                    <a:pt x="1959293" y="3320852"/>
                  </a:lnTo>
                  <a:lnTo>
                    <a:pt x="1938033" y="3320852"/>
                  </a:lnTo>
                  <a:lnTo>
                    <a:pt x="1916773" y="3320218"/>
                  </a:lnTo>
                  <a:close/>
                  <a:moveTo>
                    <a:pt x="1404938" y="3314700"/>
                  </a:moveTo>
                  <a:lnTo>
                    <a:pt x="1408115" y="3320420"/>
                  </a:lnTo>
                  <a:lnTo>
                    <a:pt x="1411928" y="3325505"/>
                  </a:lnTo>
                  <a:lnTo>
                    <a:pt x="1415740" y="3330590"/>
                  </a:lnTo>
                  <a:lnTo>
                    <a:pt x="1419552" y="3335992"/>
                  </a:lnTo>
                  <a:lnTo>
                    <a:pt x="1424000" y="3340759"/>
                  </a:lnTo>
                  <a:lnTo>
                    <a:pt x="1428447" y="3346161"/>
                  </a:lnTo>
                  <a:lnTo>
                    <a:pt x="1438296" y="3356013"/>
                  </a:lnTo>
                  <a:lnTo>
                    <a:pt x="1448780" y="3365229"/>
                  </a:lnTo>
                  <a:lnTo>
                    <a:pt x="1460852" y="3374444"/>
                  </a:lnTo>
                  <a:lnTo>
                    <a:pt x="1472924" y="3383025"/>
                  </a:lnTo>
                  <a:lnTo>
                    <a:pt x="1486267" y="3391287"/>
                  </a:lnTo>
                  <a:lnTo>
                    <a:pt x="1500563" y="3399550"/>
                  </a:lnTo>
                  <a:lnTo>
                    <a:pt x="1515494" y="3407494"/>
                  </a:lnTo>
                  <a:lnTo>
                    <a:pt x="1531061" y="3415121"/>
                  </a:lnTo>
                  <a:lnTo>
                    <a:pt x="1547263" y="3422113"/>
                  </a:lnTo>
                  <a:lnTo>
                    <a:pt x="1564101" y="3428786"/>
                  </a:lnTo>
                  <a:lnTo>
                    <a:pt x="1581574" y="3435142"/>
                  </a:lnTo>
                  <a:lnTo>
                    <a:pt x="1599682" y="3441498"/>
                  </a:lnTo>
                  <a:lnTo>
                    <a:pt x="1618108" y="3447218"/>
                  </a:lnTo>
                  <a:lnTo>
                    <a:pt x="1637170" y="3452620"/>
                  </a:lnTo>
                  <a:lnTo>
                    <a:pt x="1656866" y="3457705"/>
                  </a:lnTo>
                  <a:lnTo>
                    <a:pt x="1676881" y="3462472"/>
                  </a:lnTo>
                  <a:lnTo>
                    <a:pt x="1697213" y="3466921"/>
                  </a:lnTo>
                  <a:lnTo>
                    <a:pt x="1718180" y="3471052"/>
                  </a:lnTo>
                  <a:lnTo>
                    <a:pt x="1738830" y="3474865"/>
                  </a:lnTo>
                  <a:lnTo>
                    <a:pt x="1760116" y="3478361"/>
                  </a:lnTo>
                  <a:lnTo>
                    <a:pt x="1782036" y="3480903"/>
                  </a:lnTo>
                  <a:lnTo>
                    <a:pt x="1803639" y="3483763"/>
                  </a:lnTo>
                  <a:lnTo>
                    <a:pt x="1825877" y="3486306"/>
                  </a:lnTo>
                  <a:lnTo>
                    <a:pt x="1847798" y="3488213"/>
                  </a:lnTo>
                  <a:lnTo>
                    <a:pt x="1870036" y="3489801"/>
                  </a:lnTo>
                  <a:lnTo>
                    <a:pt x="1891957" y="3490755"/>
                  </a:lnTo>
                  <a:lnTo>
                    <a:pt x="1914513" y="3492026"/>
                  </a:lnTo>
                  <a:lnTo>
                    <a:pt x="1936751" y="3492344"/>
                  </a:lnTo>
                  <a:lnTo>
                    <a:pt x="1959307" y="3492979"/>
                  </a:lnTo>
                  <a:lnTo>
                    <a:pt x="1978051" y="3492344"/>
                  </a:lnTo>
                  <a:lnTo>
                    <a:pt x="1996794" y="3492026"/>
                  </a:lnTo>
                  <a:lnTo>
                    <a:pt x="2015538" y="3491708"/>
                  </a:lnTo>
                  <a:lnTo>
                    <a:pt x="2034599" y="3490437"/>
                  </a:lnTo>
                  <a:lnTo>
                    <a:pt x="2053025" y="3489801"/>
                  </a:lnTo>
                  <a:lnTo>
                    <a:pt x="2071769" y="3488213"/>
                  </a:lnTo>
                  <a:lnTo>
                    <a:pt x="2090513" y="3486624"/>
                  </a:lnTo>
                  <a:lnTo>
                    <a:pt x="2108621" y="3484717"/>
                  </a:lnTo>
                  <a:lnTo>
                    <a:pt x="2127365" y="3482492"/>
                  </a:lnTo>
                  <a:lnTo>
                    <a:pt x="2145473" y="3480268"/>
                  </a:lnTo>
                  <a:lnTo>
                    <a:pt x="2163581" y="3477408"/>
                  </a:lnTo>
                  <a:lnTo>
                    <a:pt x="2181372" y="3474865"/>
                  </a:lnTo>
                  <a:lnTo>
                    <a:pt x="2199163" y="3471688"/>
                  </a:lnTo>
                  <a:lnTo>
                    <a:pt x="2216318" y="3468510"/>
                  </a:lnTo>
                  <a:lnTo>
                    <a:pt x="2233473" y="3464696"/>
                  </a:lnTo>
                  <a:lnTo>
                    <a:pt x="2250311" y="3460883"/>
                  </a:lnTo>
                  <a:lnTo>
                    <a:pt x="2266830" y="3457069"/>
                  </a:lnTo>
                  <a:lnTo>
                    <a:pt x="2283668" y="3452620"/>
                  </a:lnTo>
                  <a:lnTo>
                    <a:pt x="2299235" y="3448171"/>
                  </a:lnTo>
                  <a:lnTo>
                    <a:pt x="2315119" y="3443404"/>
                  </a:lnTo>
                  <a:lnTo>
                    <a:pt x="2330051" y="3438320"/>
                  </a:lnTo>
                  <a:lnTo>
                    <a:pt x="2344982" y="3432917"/>
                  </a:lnTo>
                  <a:lnTo>
                    <a:pt x="2359278" y="3427833"/>
                  </a:lnTo>
                  <a:lnTo>
                    <a:pt x="2373574" y="3421795"/>
                  </a:lnTo>
                  <a:lnTo>
                    <a:pt x="2386917" y="3415757"/>
                  </a:lnTo>
                  <a:lnTo>
                    <a:pt x="2399942" y="3409719"/>
                  </a:lnTo>
                  <a:lnTo>
                    <a:pt x="2412650" y="3403363"/>
                  </a:lnTo>
                  <a:lnTo>
                    <a:pt x="2424722" y="3396690"/>
                  </a:lnTo>
                  <a:lnTo>
                    <a:pt x="2436159" y="3389380"/>
                  </a:lnTo>
                  <a:lnTo>
                    <a:pt x="2446961" y="3382389"/>
                  </a:lnTo>
                  <a:lnTo>
                    <a:pt x="2457444" y="3375080"/>
                  </a:lnTo>
                  <a:lnTo>
                    <a:pt x="2466975" y="3367453"/>
                  </a:lnTo>
                  <a:lnTo>
                    <a:pt x="2466975" y="3464378"/>
                  </a:lnTo>
                  <a:lnTo>
                    <a:pt x="2466657" y="3464696"/>
                  </a:lnTo>
                  <a:lnTo>
                    <a:pt x="2466340" y="3472641"/>
                  </a:lnTo>
                  <a:lnTo>
                    <a:pt x="2466022" y="3477408"/>
                  </a:lnTo>
                  <a:lnTo>
                    <a:pt x="2464751" y="3482492"/>
                  </a:lnTo>
                  <a:lnTo>
                    <a:pt x="2463480" y="3487895"/>
                  </a:lnTo>
                  <a:lnTo>
                    <a:pt x="2461892" y="3492344"/>
                  </a:lnTo>
                  <a:lnTo>
                    <a:pt x="2459986" y="3497111"/>
                  </a:lnTo>
                  <a:lnTo>
                    <a:pt x="2457444" y="3501877"/>
                  </a:lnTo>
                  <a:lnTo>
                    <a:pt x="2455220" y="3506962"/>
                  </a:lnTo>
                  <a:lnTo>
                    <a:pt x="2452361" y="3511729"/>
                  </a:lnTo>
                  <a:lnTo>
                    <a:pt x="2449184" y="3516178"/>
                  </a:lnTo>
                  <a:lnTo>
                    <a:pt x="2445690" y="3520945"/>
                  </a:lnTo>
                  <a:lnTo>
                    <a:pt x="2441878" y="3525712"/>
                  </a:lnTo>
                  <a:lnTo>
                    <a:pt x="2437748" y="3529843"/>
                  </a:lnTo>
                  <a:lnTo>
                    <a:pt x="2429170" y="3539059"/>
                  </a:lnTo>
                  <a:lnTo>
                    <a:pt x="2419322" y="3547639"/>
                  </a:lnTo>
                  <a:lnTo>
                    <a:pt x="2408202" y="3556537"/>
                  </a:lnTo>
                  <a:lnTo>
                    <a:pt x="2396130" y="3564799"/>
                  </a:lnTo>
                  <a:lnTo>
                    <a:pt x="2383423" y="3572744"/>
                  </a:lnTo>
                  <a:lnTo>
                    <a:pt x="2369127" y="3580689"/>
                  </a:lnTo>
                  <a:lnTo>
                    <a:pt x="2354195" y="3587998"/>
                  </a:lnTo>
                  <a:lnTo>
                    <a:pt x="2338311" y="3595625"/>
                  </a:lnTo>
                  <a:lnTo>
                    <a:pt x="2321791" y="3602298"/>
                  </a:lnTo>
                  <a:lnTo>
                    <a:pt x="2304636" y="3608972"/>
                  </a:lnTo>
                  <a:lnTo>
                    <a:pt x="2285892" y="3615328"/>
                  </a:lnTo>
                  <a:lnTo>
                    <a:pt x="2266830" y="3621683"/>
                  </a:lnTo>
                  <a:lnTo>
                    <a:pt x="2247134" y="3627086"/>
                  </a:lnTo>
                  <a:lnTo>
                    <a:pt x="2226802" y="3632806"/>
                  </a:lnTo>
                  <a:lnTo>
                    <a:pt x="2205516" y="3637255"/>
                  </a:lnTo>
                  <a:lnTo>
                    <a:pt x="2183278" y="3642022"/>
                  </a:lnTo>
                  <a:lnTo>
                    <a:pt x="2160722" y="3646471"/>
                  </a:lnTo>
                  <a:lnTo>
                    <a:pt x="2137848" y="3649967"/>
                  </a:lnTo>
                  <a:lnTo>
                    <a:pt x="2114340" y="3653462"/>
                  </a:lnTo>
                  <a:lnTo>
                    <a:pt x="2089877" y="3656640"/>
                  </a:lnTo>
                  <a:lnTo>
                    <a:pt x="2065415" y="3659182"/>
                  </a:lnTo>
                  <a:lnTo>
                    <a:pt x="2040000" y="3661407"/>
                  </a:lnTo>
                  <a:lnTo>
                    <a:pt x="2014267" y="3662996"/>
                  </a:lnTo>
                  <a:lnTo>
                    <a:pt x="1988217" y="3664267"/>
                  </a:lnTo>
                  <a:lnTo>
                    <a:pt x="1962166" y="3664903"/>
                  </a:lnTo>
                  <a:lnTo>
                    <a:pt x="1935480" y="3665538"/>
                  </a:lnTo>
                  <a:lnTo>
                    <a:pt x="1908159" y="3664903"/>
                  </a:lnTo>
                  <a:lnTo>
                    <a:pt x="1881155" y="3664267"/>
                  </a:lnTo>
                  <a:lnTo>
                    <a:pt x="1854469" y="3662996"/>
                  </a:lnTo>
                  <a:lnTo>
                    <a:pt x="1828419" y="3661089"/>
                  </a:lnTo>
                  <a:lnTo>
                    <a:pt x="1803004" y="3659182"/>
                  </a:lnTo>
                  <a:lnTo>
                    <a:pt x="1777588" y="3656322"/>
                  </a:lnTo>
                  <a:lnTo>
                    <a:pt x="1752809" y="3653145"/>
                  </a:lnTo>
                  <a:lnTo>
                    <a:pt x="1728664" y="3649649"/>
                  </a:lnTo>
                  <a:lnTo>
                    <a:pt x="1705155" y="3645835"/>
                  </a:lnTo>
                  <a:lnTo>
                    <a:pt x="1682282" y="3641069"/>
                  </a:lnTo>
                  <a:lnTo>
                    <a:pt x="1660043" y="3636302"/>
                  </a:lnTo>
                  <a:lnTo>
                    <a:pt x="1638440" y="3631217"/>
                  </a:lnTo>
                  <a:lnTo>
                    <a:pt x="1617791" y="3625497"/>
                  </a:lnTo>
                  <a:lnTo>
                    <a:pt x="1597776" y="3619777"/>
                  </a:lnTo>
                  <a:lnTo>
                    <a:pt x="1578397" y="3613421"/>
                  </a:lnTo>
                  <a:lnTo>
                    <a:pt x="1559653" y="3606747"/>
                  </a:lnTo>
                  <a:lnTo>
                    <a:pt x="1542498" y="3599438"/>
                  </a:lnTo>
                  <a:lnTo>
                    <a:pt x="1525343" y="3592447"/>
                  </a:lnTo>
                  <a:lnTo>
                    <a:pt x="1509776" y="3584820"/>
                  </a:lnTo>
                  <a:lnTo>
                    <a:pt x="1495162" y="3576875"/>
                  </a:lnTo>
                  <a:lnTo>
                    <a:pt x="1481184" y="3568613"/>
                  </a:lnTo>
                  <a:lnTo>
                    <a:pt x="1468159" y="3560350"/>
                  </a:lnTo>
                  <a:lnTo>
                    <a:pt x="1456404" y="3551770"/>
                  </a:lnTo>
                  <a:lnTo>
                    <a:pt x="1445603" y="3542554"/>
                  </a:lnTo>
                  <a:lnTo>
                    <a:pt x="1440837" y="3538423"/>
                  </a:lnTo>
                  <a:lnTo>
                    <a:pt x="1436390" y="3533656"/>
                  </a:lnTo>
                  <a:lnTo>
                    <a:pt x="1431942" y="3529207"/>
                  </a:lnTo>
                  <a:lnTo>
                    <a:pt x="1428130" y="3524440"/>
                  </a:lnTo>
                  <a:lnTo>
                    <a:pt x="1424318" y="3519674"/>
                  </a:lnTo>
                  <a:lnTo>
                    <a:pt x="1420823" y="3514907"/>
                  </a:lnTo>
                  <a:lnTo>
                    <a:pt x="1417646" y="3510140"/>
                  </a:lnTo>
                  <a:lnTo>
                    <a:pt x="1415105" y="3505055"/>
                  </a:lnTo>
                  <a:lnTo>
                    <a:pt x="1412563" y="3500288"/>
                  </a:lnTo>
                  <a:lnTo>
                    <a:pt x="1410339" y="3495204"/>
                  </a:lnTo>
                  <a:lnTo>
                    <a:pt x="1408115" y="3490437"/>
                  </a:lnTo>
                  <a:lnTo>
                    <a:pt x="1407162" y="3485352"/>
                  </a:lnTo>
                  <a:lnTo>
                    <a:pt x="1405892" y="3480268"/>
                  </a:lnTo>
                  <a:lnTo>
                    <a:pt x="1404621" y="3475183"/>
                  </a:lnTo>
                  <a:lnTo>
                    <a:pt x="1404303" y="3470099"/>
                  </a:lnTo>
                  <a:lnTo>
                    <a:pt x="1404303" y="3464696"/>
                  </a:lnTo>
                  <a:lnTo>
                    <a:pt x="1403350" y="3464696"/>
                  </a:lnTo>
                  <a:lnTo>
                    <a:pt x="1403350" y="3333132"/>
                  </a:lnTo>
                  <a:lnTo>
                    <a:pt x="1403350" y="3329318"/>
                  </a:lnTo>
                  <a:lnTo>
                    <a:pt x="1403985" y="3322327"/>
                  </a:lnTo>
                  <a:lnTo>
                    <a:pt x="1404938" y="3314700"/>
                  </a:lnTo>
                  <a:close/>
                  <a:moveTo>
                    <a:pt x="177802" y="3314700"/>
                  </a:moveTo>
                  <a:lnTo>
                    <a:pt x="180980" y="3320420"/>
                  </a:lnTo>
                  <a:lnTo>
                    <a:pt x="184476" y="3325505"/>
                  </a:lnTo>
                  <a:lnTo>
                    <a:pt x="188289" y="3330590"/>
                  </a:lnTo>
                  <a:lnTo>
                    <a:pt x="192420" y="3335992"/>
                  </a:lnTo>
                  <a:lnTo>
                    <a:pt x="196551" y="3340759"/>
                  </a:lnTo>
                  <a:lnTo>
                    <a:pt x="201000" y="3346161"/>
                  </a:lnTo>
                  <a:lnTo>
                    <a:pt x="210852" y="3356013"/>
                  </a:lnTo>
                  <a:lnTo>
                    <a:pt x="221656" y="3365229"/>
                  </a:lnTo>
                  <a:lnTo>
                    <a:pt x="233414" y="3374444"/>
                  </a:lnTo>
                  <a:lnTo>
                    <a:pt x="245490" y="3383025"/>
                  </a:lnTo>
                  <a:lnTo>
                    <a:pt x="259155" y="3391287"/>
                  </a:lnTo>
                  <a:lnTo>
                    <a:pt x="273138" y="3399550"/>
                  </a:lnTo>
                  <a:lnTo>
                    <a:pt x="288073" y="3407494"/>
                  </a:lnTo>
                  <a:lnTo>
                    <a:pt x="303645" y="3415121"/>
                  </a:lnTo>
                  <a:lnTo>
                    <a:pt x="319852" y="3422113"/>
                  </a:lnTo>
                  <a:lnTo>
                    <a:pt x="336694" y="3428786"/>
                  </a:lnTo>
                  <a:lnTo>
                    <a:pt x="354173" y="3435142"/>
                  </a:lnTo>
                  <a:lnTo>
                    <a:pt x="372286" y="3441498"/>
                  </a:lnTo>
                  <a:lnTo>
                    <a:pt x="390718" y="3447218"/>
                  </a:lnTo>
                  <a:lnTo>
                    <a:pt x="409785" y="3452620"/>
                  </a:lnTo>
                  <a:lnTo>
                    <a:pt x="429488" y="3457705"/>
                  </a:lnTo>
                  <a:lnTo>
                    <a:pt x="449826" y="3462472"/>
                  </a:lnTo>
                  <a:lnTo>
                    <a:pt x="469846" y="3466921"/>
                  </a:lnTo>
                  <a:lnTo>
                    <a:pt x="490820" y="3471052"/>
                  </a:lnTo>
                  <a:lnTo>
                    <a:pt x="511794" y="3474865"/>
                  </a:lnTo>
                  <a:lnTo>
                    <a:pt x="533085" y="3478361"/>
                  </a:lnTo>
                  <a:lnTo>
                    <a:pt x="554695" y="3480903"/>
                  </a:lnTo>
                  <a:lnTo>
                    <a:pt x="576304" y="3483763"/>
                  </a:lnTo>
                  <a:lnTo>
                    <a:pt x="598549" y="3486306"/>
                  </a:lnTo>
                  <a:lnTo>
                    <a:pt x="620476" y="3488213"/>
                  </a:lnTo>
                  <a:lnTo>
                    <a:pt x="642721" y="3489801"/>
                  </a:lnTo>
                  <a:lnTo>
                    <a:pt x="664966" y="3490755"/>
                  </a:lnTo>
                  <a:lnTo>
                    <a:pt x="687211" y="3492026"/>
                  </a:lnTo>
                  <a:lnTo>
                    <a:pt x="709456" y="3492344"/>
                  </a:lnTo>
                  <a:lnTo>
                    <a:pt x="732018" y="3492344"/>
                  </a:lnTo>
                  <a:lnTo>
                    <a:pt x="750768" y="3492344"/>
                  </a:lnTo>
                  <a:lnTo>
                    <a:pt x="769517" y="3492026"/>
                  </a:lnTo>
                  <a:lnTo>
                    <a:pt x="788266" y="3491708"/>
                  </a:lnTo>
                  <a:lnTo>
                    <a:pt x="807333" y="3490437"/>
                  </a:lnTo>
                  <a:lnTo>
                    <a:pt x="825765" y="3489801"/>
                  </a:lnTo>
                  <a:lnTo>
                    <a:pt x="844832" y="3488213"/>
                  </a:lnTo>
                  <a:lnTo>
                    <a:pt x="863263" y="3486624"/>
                  </a:lnTo>
                  <a:lnTo>
                    <a:pt x="881695" y="3484717"/>
                  </a:lnTo>
                  <a:lnTo>
                    <a:pt x="900126" y="3482492"/>
                  </a:lnTo>
                  <a:lnTo>
                    <a:pt x="918240" y="3480268"/>
                  </a:lnTo>
                  <a:lnTo>
                    <a:pt x="936354" y="3477408"/>
                  </a:lnTo>
                  <a:lnTo>
                    <a:pt x="954150" y="3474865"/>
                  </a:lnTo>
                  <a:lnTo>
                    <a:pt x="971946" y="3471688"/>
                  </a:lnTo>
                  <a:lnTo>
                    <a:pt x="989424" y="3468510"/>
                  </a:lnTo>
                  <a:lnTo>
                    <a:pt x="1006266" y="3464696"/>
                  </a:lnTo>
                  <a:lnTo>
                    <a:pt x="1023109" y="3460883"/>
                  </a:lnTo>
                  <a:lnTo>
                    <a:pt x="1039952" y="3457069"/>
                  </a:lnTo>
                  <a:lnTo>
                    <a:pt x="1056476" y="3452620"/>
                  </a:lnTo>
                  <a:lnTo>
                    <a:pt x="1072366" y="3448171"/>
                  </a:lnTo>
                  <a:lnTo>
                    <a:pt x="1087937" y="3443087"/>
                  </a:lnTo>
                  <a:lnTo>
                    <a:pt x="1102873" y="3438320"/>
                  </a:lnTo>
                  <a:lnTo>
                    <a:pt x="1118126" y="3432917"/>
                  </a:lnTo>
                  <a:lnTo>
                    <a:pt x="1132109" y="3427833"/>
                  </a:lnTo>
                  <a:lnTo>
                    <a:pt x="1146409" y="3421795"/>
                  </a:lnTo>
                  <a:lnTo>
                    <a:pt x="1159756" y="3415757"/>
                  </a:lnTo>
                  <a:lnTo>
                    <a:pt x="1172785" y="3409719"/>
                  </a:lnTo>
                  <a:lnTo>
                    <a:pt x="1185497" y="3403363"/>
                  </a:lnTo>
                  <a:lnTo>
                    <a:pt x="1197890" y="3396690"/>
                  </a:lnTo>
                  <a:lnTo>
                    <a:pt x="1209331" y="3389380"/>
                  </a:lnTo>
                  <a:lnTo>
                    <a:pt x="1219818" y="3382389"/>
                  </a:lnTo>
                  <a:lnTo>
                    <a:pt x="1230622" y="3375080"/>
                  </a:lnTo>
                  <a:lnTo>
                    <a:pt x="1239838" y="3367453"/>
                  </a:lnTo>
                  <a:lnTo>
                    <a:pt x="1239838" y="3464378"/>
                  </a:lnTo>
                  <a:lnTo>
                    <a:pt x="1239838" y="3464696"/>
                  </a:lnTo>
                  <a:lnTo>
                    <a:pt x="1239520" y="3468827"/>
                  </a:lnTo>
                  <a:lnTo>
                    <a:pt x="1239202" y="3472641"/>
                  </a:lnTo>
                  <a:lnTo>
                    <a:pt x="1238885" y="3477408"/>
                  </a:lnTo>
                  <a:lnTo>
                    <a:pt x="1237614" y="3482492"/>
                  </a:lnTo>
                  <a:lnTo>
                    <a:pt x="1236342" y="3487895"/>
                  </a:lnTo>
                  <a:lnTo>
                    <a:pt x="1234754" y="3492344"/>
                  </a:lnTo>
                  <a:lnTo>
                    <a:pt x="1232847" y="3497111"/>
                  </a:lnTo>
                  <a:lnTo>
                    <a:pt x="1230622" y="3501877"/>
                  </a:lnTo>
                  <a:lnTo>
                    <a:pt x="1228080" y="3506962"/>
                  </a:lnTo>
                  <a:lnTo>
                    <a:pt x="1225538" y="3511729"/>
                  </a:lnTo>
                  <a:lnTo>
                    <a:pt x="1222360" y="3516178"/>
                  </a:lnTo>
                  <a:lnTo>
                    <a:pt x="1218546" y="3520945"/>
                  </a:lnTo>
                  <a:lnTo>
                    <a:pt x="1214733" y="3525712"/>
                  </a:lnTo>
                  <a:lnTo>
                    <a:pt x="1210920" y="3529843"/>
                  </a:lnTo>
                  <a:lnTo>
                    <a:pt x="1202022" y="3539059"/>
                  </a:lnTo>
                  <a:lnTo>
                    <a:pt x="1192170" y="3547639"/>
                  </a:lnTo>
                  <a:lnTo>
                    <a:pt x="1181048" y="3556537"/>
                  </a:lnTo>
                  <a:lnTo>
                    <a:pt x="1169290" y="3564799"/>
                  </a:lnTo>
                  <a:lnTo>
                    <a:pt x="1156261" y="3572744"/>
                  </a:lnTo>
                  <a:lnTo>
                    <a:pt x="1141960" y="3580689"/>
                  </a:lnTo>
                  <a:lnTo>
                    <a:pt x="1127024" y="3587998"/>
                  </a:lnTo>
                  <a:lnTo>
                    <a:pt x="1111453" y="3595625"/>
                  </a:lnTo>
                  <a:lnTo>
                    <a:pt x="1094610" y="3602298"/>
                  </a:lnTo>
                  <a:lnTo>
                    <a:pt x="1077450" y="3608972"/>
                  </a:lnTo>
                  <a:lnTo>
                    <a:pt x="1058701" y="3615328"/>
                  </a:lnTo>
                  <a:lnTo>
                    <a:pt x="1039952" y="3621683"/>
                  </a:lnTo>
                  <a:lnTo>
                    <a:pt x="1020249" y="3627086"/>
                  </a:lnTo>
                  <a:lnTo>
                    <a:pt x="999593" y="3632806"/>
                  </a:lnTo>
                  <a:lnTo>
                    <a:pt x="978301" y="3637255"/>
                  </a:lnTo>
                  <a:lnTo>
                    <a:pt x="956056" y="3642022"/>
                  </a:lnTo>
                  <a:lnTo>
                    <a:pt x="933494" y="3646471"/>
                  </a:lnTo>
                  <a:lnTo>
                    <a:pt x="910613" y="3649967"/>
                  </a:lnTo>
                  <a:lnTo>
                    <a:pt x="887097" y="3653462"/>
                  </a:lnTo>
                  <a:lnTo>
                    <a:pt x="862946" y="3656640"/>
                  </a:lnTo>
                  <a:lnTo>
                    <a:pt x="838158" y="3659182"/>
                  </a:lnTo>
                  <a:lnTo>
                    <a:pt x="812736" y="3661407"/>
                  </a:lnTo>
                  <a:lnTo>
                    <a:pt x="787313" y="3662996"/>
                  </a:lnTo>
                  <a:lnTo>
                    <a:pt x="761572" y="3664267"/>
                  </a:lnTo>
                  <a:lnTo>
                    <a:pt x="735196" y="3664903"/>
                  </a:lnTo>
                  <a:lnTo>
                    <a:pt x="708185" y="3665538"/>
                  </a:lnTo>
                  <a:lnTo>
                    <a:pt x="680855" y="3664903"/>
                  </a:lnTo>
                  <a:lnTo>
                    <a:pt x="654161" y="3664267"/>
                  </a:lnTo>
                  <a:lnTo>
                    <a:pt x="627467" y="3662996"/>
                  </a:lnTo>
                  <a:lnTo>
                    <a:pt x="601409" y="3661089"/>
                  </a:lnTo>
                  <a:lnTo>
                    <a:pt x="575668" y="3659182"/>
                  </a:lnTo>
                  <a:lnTo>
                    <a:pt x="550246" y="3656322"/>
                  </a:lnTo>
                  <a:lnTo>
                    <a:pt x="525458" y="3653145"/>
                  </a:lnTo>
                  <a:lnTo>
                    <a:pt x="501307" y="3649649"/>
                  </a:lnTo>
                  <a:lnTo>
                    <a:pt x="478109" y="3645835"/>
                  </a:lnTo>
                  <a:lnTo>
                    <a:pt x="455228" y="3641069"/>
                  </a:lnTo>
                  <a:lnTo>
                    <a:pt x="432665" y="3636302"/>
                  </a:lnTo>
                  <a:lnTo>
                    <a:pt x="411374" y="3631217"/>
                  </a:lnTo>
                  <a:lnTo>
                    <a:pt x="390400" y="3625497"/>
                  </a:lnTo>
                  <a:lnTo>
                    <a:pt x="370380" y="3619777"/>
                  </a:lnTo>
                  <a:lnTo>
                    <a:pt x="350995" y="3613421"/>
                  </a:lnTo>
                  <a:lnTo>
                    <a:pt x="332563" y="3606747"/>
                  </a:lnTo>
                  <a:lnTo>
                    <a:pt x="315085" y="3599438"/>
                  </a:lnTo>
                  <a:lnTo>
                    <a:pt x="297925" y="3592447"/>
                  </a:lnTo>
                  <a:lnTo>
                    <a:pt x="282353" y="3584820"/>
                  </a:lnTo>
                  <a:lnTo>
                    <a:pt x="267735" y="3576875"/>
                  </a:lnTo>
                  <a:lnTo>
                    <a:pt x="253753" y="3568613"/>
                  </a:lnTo>
                  <a:lnTo>
                    <a:pt x="240724" y="3560350"/>
                  </a:lnTo>
                  <a:lnTo>
                    <a:pt x="229283" y="3551770"/>
                  </a:lnTo>
                  <a:lnTo>
                    <a:pt x="218796" y="3542872"/>
                  </a:lnTo>
                  <a:lnTo>
                    <a:pt x="213712" y="3538423"/>
                  </a:lnTo>
                  <a:lnTo>
                    <a:pt x="208945" y="3533656"/>
                  </a:lnTo>
                  <a:lnTo>
                    <a:pt x="204814" y="3529207"/>
                  </a:lnTo>
                  <a:lnTo>
                    <a:pt x="200683" y="3524440"/>
                  </a:lnTo>
                  <a:lnTo>
                    <a:pt x="196869" y="3519674"/>
                  </a:lnTo>
                  <a:lnTo>
                    <a:pt x="193374" y="3514907"/>
                  </a:lnTo>
                  <a:lnTo>
                    <a:pt x="190196" y="3510140"/>
                  </a:lnTo>
                  <a:lnTo>
                    <a:pt x="187653" y="3505055"/>
                  </a:lnTo>
                  <a:lnTo>
                    <a:pt x="185111" y="3500288"/>
                  </a:lnTo>
                  <a:lnTo>
                    <a:pt x="182887" y="3495204"/>
                  </a:lnTo>
                  <a:lnTo>
                    <a:pt x="181298" y="3490437"/>
                  </a:lnTo>
                  <a:lnTo>
                    <a:pt x="179709" y="3485352"/>
                  </a:lnTo>
                  <a:lnTo>
                    <a:pt x="178438" y="3480268"/>
                  </a:lnTo>
                  <a:lnTo>
                    <a:pt x="177802" y="3475183"/>
                  </a:lnTo>
                  <a:lnTo>
                    <a:pt x="176849" y="3470099"/>
                  </a:lnTo>
                  <a:lnTo>
                    <a:pt x="176849" y="3464696"/>
                  </a:lnTo>
                  <a:lnTo>
                    <a:pt x="176531" y="3464696"/>
                  </a:lnTo>
                  <a:lnTo>
                    <a:pt x="176531" y="3333132"/>
                  </a:lnTo>
                  <a:lnTo>
                    <a:pt x="176213" y="3329318"/>
                  </a:lnTo>
                  <a:lnTo>
                    <a:pt x="176531" y="3322327"/>
                  </a:lnTo>
                  <a:lnTo>
                    <a:pt x="177802" y="3314700"/>
                  </a:lnTo>
                  <a:close/>
                  <a:moveTo>
                    <a:pt x="1771445" y="3307529"/>
                  </a:moveTo>
                  <a:lnTo>
                    <a:pt x="1771445" y="3411258"/>
                  </a:lnTo>
                  <a:lnTo>
                    <a:pt x="1789215" y="3413478"/>
                  </a:lnTo>
                  <a:lnTo>
                    <a:pt x="1807301" y="3415698"/>
                  </a:lnTo>
                  <a:lnTo>
                    <a:pt x="1825388" y="3417285"/>
                  </a:lnTo>
                  <a:lnTo>
                    <a:pt x="1843792" y="3419505"/>
                  </a:lnTo>
                  <a:lnTo>
                    <a:pt x="1843792" y="3315777"/>
                  </a:lnTo>
                  <a:lnTo>
                    <a:pt x="1825388" y="3314191"/>
                  </a:lnTo>
                  <a:lnTo>
                    <a:pt x="1807301" y="3312287"/>
                  </a:lnTo>
                  <a:lnTo>
                    <a:pt x="1789215" y="3309750"/>
                  </a:lnTo>
                  <a:lnTo>
                    <a:pt x="1771445" y="3307529"/>
                  </a:lnTo>
                  <a:close/>
                  <a:moveTo>
                    <a:pt x="3178346" y="3281045"/>
                  </a:moveTo>
                  <a:lnTo>
                    <a:pt x="3178346" y="3395980"/>
                  </a:lnTo>
                  <a:lnTo>
                    <a:pt x="3201835" y="3396298"/>
                  </a:lnTo>
                  <a:lnTo>
                    <a:pt x="3225959" y="3396615"/>
                  </a:lnTo>
                  <a:lnTo>
                    <a:pt x="3258970" y="3396298"/>
                  </a:lnTo>
                  <a:lnTo>
                    <a:pt x="3258970" y="3281363"/>
                  </a:lnTo>
                  <a:lnTo>
                    <a:pt x="3225641" y="3281680"/>
                  </a:lnTo>
                  <a:lnTo>
                    <a:pt x="3201835" y="3281363"/>
                  </a:lnTo>
                  <a:lnTo>
                    <a:pt x="3178346" y="3281045"/>
                  </a:lnTo>
                  <a:close/>
                  <a:moveTo>
                    <a:pt x="2609850" y="3275012"/>
                  </a:moveTo>
                  <a:lnTo>
                    <a:pt x="2613342" y="3281059"/>
                  </a:lnTo>
                  <a:lnTo>
                    <a:pt x="2617468" y="3287107"/>
                  </a:lnTo>
                  <a:lnTo>
                    <a:pt x="2621594" y="3292836"/>
                  </a:lnTo>
                  <a:lnTo>
                    <a:pt x="2626038" y="3298883"/>
                  </a:lnTo>
                  <a:lnTo>
                    <a:pt x="2631117" y="3304294"/>
                  </a:lnTo>
                  <a:lnTo>
                    <a:pt x="2635878" y="3310023"/>
                  </a:lnTo>
                  <a:lnTo>
                    <a:pt x="2641274" y="3315433"/>
                  </a:lnTo>
                  <a:lnTo>
                    <a:pt x="2646988" y="3320844"/>
                  </a:lnTo>
                  <a:lnTo>
                    <a:pt x="2658732" y="3331347"/>
                  </a:lnTo>
                  <a:lnTo>
                    <a:pt x="2671746" y="3341532"/>
                  </a:lnTo>
                  <a:lnTo>
                    <a:pt x="2685712" y="3351080"/>
                  </a:lnTo>
                  <a:lnTo>
                    <a:pt x="2700631" y="3360629"/>
                  </a:lnTo>
                  <a:lnTo>
                    <a:pt x="2715867" y="3369540"/>
                  </a:lnTo>
                  <a:lnTo>
                    <a:pt x="2732372" y="3378452"/>
                  </a:lnTo>
                  <a:lnTo>
                    <a:pt x="2749830" y="3386727"/>
                  </a:lnTo>
                  <a:lnTo>
                    <a:pt x="2767923" y="3394684"/>
                  </a:lnTo>
                  <a:lnTo>
                    <a:pt x="2786650" y="3402004"/>
                  </a:lnTo>
                  <a:lnTo>
                    <a:pt x="2805695" y="3409325"/>
                  </a:lnTo>
                  <a:lnTo>
                    <a:pt x="2826009" y="3416327"/>
                  </a:lnTo>
                  <a:lnTo>
                    <a:pt x="2846959" y="3422692"/>
                  </a:lnTo>
                  <a:lnTo>
                    <a:pt x="2867591" y="3428421"/>
                  </a:lnTo>
                  <a:lnTo>
                    <a:pt x="2889492" y="3434469"/>
                  </a:lnTo>
                  <a:lnTo>
                    <a:pt x="2912029" y="3439561"/>
                  </a:lnTo>
                  <a:lnTo>
                    <a:pt x="2934248" y="3444654"/>
                  </a:lnTo>
                  <a:lnTo>
                    <a:pt x="2957102" y="3449109"/>
                  </a:lnTo>
                  <a:lnTo>
                    <a:pt x="2980908" y="3453565"/>
                  </a:lnTo>
                  <a:lnTo>
                    <a:pt x="3004396" y="3457066"/>
                  </a:lnTo>
                  <a:lnTo>
                    <a:pt x="3028203" y="3460567"/>
                  </a:lnTo>
                  <a:lnTo>
                    <a:pt x="3052644" y="3463432"/>
                  </a:lnTo>
                  <a:lnTo>
                    <a:pt x="3077084" y="3465978"/>
                  </a:lnTo>
                  <a:lnTo>
                    <a:pt x="3101525" y="3468206"/>
                  </a:lnTo>
                  <a:lnTo>
                    <a:pt x="3125966" y="3470116"/>
                  </a:lnTo>
                  <a:lnTo>
                    <a:pt x="3150725" y="3471389"/>
                  </a:lnTo>
                  <a:lnTo>
                    <a:pt x="3175800" y="3472344"/>
                  </a:lnTo>
                  <a:lnTo>
                    <a:pt x="3200559" y="3472980"/>
                  </a:lnTo>
                  <a:lnTo>
                    <a:pt x="3225317" y="3473298"/>
                  </a:lnTo>
                  <a:lnTo>
                    <a:pt x="3246266" y="3473298"/>
                  </a:lnTo>
                  <a:lnTo>
                    <a:pt x="3267216" y="3472344"/>
                  </a:lnTo>
                  <a:lnTo>
                    <a:pt x="3288165" y="3472025"/>
                  </a:lnTo>
                  <a:lnTo>
                    <a:pt x="3308797" y="3470752"/>
                  </a:lnTo>
                  <a:lnTo>
                    <a:pt x="3329429" y="3469797"/>
                  </a:lnTo>
                  <a:lnTo>
                    <a:pt x="3350378" y="3468206"/>
                  </a:lnTo>
                  <a:lnTo>
                    <a:pt x="3371010" y="3466615"/>
                  </a:lnTo>
                  <a:lnTo>
                    <a:pt x="3391325" y="3464068"/>
                  </a:lnTo>
                  <a:lnTo>
                    <a:pt x="3411957" y="3462159"/>
                  </a:lnTo>
                  <a:lnTo>
                    <a:pt x="3431954" y="3459294"/>
                  </a:lnTo>
                  <a:lnTo>
                    <a:pt x="3451951" y="3456748"/>
                  </a:lnTo>
                  <a:lnTo>
                    <a:pt x="3471948" y="3453565"/>
                  </a:lnTo>
                  <a:lnTo>
                    <a:pt x="3491628" y="3450064"/>
                  </a:lnTo>
                  <a:lnTo>
                    <a:pt x="3510990" y="3446245"/>
                  </a:lnTo>
                  <a:lnTo>
                    <a:pt x="3530035" y="3442107"/>
                  </a:lnTo>
                  <a:lnTo>
                    <a:pt x="3548763" y="3437970"/>
                  </a:lnTo>
                  <a:lnTo>
                    <a:pt x="3567173" y="3433196"/>
                  </a:lnTo>
                  <a:lnTo>
                    <a:pt x="3585265" y="3428421"/>
                  </a:lnTo>
                  <a:lnTo>
                    <a:pt x="3603041" y="3423329"/>
                  </a:lnTo>
                  <a:lnTo>
                    <a:pt x="3620498" y="3418237"/>
                  </a:lnTo>
                  <a:lnTo>
                    <a:pt x="3637004" y="3412826"/>
                  </a:lnTo>
                  <a:lnTo>
                    <a:pt x="3653510" y="3406779"/>
                  </a:lnTo>
                  <a:lnTo>
                    <a:pt x="3669698" y="3400731"/>
                  </a:lnTo>
                  <a:lnTo>
                    <a:pt x="3685251" y="3394048"/>
                  </a:lnTo>
                  <a:lnTo>
                    <a:pt x="3700170" y="3387682"/>
                  </a:lnTo>
                  <a:lnTo>
                    <a:pt x="3714770" y="3380680"/>
                  </a:lnTo>
                  <a:lnTo>
                    <a:pt x="3728419" y="3373678"/>
                  </a:lnTo>
                  <a:lnTo>
                    <a:pt x="3741751" y="3366039"/>
                  </a:lnTo>
                  <a:lnTo>
                    <a:pt x="3754765" y="3358719"/>
                  </a:lnTo>
                  <a:lnTo>
                    <a:pt x="3767144" y="3350762"/>
                  </a:lnTo>
                  <a:lnTo>
                    <a:pt x="3778571" y="3342487"/>
                  </a:lnTo>
                  <a:lnTo>
                    <a:pt x="3789363" y="3333575"/>
                  </a:lnTo>
                  <a:lnTo>
                    <a:pt x="3789363" y="3441471"/>
                  </a:lnTo>
                  <a:lnTo>
                    <a:pt x="3788728" y="3442107"/>
                  </a:lnTo>
                  <a:lnTo>
                    <a:pt x="3788411" y="3451019"/>
                  </a:lnTo>
                  <a:lnTo>
                    <a:pt x="3787776" y="3456748"/>
                  </a:lnTo>
                  <a:lnTo>
                    <a:pt x="3786506" y="3462159"/>
                  </a:lnTo>
                  <a:lnTo>
                    <a:pt x="3785237" y="3467569"/>
                  </a:lnTo>
                  <a:lnTo>
                    <a:pt x="3783332" y="3472980"/>
                  </a:lnTo>
                  <a:lnTo>
                    <a:pt x="3781428" y="3478391"/>
                  </a:lnTo>
                  <a:lnTo>
                    <a:pt x="3778571" y="3483801"/>
                  </a:lnTo>
                  <a:lnTo>
                    <a:pt x="3775714" y="3489212"/>
                  </a:lnTo>
                  <a:lnTo>
                    <a:pt x="3772540" y="3494305"/>
                  </a:lnTo>
                  <a:lnTo>
                    <a:pt x="3769048" y="3499715"/>
                  </a:lnTo>
                  <a:lnTo>
                    <a:pt x="3765557" y="3504808"/>
                  </a:lnTo>
                  <a:lnTo>
                    <a:pt x="3761113" y="3509900"/>
                  </a:lnTo>
                  <a:lnTo>
                    <a:pt x="3756987" y="3514674"/>
                  </a:lnTo>
                  <a:lnTo>
                    <a:pt x="3752226" y="3519767"/>
                  </a:lnTo>
                  <a:lnTo>
                    <a:pt x="3747147" y="3525177"/>
                  </a:lnTo>
                  <a:lnTo>
                    <a:pt x="3741433" y="3529633"/>
                  </a:lnTo>
                  <a:lnTo>
                    <a:pt x="3736037" y="3534407"/>
                  </a:lnTo>
                  <a:lnTo>
                    <a:pt x="3723658" y="3543956"/>
                  </a:lnTo>
                  <a:lnTo>
                    <a:pt x="3710327" y="3553504"/>
                  </a:lnTo>
                  <a:lnTo>
                    <a:pt x="3696043" y="3562097"/>
                  </a:lnTo>
                  <a:lnTo>
                    <a:pt x="3680490" y="3571009"/>
                  </a:lnTo>
                  <a:lnTo>
                    <a:pt x="3663667" y="3579603"/>
                  </a:lnTo>
                  <a:lnTo>
                    <a:pt x="3646526" y="3587560"/>
                  </a:lnTo>
                  <a:lnTo>
                    <a:pt x="3627799" y="3595516"/>
                  </a:lnTo>
                  <a:lnTo>
                    <a:pt x="3608754" y="3602837"/>
                  </a:lnTo>
                  <a:lnTo>
                    <a:pt x="3588122" y="3609521"/>
                  </a:lnTo>
                  <a:lnTo>
                    <a:pt x="3566855" y="3616523"/>
                  </a:lnTo>
                  <a:lnTo>
                    <a:pt x="3544636" y="3622570"/>
                  </a:lnTo>
                  <a:lnTo>
                    <a:pt x="3522417" y="3628935"/>
                  </a:lnTo>
                  <a:lnTo>
                    <a:pt x="3498611" y="3634664"/>
                  </a:lnTo>
                  <a:lnTo>
                    <a:pt x="3474170" y="3639757"/>
                  </a:lnTo>
                  <a:lnTo>
                    <a:pt x="3449412" y="3644213"/>
                  </a:lnTo>
                  <a:lnTo>
                    <a:pt x="3423701" y="3648350"/>
                  </a:lnTo>
                  <a:lnTo>
                    <a:pt x="3397356" y="3652488"/>
                  </a:lnTo>
                  <a:lnTo>
                    <a:pt x="3370376" y="3655671"/>
                  </a:lnTo>
                  <a:lnTo>
                    <a:pt x="3343395" y="3658853"/>
                  </a:lnTo>
                  <a:lnTo>
                    <a:pt x="3315146" y="3661081"/>
                  </a:lnTo>
                  <a:lnTo>
                    <a:pt x="3286896" y="3662673"/>
                  </a:lnTo>
                  <a:lnTo>
                    <a:pt x="3258011" y="3664264"/>
                  </a:lnTo>
                  <a:lnTo>
                    <a:pt x="3228491" y="3664901"/>
                  </a:lnTo>
                  <a:lnTo>
                    <a:pt x="3198972" y="3665537"/>
                  </a:lnTo>
                  <a:lnTo>
                    <a:pt x="3168500" y="3664901"/>
                  </a:lnTo>
                  <a:lnTo>
                    <a:pt x="3138663" y="3664264"/>
                  </a:lnTo>
                  <a:lnTo>
                    <a:pt x="3109143" y="3662673"/>
                  </a:lnTo>
                  <a:lnTo>
                    <a:pt x="3080259" y="3660763"/>
                  </a:lnTo>
                  <a:lnTo>
                    <a:pt x="3051374" y="3658217"/>
                  </a:lnTo>
                  <a:lnTo>
                    <a:pt x="3023441" y="3655034"/>
                  </a:lnTo>
                  <a:lnTo>
                    <a:pt x="2996144" y="3651533"/>
                  </a:lnTo>
                  <a:lnTo>
                    <a:pt x="2969481" y="3647714"/>
                  </a:lnTo>
                  <a:lnTo>
                    <a:pt x="2943453" y="3643258"/>
                  </a:lnTo>
                  <a:lnTo>
                    <a:pt x="2917742" y="3638165"/>
                  </a:lnTo>
                  <a:lnTo>
                    <a:pt x="2892984" y="3633073"/>
                  </a:lnTo>
                  <a:lnTo>
                    <a:pt x="2869178" y="3627026"/>
                  </a:lnTo>
                  <a:lnTo>
                    <a:pt x="2846007" y="3620660"/>
                  </a:lnTo>
                  <a:lnTo>
                    <a:pt x="2823470" y="3614295"/>
                  </a:lnTo>
                  <a:lnTo>
                    <a:pt x="2802203" y="3607293"/>
                  </a:lnTo>
                  <a:lnTo>
                    <a:pt x="2781889" y="3599654"/>
                  </a:lnTo>
                  <a:lnTo>
                    <a:pt x="2762527" y="3592334"/>
                  </a:lnTo>
                  <a:lnTo>
                    <a:pt x="2743799" y="3584059"/>
                  </a:lnTo>
                  <a:lnTo>
                    <a:pt x="2726024" y="3575783"/>
                  </a:lnTo>
                  <a:lnTo>
                    <a:pt x="2709518" y="3566872"/>
                  </a:lnTo>
                  <a:lnTo>
                    <a:pt x="2694600" y="3557960"/>
                  </a:lnTo>
                  <a:lnTo>
                    <a:pt x="2679999" y="3548412"/>
                  </a:lnTo>
                  <a:lnTo>
                    <a:pt x="2666985" y="3538863"/>
                  </a:lnTo>
                  <a:lnTo>
                    <a:pt x="2660954" y="3533771"/>
                  </a:lnTo>
                  <a:lnTo>
                    <a:pt x="2655240" y="3528997"/>
                  </a:lnTo>
                  <a:lnTo>
                    <a:pt x="2650162" y="3523904"/>
                  </a:lnTo>
                  <a:lnTo>
                    <a:pt x="2645083" y="3518812"/>
                  </a:lnTo>
                  <a:lnTo>
                    <a:pt x="2639687" y="3513719"/>
                  </a:lnTo>
                  <a:lnTo>
                    <a:pt x="2635561" y="3508309"/>
                  </a:lnTo>
                  <a:lnTo>
                    <a:pt x="2631434" y="3503216"/>
                  </a:lnTo>
                  <a:lnTo>
                    <a:pt x="2627625" y="3497806"/>
                  </a:lnTo>
                  <a:lnTo>
                    <a:pt x="2624134" y="3492713"/>
                  </a:lnTo>
                  <a:lnTo>
                    <a:pt x="2620960" y="3486984"/>
                  </a:lnTo>
                  <a:lnTo>
                    <a:pt x="2618103" y="3481574"/>
                  </a:lnTo>
                  <a:lnTo>
                    <a:pt x="2615881" y="3476163"/>
                  </a:lnTo>
                  <a:lnTo>
                    <a:pt x="2613659" y="3470434"/>
                  </a:lnTo>
                  <a:lnTo>
                    <a:pt x="2612072" y="3465023"/>
                  </a:lnTo>
                  <a:lnTo>
                    <a:pt x="2610485" y="3459294"/>
                  </a:lnTo>
                  <a:lnTo>
                    <a:pt x="2609850" y="3453565"/>
                  </a:lnTo>
                  <a:lnTo>
                    <a:pt x="2609215" y="3447836"/>
                  </a:lnTo>
                  <a:lnTo>
                    <a:pt x="2609215" y="3442107"/>
                  </a:lnTo>
                  <a:lnTo>
                    <a:pt x="2608580" y="3442426"/>
                  </a:lnTo>
                  <a:lnTo>
                    <a:pt x="2608580" y="3295700"/>
                  </a:lnTo>
                  <a:lnTo>
                    <a:pt x="2608263" y="3291881"/>
                  </a:lnTo>
                  <a:lnTo>
                    <a:pt x="2608580" y="3283287"/>
                  </a:lnTo>
                  <a:lnTo>
                    <a:pt x="2609850" y="3275012"/>
                  </a:lnTo>
                  <a:close/>
                  <a:moveTo>
                    <a:pt x="1625482" y="3274222"/>
                  </a:moveTo>
                  <a:lnTo>
                    <a:pt x="1625482" y="3379536"/>
                  </a:lnTo>
                  <a:lnTo>
                    <a:pt x="1642935" y="3384612"/>
                  </a:lnTo>
                  <a:lnTo>
                    <a:pt x="1661021" y="3389370"/>
                  </a:lnTo>
                  <a:lnTo>
                    <a:pt x="1679425" y="3394128"/>
                  </a:lnTo>
                  <a:lnTo>
                    <a:pt x="1698464" y="3398252"/>
                  </a:lnTo>
                  <a:lnTo>
                    <a:pt x="1698464" y="3294206"/>
                  </a:lnTo>
                  <a:lnTo>
                    <a:pt x="1679425" y="3289448"/>
                  </a:lnTo>
                  <a:lnTo>
                    <a:pt x="1661021" y="3284690"/>
                  </a:lnTo>
                  <a:lnTo>
                    <a:pt x="1642935" y="3279932"/>
                  </a:lnTo>
                  <a:lnTo>
                    <a:pt x="1625482" y="3274222"/>
                  </a:lnTo>
                  <a:close/>
                  <a:moveTo>
                    <a:pt x="3016148" y="3266758"/>
                  </a:moveTo>
                  <a:lnTo>
                    <a:pt x="3016148" y="3382010"/>
                  </a:lnTo>
                  <a:lnTo>
                    <a:pt x="3035827" y="3384868"/>
                  </a:lnTo>
                  <a:lnTo>
                    <a:pt x="3056142" y="3387090"/>
                  </a:lnTo>
                  <a:lnTo>
                    <a:pt x="3076456" y="3389630"/>
                  </a:lnTo>
                  <a:lnTo>
                    <a:pt x="3097406" y="3391535"/>
                  </a:lnTo>
                  <a:lnTo>
                    <a:pt x="3097406" y="3276283"/>
                  </a:lnTo>
                  <a:lnTo>
                    <a:pt x="3076456" y="3274378"/>
                  </a:lnTo>
                  <a:lnTo>
                    <a:pt x="3056142" y="3271838"/>
                  </a:lnTo>
                  <a:lnTo>
                    <a:pt x="3035827" y="3269615"/>
                  </a:lnTo>
                  <a:lnTo>
                    <a:pt x="3016148" y="3266758"/>
                  </a:lnTo>
                  <a:close/>
                  <a:moveTo>
                    <a:pt x="2854584" y="3230245"/>
                  </a:moveTo>
                  <a:lnTo>
                    <a:pt x="2854584" y="3347403"/>
                  </a:lnTo>
                  <a:lnTo>
                    <a:pt x="2873946" y="3352800"/>
                  </a:lnTo>
                  <a:lnTo>
                    <a:pt x="2893626" y="3357880"/>
                  </a:lnTo>
                  <a:lnTo>
                    <a:pt x="2914258" y="3362960"/>
                  </a:lnTo>
                  <a:lnTo>
                    <a:pt x="2935524" y="3367723"/>
                  </a:lnTo>
                  <a:lnTo>
                    <a:pt x="2935524" y="3251835"/>
                  </a:lnTo>
                  <a:lnTo>
                    <a:pt x="2914258" y="3246755"/>
                  </a:lnTo>
                  <a:lnTo>
                    <a:pt x="2893626" y="3241675"/>
                  </a:lnTo>
                  <a:lnTo>
                    <a:pt x="2873946" y="3235960"/>
                  </a:lnTo>
                  <a:lnTo>
                    <a:pt x="2854584" y="3230245"/>
                  </a:lnTo>
                  <a:close/>
                  <a:moveTo>
                    <a:pt x="1480154" y="3217441"/>
                  </a:moveTo>
                  <a:lnTo>
                    <a:pt x="1480154" y="3305626"/>
                  </a:lnTo>
                  <a:lnTo>
                    <a:pt x="1482375" y="3307847"/>
                  </a:lnTo>
                  <a:lnTo>
                    <a:pt x="1484914" y="3310701"/>
                  </a:lnTo>
                  <a:lnTo>
                    <a:pt x="1491895" y="3316411"/>
                  </a:lnTo>
                  <a:lnTo>
                    <a:pt x="1500145" y="3322755"/>
                  </a:lnTo>
                  <a:lnTo>
                    <a:pt x="1509664" y="3329100"/>
                  </a:lnTo>
                  <a:lnTo>
                    <a:pt x="1519818" y="3335444"/>
                  </a:lnTo>
                  <a:lnTo>
                    <a:pt x="1530924" y="3341788"/>
                  </a:lnTo>
                  <a:lnTo>
                    <a:pt x="1542030" y="3347498"/>
                  </a:lnTo>
                  <a:lnTo>
                    <a:pt x="1553136" y="3352891"/>
                  </a:lnTo>
                  <a:lnTo>
                    <a:pt x="1553136" y="3255189"/>
                  </a:lnTo>
                  <a:lnTo>
                    <a:pt x="1539174" y="3249797"/>
                  </a:lnTo>
                  <a:lnTo>
                    <a:pt x="1527116" y="3244721"/>
                  </a:lnTo>
                  <a:lnTo>
                    <a:pt x="1516010" y="3239646"/>
                  </a:lnTo>
                  <a:lnTo>
                    <a:pt x="1506174" y="3234888"/>
                  </a:lnTo>
                  <a:lnTo>
                    <a:pt x="1497924" y="3230130"/>
                  </a:lnTo>
                  <a:lnTo>
                    <a:pt x="1490626" y="3226006"/>
                  </a:lnTo>
                  <a:lnTo>
                    <a:pt x="1484914" y="3221565"/>
                  </a:lnTo>
                  <a:lnTo>
                    <a:pt x="1480154" y="3217441"/>
                  </a:lnTo>
                  <a:close/>
                  <a:moveTo>
                    <a:pt x="2426374" y="3213000"/>
                  </a:moveTo>
                  <a:lnTo>
                    <a:pt x="2420662" y="3217124"/>
                  </a:lnTo>
                  <a:lnTo>
                    <a:pt x="2413999" y="3221565"/>
                  </a:lnTo>
                  <a:lnTo>
                    <a:pt x="2406701" y="3226323"/>
                  </a:lnTo>
                  <a:lnTo>
                    <a:pt x="2399720" y="3230130"/>
                  </a:lnTo>
                  <a:lnTo>
                    <a:pt x="2392739" y="3234253"/>
                  </a:lnTo>
                  <a:lnTo>
                    <a:pt x="2385124" y="3237743"/>
                  </a:lnTo>
                  <a:lnTo>
                    <a:pt x="2378460" y="3240915"/>
                  </a:lnTo>
                  <a:lnTo>
                    <a:pt x="2371797" y="3243135"/>
                  </a:lnTo>
                  <a:lnTo>
                    <a:pt x="2371797" y="3350353"/>
                  </a:lnTo>
                  <a:lnTo>
                    <a:pt x="2379729" y="3346864"/>
                  </a:lnTo>
                  <a:lnTo>
                    <a:pt x="2387028" y="3342423"/>
                  </a:lnTo>
                  <a:lnTo>
                    <a:pt x="2394643" y="3338299"/>
                  </a:lnTo>
                  <a:lnTo>
                    <a:pt x="2401941" y="3333541"/>
                  </a:lnTo>
                  <a:lnTo>
                    <a:pt x="2409239" y="3328782"/>
                  </a:lnTo>
                  <a:lnTo>
                    <a:pt x="2415585" y="3324024"/>
                  </a:lnTo>
                  <a:lnTo>
                    <a:pt x="2421297" y="3319266"/>
                  </a:lnTo>
                  <a:lnTo>
                    <a:pt x="2426374" y="3314508"/>
                  </a:lnTo>
                  <a:lnTo>
                    <a:pt x="2426374" y="3213000"/>
                  </a:lnTo>
                  <a:close/>
                  <a:moveTo>
                    <a:pt x="2692385" y="3167062"/>
                  </a:moveTo>
                  <a:lnTo>
                    <a:pt x="2692385" y="3264535"/>
                  </a:lnTo>
                  <a:lnTo>
                    <a:pt x="2695241" y="3267393"/>
                  </a:lnTo>
                  <a:lnTo>
                    <a:pt x="2698098" y="3270250"/>
                  </a:lnTo>
                  <a:lnTo>
                    <a:pt x="2705399" y="3276600"/>
                  </a:lnTo>
                  <a:lnTo>
                    <a:pt x="2714921" y="3283903"/>
                  </a:lnTo>
                  <a:lnTo>
                    <a:pt x="2725078" y="3290888"/>
                  </a:lnTo>
                  <a:lnTo>
                    <a:pt x="2737140" y="3297873"/>
                  </a:lnTo>
                  <a:lnTo>
                    <a:pt x="2748884" y="3305175"/>
                  </a:lnTo>
                  <a:lnTo>
                    <a:pt x="2761581" y="3311525"/>
                  </a:lnTo>
                  <a:lnTo>
                    <a:pt x="2773325" y="3317240"/>
                  </a:lnTo>
                  <a:lnTo>
                    <a:pt x="2773325" y="3208337"/>
                  </a:lnTo>
                  <a:lnTo>
                    <a:pt x="2758407" y="3202940"/>
                  </a:lnTo>
                  <a:lnTo>
                    <a:pt x="2744441" y="3196907"/>
                  </a:lnTo>
                  <a:lnTo>
                    <a:pt x="2732379" y="3191510"/>
                  </a:lnTo>
                  <a:lnTo>
                    <a:pt x="2721269" y="3186430"/>
                  </a:lnTo>
                  <a:lnTo>
                    <a:pt x="2712064" y="3180715"/>
                  </a:lnTo>
                  <a:lnTo>
                    <a:pt x="2704446" y="3176270"/>
                  </a:lnTo>
                  <a:lnTo>
                    <a:pt x="2697781" y="3171507"/>
                  </a:lnTo>
                  <a:lnTo>
                    <a:pt x="2692385" y="3167062"/>
                  </a:lnTo>
                  <a:close/>
                  <a:moveTo>
                    <a:pt x="3744614" y="3161665"/>
                  </a:moveTo>
                  <a:lnTo>
                    <a:pt x="3737949" y="3166745"/>
                  </a:lnTo>
                  <a:lnTo>
                    <a:pt x="3730648" y="3171507"/>
                  </a:lnTo>
                  <a:lnTo>
                    <a:pt x="3722713" y="3176587"/>
                  </a:lnTo>
                  <a:lnTo>
                    <a:pt x="3715095" y="3180715"/>
                  </a:lnTo>
                  <a:lnTo>
                    <a:pt x="3706524" y="3185160"/>
                  </a:lnTo>
                  <a:lnTo>
                    <a:pt x="3698907" y="3189287"/>
                  </a:lnTo>
                  <a:lnTo>
                    <a:pt x="3691289" y="3192780"/>
                  </a:lnTo>
                  <a:lnTo>
                    <a:pt x="3683671" y="3195320"/>
                  </a:lnTo>
                  <a:lnTo>
                    <a:pt x="3683671" y="3315018"/>
                  </a:lnTo>
                  <a:lnTo>
                    <a:pt x="3692558" y="3310573"/>
                  </a:lnTo>
                  <a:lnTo>
                    <a:pt x="3701128" y="3305810"/>
                  </a:lnTo>
                  <a:lnTo>
                    <a:pt x="3709381" y="3301048"/>
                  </a:lnTo>
                  <a:lnTo>
                    <a:pt x="3717634" y="3295968"/>
                  </a:lnTo>
                  <a:lnTo>
                    <a:pt x="3725252" y="3290570"/>
                  </a:lnTo>
                  <a:lnTo>
                    <a:pt x="3732235" y="3285490"/>
                  </a:lnTo>
                  <a:lnTo>
                    <a:pt x="3738901" y="3279775"/>
                  </a:lnTo>
                  <a:lnTo>
                    <a:pt x="3744614" y="3275013"/>
                  </a:lnTo>
                  <a:lnTo>
                    <a:pt x="3744614" y="3161665"/>
                  </a:lnTo>
                  <a:close/>
                  <a:moveTo>
                    <a:pt x="771525" y="3136900"/>
                  </a:moveTo>
                  <a:lnTo>
                    <a:pt x="805634" y="3143476"/>
                  </a:lnTo>
                  <a:lnTo>
                    <a:pt x="812009" y="3145042"/>
                  </a:lnTo>
                  <a:lnTo>
                    <a:pt x="818066" y="3146921"/>
                  </a:lnTo>
                  <a:lnTo>
                    <a:pt x="823167" y="3148486"/>
                  </a:lnTo>
                  <a:lnTo>
                    <a:pt x="827311" y="3150365"/>
                  </a:lnTo>
                  <a:lnTo>
                    <a:pt x="831455" y="3152557"/>
                  </a:lnTo>
                  <a:lnTo>
                    <a:pt x="835280" y="3155062"/>
                  </a:lnTo>
                  <a:lnTo>
                    <a:pt x="842612" y="3160072"/>
                  </a:lnTo>
                  <a:lnTo>
                    <a:pt x="845162" y="3162890"/>
                  </a:lnTo>
                  <a:lnTo>
                    <a:pt x="847075" y="3165082"/>
                  </a:lnTo>
                  <a:lnTo>
                    <a:pt x="848669" y="3167587"/>
                  </a:lnTo>
                  <a:lnTo>
                    <a:pt x="849944" y="3170092"/>
                  </a:lnTo>
                  <a:lnTo>
                    <a:pt x="850900" y="3172597"/>
                  </a:lnTo>
                  <a:lnTo>
                    <a:pt x="850900" y="3175416"/>
                  </a:lnTo>
                  <a:lnTo>
                    <a:pt x="850262" y="3177608"/>
                  </a:lnTo>
                  <a:lnTo>
                    <a:pt x="849625" y="3180426"/>
                  </a:lnTo>
                  <a:lnTo>
                    <a:pt x="848031" y="3182618"/>
                  </a:lnTo>
                  <a:lnTo>
                    <a:pt x="846437" y="3185123"/>
                  </a:lnTo>
                  <a:lnTo>
                    <a:pt x="844206" y="3187315"/>
                  </a:lnTo>
                  <a:lnTo>
                    <a:pt x="841656" y="3189820"/>
                  </a:lnTo>
                  <a:lnTo>
                    <a:pt x="838468" y="3191699"/>
                  </a:lnTo>
                  <a:lnTo>
                    <a:pt x="834961" y="3193577"/>
                  </a:lnTo>
                  <a:lnTo>
                    <a:pt x="831136" y="3195143"/>
                  </a:lnTo>
                  <a:lnTo>
                    <a:pt x="826992" y="3197022"/>
                  </a:lnTo>
                  <a:lnTo>
                    <a:pt x="820935" y="3198587"/>
                  </a:lnTo>
                  <a:lnTo>
                    <a:pt x="815197" y="3200153"/>
                  </a:lnTo>
                  <a:lnTo>
                    <a:pt x="808503" y="3201719"/>
                  </a:lnTo>
                  <a:lnTo>
                    <a:pt x="801171" y="3202971"/>
                  </a:lnTo>
                  <a:lnTo>
                    <a:pt x="787145" y="3204537"/>
                  </a:lnTo>
                  <a:lnTo>
                    <a:pt x="771525" y="3205163"/>
                  </a:lnTo>
                  <a:lnTo>
                    <a:pt x="771525" y="3136900"/>
                  </a:lnTo>
                  <a:close/>
                  <a:moveTo>
                    <a:pt x="200025" y="3117850"/>
                  </a:moveTo>
                  <a:lnTo>
                    <a:pt x="200343" y="3123582"/>
                  </a:lnTo>
                  <a:lnTo>
                    <a:pt x="201296" y="3129631"/>
                  </a:lnTo>
                  <a:lnTo>
                    <a:pt x="202567" y="3135044"/>
                  </a:lnTo>
                  <a:lnTo>
                    <a:pt x="204155" y="3141094"/>
                  </a:lnTo>
                  <a:lnTo>
                    <a:pt x="206061" y="3146507"/>
                  </a:lnTo>
                  <a:lnTo>
                    <a:pt x="208285" y="3152238"/>
                  </a:lnTo>
                  <a:lnTo>
                    <a:pt x="211144" y="3157651"/>
                  </a:lnTo>
                  <a:lnTo>
                    <a:pt x="214321" y="3163064"/>
                  </a:lnTo>
                  <a:lnTo>
                    <a:pt x="217816" y="3168795"/>
                  </a:lnTo>
                  <a:lnTo>
                    <a:pt x="221310" y="3173890"/>
                  </a:lnTo>
                  <a:lnTo>
                    <a:pt x="225758" y="3179303"/>
                  </a:lnTo>
                  <a:lnTo>
                    <a:pt x="230206" y="3184715"/>
                  </a:lnTo>
                  <a:lnTo>
                    <a:pt x="235289" y="3189810"/>
                  </a:lnTo>
                  <a:lnTo>
                    <a:pt x="240372" y="3194904"/>
                  </a:lnTo>
                  <a:lnTo>
                    <a:pt x="245773" y="3199999"/>
                  </a:lnTo>
                  <a:lnTo>
                    <a:pt x="251809" y="3205093"/>
                  </a:lnTo>
                  <a:lnTo>
                    <a:pt x="251809" y="3304436"/>
                  </a:lnTo>
                  <a:lnTo>
                    <a:pt x="254032" y="3306983"/>
                  </a:lnTo>
                  <a:lnTo>
                    <a:pt x="256574" y="3309531"/>
                  </a:lnTo>
                  <a:lnTo>
                    <a:pt x="263563" y="3315580"/>
                  </a:lnTo>
                  <a:lnTo>
                    <a:pt x="271823" y="3321948"/>
                  </a:lnTo>
                  <a:lnTo>
                    <a:pt x="281354" y="3328317"/>
                  </a:lnTo>
                  <a:lnTo>
                    <a:pt x="291520" y="3335003"/>
                  </a:lnTo>
                  <a:lnTo>
                    <a:pt x="302639" y="3340734"/>
                  </a:lnTo>
                  <a:lnTo>
                    <a:pt x="313758" y="3346784"/>
                  </a:lnTo>
                  <a:lnTo>
                    <a:pt x="324877" y="3351879"/>
                  </a:lnTo>
                  <a:lnTo>
                    <a:pt x="324877" y="3249352"/>
                  </a:lnTo>
                  <a:lnTo>
                    <a:pt x="341715" y="3256994"/>
                  </a:lnTo>
                  <a:lnTo>
                    <a:pt x="359505" y="3263999"/>
                  </a:lnTo>
                  <a:lnTo>
                    <a:pt x="377931" y="3270685"/>
                  </a:lnTo>
                  <a:lnTo>
                    <a:pt x="397311" y="3277053"/>
                  </a:lnTo>
                  <a:lnTo>
                    <a:pt x="397311" y="3378943"/>
                  </a:lnTo>
                  <a:lnTo>
                    <a:pt x="414783" y="3384038"/>
                  </a:lnTo>
                  <a:lnTo>
                    <a:pt x="432892" y="3388814"/>
                  </a:lnTo>
                  <a:lnTo>
                    <a:pt x="451318" y="3393590"/>
                  </a:lnTo>
                  <a:lnTo>
                    <a:pt x="470379" y="3397729"/>
                  </a:lnTo>
                  <a:lnTo>
                    <a:pt x="470379" y="3296476"/>
                  </a:lnTo>
                  <a:lnTo>
                    <a:pt x="488170" y="3300615"/>
                  </a:lnTo>
                  <a:lnTo>
                    <a:pt x="506278" y="3303799"/>
                  </a:lnTo>
                  <a:lnTo>
                    <a:pt x="524386" y="3306983"/>
                  </a:lnTo>
                  <a:lnTo>
                    <a:pt x="543448" y="3309849"/>
                  </a:lnTo>
                  <a:lnTo>
                    <a:pt x="543448" y="3410465"/>
                  </a:lnTo>
                  <a:lnTo>
                    <a:pt x="561238" y="3412694"/>
                  </a:lnTo>
                  <a:lnTo>
                    <a:pt x="579347" y="3415241"/>
                  </a:lnTo>
                  <a:lnTo>
                    <a:pt x="597455" y="3417152"/>
                  </a:lnTo>
                  <a:lnTo>
                    <a:pt x="615881" y="3418744"/>
                  </a:lnTo>
                  <a:lnTo>
                    <a:pt x="615881" y="3318446"/>
                  </a:lnTo>
                  <a:lnTo>
                    <a:pt x="634307" y="3320038"/>
                  </a:lnTo>
                  <a:lnTo>
                    <a:pt x="652415" y="3320993"/>
                  </a:lnTo>
                  <a:lnTo>
                    <a:pt x="670524" y="3321948"/>
                  </a:lnTo>
                  <a:lnTo>
                    <a:pt x="688950" y="3322585"/>
                  </a:lnTo>
                  <a:lnTo>
                    <a:pt x="688950" y="3422883"/>
                  </a:lnTo>
                  <a:lnTo>
                    <a:pt x="710235" y="3423520"/>
                  </a:lnTo>
                  <a:lnTo>
                    <a:pt x="732155" y="3423520"/>
                  </a:lnTo>
                  <a:lnTo>
                    <a:pt x="762018" y="3423201"/>
                  </a:lnTo>
                  <a:lnTo>
                    <a:pt x="762018" y="3322904"/>
                  </a:lnTo>
                  <a:lnTo>
                    <a:pt x="790928" y="3321948"/>
                  </a:lnTo>
                  <a:lnTo>
                    <a:pt x="818884" y="3320675"/>
                  </a:lnTo>
                  <a:lnTo>
                    <a:pt x="846524" y="3318446"/>
                  </a:lnTo>
                  <a:lnTo>
                    <a:pt x="873845" y="3315899"/>
                  </a:lnTo>
                  <a:lnTo>
                    <a:pt x="900531" y="3312715"/>
                  </a:lnTo>
                  <a:lnTo>
                    <a:pt x="926581" y="3309212"/>
                  </a:lnTo>
                  <a:lnTo>
                    <a:pt x="951996" y="3304755"/>
                  </a:lnTo>
                  <a:lnTo>
                    <a:pt x="976776" y="3299978"/>
                  </a:lnTo>
                  <a:lnTo>
                    <a:pt x="1000921" y="3294884"/>
                  </a:lnTo>
                  <a:lnTo>
                    <a:pt x="1023794" y="3289471"/>
                  </a:lnTo>
                  <a:lnTo>
                    <a:pt x="1046350" y="3283421"/>
                  </a:lnTo>
                  <a:lnTo>
                    <a:pt x="1067953" y="3277053"/>
                  </a:lnTo>
                  <a:lnTo>
                    <a:pt x="1088285" y="3270048"/>
                  </a:lnTo>
                  <a:lnTo>
                    <a:pt x="1108300" y="3263043"/>
                  </a:lnTo>
                  <a:lnTo>
                    <a:pt x="1126726" y="3255083"/>
                  </a:lnTo>
                  <a:lnTo>
                    <a:pt x="1144516" y="3247123"/>
                  </a:lnTo>
                  <a:lnTo>
                    <a:pt x="1144516" y="3349968"/>
                  </a:lnTo>
                  <a:lnTo>
                    <a:pt x="1152459" y="3346147"/>
                  </a:lnTo>
                  <a:lnTo>
                    <a:pt x="1159766" y="3342008"/>
                  </a:lnTo>
                  <a:lnTo>
                    <a:pt x="1167390" y="3337232"/>
                  </a:lnTo>
                  <a:lnTo>
                    <a:pt x="1175015" y="3332456"/>
                  </a:lnTo>
                  <a:lnTo>
                    <a:pt x="1182004" y="3327680"/>
                  </a:lnTo>
                  <a:lnTo>
                    <a:pt x="1188358" y="3322904"/>
                  </a:lnTo>
                  <a:lnTo>
                    <a:pt x="1194076" y="3318446"/>
                  </a:lnTo>
                  <a:lnTo>
                    <a:pt x="1199477" y="3313988"/>
                  </a:lnTo>
                  <a:lnTo>
                    <a:pt x="1199477" y="3215601"/>
                  </a:lnTo>
                  <a:lnTo>
                    <a:pt x="1206784" y="3209870"/>
                  </a:lnTo>
                  <a:lnTo>
                    <a:pt x="1213455" y="3204457"/>
                  </a:lnTo>
                  <a:lnTo>
                    <a:pt x="1220126" y="3198725"/>
                  </a:lnTo>
                  <a:lnTo>
                    <a:pt x="1226163" y="3192994"/>
                  </a:lnTo>
                  <a:lnTo>
                    <a:pt x="1232199" y="3186944"/>
                  </a:lnTo>
                  <a:lnTo>
                    <a:pt x="1237282" y="3181531"/>
                  </a:lnTo>
                  <a:lnTo>
                    <a:pt x="1242047" y="3175163"/>
                  </a:lnTo>
                  <a:lnTo>
                    <a:pt x="1246177" y="3169114"/>
                  </a:lnTo>
                  <a:lnTo>
                    <a:pt x="1250307" y="3162745"/>
                  </a:lnTo>
                  <a:lnTo>
                    <a:pt x="1253802" y="3157014"/>
                  </a:lnTo>
                  <a:lnTo>
                    <a:pt x="1256661" y="3150646"/>
                  </a:lnTo>
                  <a:lnTo>
                    <a:pt x="1258885" y="3144278"/>
                  </a:lnTo>
                  <a:lnTo>
                    <a:pt x="1260791" y="3137910"/>
                  </a:lnTo>
                  <a:lnTo>
                    <a:pt x="1262379" y="3131223"/>
                  </a:lnTo>
                  <a:lnTo>
                    <a:pt x="1263332" y="3124855"/>
                  </a:lnTo>
                  <a:lnTo>
                    <a:pt x="1263650" y="3118169"/>
                  </a:lnTo>
                  <a:lnTo>
                    <a:pt x="1263650" y="3251581"/>
                  </a:lnTo>
                  <a:lnTo>
                    <a:pt x="1263332" y="3251899"/>
                  </a:lnTo>
                  <a:lnTo>
                    <a:pt x="1263332" y="3255720"/>
                  </a:lnTo>
                  <a:lnTo>
                    <a:pt x="1263015" y="3259859"/>
                  </a:lnTo>
                  <a:lnTo>
                    <a:pt x="1262379" y="3264635"/>
                  </a:lnTo>
                  <a:lnTo>
                    <a:pt x="1261426" y="3269730"/>
                  </a:lnTo>
                  <a:lnTo>
                    <a:pt x="1260155" y="3274506"/>
                  </a:lnTo>
                  <a:lnTo>
                    <a:pt x="1258567" y="3279600"/>
                  </a:lnTo>
                  <a:lnTo>
                    <a:pt x="1256661" y="3284377"/>
                  </a:lnTo>
                  <a:lnTo>
                    <a:pt x="1254119" y="3289153"/>
                  </a:lnTo>
                  <a:lnTo>
                    <a:pt x="1251896" y="3294247"/>
                  </a:lnTo>
                  <a:lnTo>
                    <a:pt x="1248719" y="3299023"/>
                  </a:lnTo>
                  <a:lnTo>
                    <a:pt x="1245542" y="3303162"/>
                  </a:lnTo>
                  <a:lnTo>
                    <a:pt x="1242365" y="3307939"/>
                  </a:lnTo>
                  <a:lnTo>
                    <a:pt x="1238552" y="3312715"/>
                  </a:lnTo>
                  <a:lnTo>
                    <a:pt x="1234423" y="3317172"/>
                  </a:lnTo>
                  <a:lnTo>
                    <a:pt x="1225845" y="3326088"/>
                  </a:lnTo>
                  <a:lnTo>
                    <a:pt x="1215997" y="3335003"/>
                  </a:lnTo>
                  <a:lnTo>
                    <a:pt x="1204877" y="3343600"/>
                  </a:lnTo>
                  <a:lnTo>
                    <a:pt x="1192488" y="3351879"/>
                  </a:lnTo>
                  <a:lnTo>
                    <a:pt x="1179462" y="3360157"/>
                  </a:lnTo>
                  <a:lnTo>
                    <a:pt x="1165802" y="3367799"/>
                  </a:lnTo>
                  <a:lnTo>
                    <a:pt x="1150870" y="3375122"/>
                  </a:lnTo>
                  <a:lnTo>
                    <a:pt x="1134986" y="3382764"/>
                  </a:lnTo>
                  <a:lnTo>
                    <a:pt x="1118466" y="3389769"/>
                  </a:lnTo>
                  <a:lnTo>
                    <a:pt x="1100993" y="3396137"/>
                  </a:lnTo>
                  <a:lnTo>
                    <a:pt x="1082567" y="3402824"/>
                  </a:lnTo>
                  <a:lnTo>
                    <a:pt x="1063506" y="3408873"/>
                  </a:lnTo>
                  <a:lnTo>
                    <a:pt x="1043491" y="3414286"/>
                  </a:lnTo>
                  <a:lnTo>
                    <a:pt x="1022841" y="3420017"/>
                  </a:lnTo>
                  <a:lnTo>
                    <a:pt x="1001874" y="3424794"/>
                  </a:lnTo>
                  <a:lnTo>
                    <a:pt x="979953" y="3429570"/>
                  </a:lnTo>
                  <a:lnTo>
                    <a:pt x="957397" y="3433709"/>
                  </a:lnTo>
                  <a:lnTo>
                    <a:pt x="934524" y="3437848"/>
                  </a:lnTo>
                  <a:lnTo>
                    <a:pt x="910697" y="3441032"/>
                  </a:lnTo>
                  <a:lnTo>
                    <a:pt x="886235" y="3444216"/>
                  </a:lnTo>
                  <a:lnTo>
                    <a:pt x="861773" y="3446764"/>
                  </a:lnTo>
                  <a:lnTo>
                    <a:pt x="836675" y="3448992"/>
                  </a:lnTo>
                  <a:lnTo>
                    <a:pt x="810942" y="3450584"/>
                  </a:lnTo>
                  <a:lnTo>
                    <a:pt x="784892" y="3451540"/>
                  </a:lnTo>
                  <a:lnTo>
                    <a:pt x="758841" y="3452495"/>
                  </a:lnTo>
                  <a:lnTo>
                    <a:pt x="732155" y="3452813"/>
                  </a:lnTo>
                  <a:lnTo>
                    <a:pt x="704834" y="3452495"/>
                  </a:lnTo>
                  <a:lnTo>
                    <a:pt x="677513" y="3451540"/>
                  </a:lnTo>
                  <a:lnTo>
                    <a:pt x="651145" y="3450584"/>
                  </a:lnTo>
                  <a:lnTo>
                    <a:pt x="625094" y="3448356"/>
                  </a:lnTo>
                  <a:lnTo>
                    <a:pt x="599361" y="3446445"/>
                  </a:lnTo>
                  <a:lnTo>
                    <a:pt x="574264" y="3443579"/>
                  </a:lnTo>
                  <a:lnTo>
                    <a:pt x="549484" y="3440395"/>
                  </a:lnTo>
                  <a:lnTo>
                    <a:pt x="525339" y="3436893"/>
                  </a:lnTo>
                  <a:lnTo>
                    <a:pt x="501513" y="3433072"/>
                  </a:lnTo>
                  <a:lnTo>
                    <a:pt x="478639" y="3428296"/>
                  </a:lnTo>
                  <a:lnTo>
                    <a:pt x="456718" y="3423520"/>
                  </a:lnTo>
                  <a:lnTo>
                    <a:pt x="434798" y="3418425"/>
                  </a:lnTo>
                  <a:lnTo>
                    <a:pt x="413830" y="3412694"/>
                  </a:lnTo>
                  <a:lnTo>
                    <a:pt x="394134" y="3406963"/>
                  </a:lnTo>
                  <a:lnTo>
                    <a:pt x="374755" y="3400595"/>
                  </a:lnTo>
                  <a:lnTo>
                    <a:pt x="356329" y="3393908"/>
                  </a:lnTo>
                  <a:lnTo>
                    <a:pt x="338538" y="3386585"/>
                  </a:lnTo>
                  <a:lnTo>
                    <a:pt x="322018" y="3379580"/>
                  </a:lnTo>
                  <a:lnTo>
                    <a:pt x="306134" y="3372257"/>
                  </a:lnTo>
                  <a:lnTo>
                    <a:pt x="291520" y="3364296"/>
                  </a:lnTo>
                  <a:lnTo>
                    <a:pt x="277542" y="3356018"/>
                  </a:lnTo>
                  <a:lnTo>
                    <a:pt x="264834" y="3347421"/>
                  </a:lnTo>
                  <a:lnTo>
                    <a:pt x="253079" y="3338824"/>
                  </a:lnTo>
                  <a:lnTo>
                    <a:pt x="242278" y="3330227"/>
                  </a:lnTo>
                  <a:lnTo>
                    <a:pt x="237513" y="3325451"/>
                  </a:lnTo>
                  <a:lnTo>
                    <a:pt x="232747" y="3320675"/>
                  </a:lnTo>
                  <a:lnTo>
                    <a:pt x="228617" y="3316217"/>
                  </a:lnTo>
                  <a:lnTo>
                    <a:pt x="224487" y="3311441"/>
                  </a:lnTo>
                  <a:lnTo>
                    <a:pt x="220993" y="3306983"/>
                  </a:lnTo>
                  <a:lnTo>
                    <a:pt x="217498" y="3302207"/>
                  </a:lnTo>
                  <a:lnTo>
                    <a:pt x="214321" y="3297431"/>
                  </a:lnTo>
                  <a:lnTo>
                    <a:pt x="211462" y="3292337"/>
                  </a:lnTo>
                  <a:lnTo>
                    <a:pt x="208921" y="3287561"/>
                  </a:lnTo>
                  <a:lnTo>
                    <a:pt x="206697" y="3282148"/>
                  </a:lnTo>
                  <a:lnTo>
                    <a:pt x="204791" y="3277690"/>
                  </a:lnTo>
                  <a:lnTo>
                    <a:pt x="203202" y="3272277"/>
                  </a:lnTo>
                  <a:lnTo>
                    <a:pt x="201931" y="3267183"/>
                  </a:lnTo>
                  <a:lnTo>
                    <a:pt x="201296" y="3262088"/>
                  </a:lnTo>
                  <a:lnTo>
                    <a:pt x="200978" y="3256994"/>
                  </a:lnTo>
                  <a:lnTo>
                    <a:pt x="200343" y="3251899"/>
                  </a:lnTo>
                  <a:lnTo>
                    <a:pt x="200025" y="3251899"/>
                  </a:lnTo>
                  <a:lnTo>
                    <a:pt x="200025" y="3117850"/>
                  </a:lnTo>
                  <a:close/>
                  <a:moveTo>
                    <a:pt x="1263332" y="3111818"/>
                  </a:moveTo>
                  <a:lnTo>
                    <a:pt x="1263650" y="3117533"/>
                  </a:lnTo>
                  <a:lnTo>
                    <a:pt x="1263332" y="3119438"/>
                  </a:lnTo>
                  <a:lnTo>
                    <a:pt x="1263332" y="3116263"/>
                  </a:lnTo>
                  <a:lnTo>
                    <a:pt x="1263332" y="3111818"/>
                  </a:lnTo>
                  <a:close/>
                  <a:moveTo>
                    <a:pt x="1263253" y="3110548"/>
                  </a:moveTo>
                  <a:lnTo>
                    <a:pt x="1263332" y="3111183"/>
                  </a:lnTo>
                  <a:lnTo>
                    <a:pt x="1263332" y="3111818"/>
                  </a:lnTo>
                  <a:lnTo>
                    <a:pt x="1263253" y="3110548"/>
                  </a:lnTo>
                  <a:close/>
                  <a:moveTo>
                    <a:pt x="1892592" y="3107220"/>
                  </a:moveTo>
                  <a:lnTo>
                    <a:pt x="1892592" y="3210034"/>
                  </a:lnTo>
                  <a:lnTo>
                    <a:pt x="1913877" y="3210983"/>
                  </a:lnTo>
                  <a:lnTo>
                    <a:pt x="1935480" y="3210983"/>
                  </a:lnTo>
                  <a:lnTo>
                    <a:pt x="1965343" y="3210667"/>
                  </a:lnTo>
                  <a:lnTo>
                    <a:pt x="1965343" y="3107537"/>
                  </a:lnTo>
                  <a:lnTo>
                    <a:pt x="1935480" y="3107853"/>
                  </a:lnTo>
                  <a:lnTo>
                    <a:pt x="1913877" y="3107853"/>
                  </a:lnTo>
                  <a:lnTo>
                    <a:pt x="1892592" y="3107220"/>
                  </a:lnTo>
                  <a:close/>
                  <a:moveTo>
                    <a:pt x="200819" y="3107046"/>
                  </a:moveTo>
                  <a:lnTo>
                    <a:pt x="200378" y="3110133"/>
                  </a:lnTo>
                  <a:lnTo>
                    <a:pt x="200025" y="3115072"/>
                  </a:lnTo>
                  <a:lnTo>
                    <a:pt x="200025" y="3110751"/>
                  </a:lnTo>
                  <a:lnTo>
                    <a:pt x="200819" y="3107046"/>
                  </a:lnTo>
                  <a:close/>
                  <a:moveTo>
                    <a:pt x="2489519" y="3103562"/>
                  </a:moveTo>
                  <a:lnTo>
                    <a:pt x="2490471" y="3109906"/>
                  </a:lnTo>
                  <a:lnTo>
                    <a:pt x="2490788" y="3116568"/>
                  </a:lnTo>
                  <a:lnTo>
                    <a:pt x="2490788" y="3252652"/>
                  </a:lnTo>
                  <a:lnTo>
                    <a:pt x="2490471" y="3252969"/>
                  </a:lnTo>
                  <a:lnTo>
                    <a:pt x="2489836" y="3260899"/>
                  </a:lnTo>
                  <a:lnTo>
                    <a:pt x="2489519" y="3265657"/>
                  </a:lnTo>
                  <a:lnTo>
                    <a:pt x="2488250" y="3270733"/>
                  </a:lnTo>
                  <a:lnTo>
                    <a:pt x="2487298" y="3275491"/>
                  </a:lnTo>
                  <a:lnTo>
                    <a:pt x="2485711" y="3280566"/>
                  </a:lnTo>
                  <a:lnTo>
                    <a:pt x="2483490" y="3285325"/>
                  </a:lnTo>
                  <a:lnTo>
                    <a:pt x="2481269" y="3290083"/>
                  </a:lnTo>
                  <a:lnTo>
                    <a:pt x="2479048" y="3294841"/>
                  </a:lnTo>
                  <a:lnTo>
                    <a:pt x="2475874" y="3299599"/>
                  </a:lnTo>
                  <a:lnTo>
                    <a:pt x="2472701" y="3304357"/>
                  </a:lnTo>
                  <a:lnTo>
                    <a:pt x="2469528" y="3309115"/>
                  </a:lnTo>
                  <a:lnTo>
                    <a:pt x="2465403" y="3313874"/>
                  </a:lnTo>
                  <a:lnTo>
                    <a:pt x="2461595" y="3317997"/>
                  </a:lnTo>
                  <a:lnTo>
                    <a:pt x="2453028" y="3327196"/>
                  </a:lnTo>
                  <a:lnTo>
                    <a:pt x="2443191" y="3335761"/>
                  </a:lnTo>
                  <a:lnTo>
                    <a:pt x="2432086" y="3344643"/>
                  </a:lnTo>
                  <a:lnTo>
                    <a:pt x="2419710" y="3352891"/>
                  </a:lnTo>
                  <a:lnTo>
                    <a:pt x="2406701" y="3360504"/>
                  </a:lnTo>
                  <a:lnTo>
                    <a:pt x="2393056" y="3368434"/>
                  </a:lnTo>
                  <a:lnTo>
                    <a:pt x="2378143" y="3376047"/>
                  </a:lnTo>
                  <a:lnTo>
                    <a:pt x="2362277" y="3383660"/>
                  </a:lnTo>
                  <a:lnTo>
                    <a:pt x="2345777" y="3390322"/>
                  </a:lnTo>
                  <a:lnTo>
                    <a:pt x="2328325" y="3396983"/>
                  </a:lnTo>
                  <a:lnTo>
                    <a:pt x="2309921" y="3403327"/>
                  </a:lnTo>
                  <a:lnTo>
                    <a:pt x="2290882" y="3409671"/>
                  </a:lnTo>
                  <a:lnTo>
                    <a:pt x="2270892" y="3415064"/>
                  </a:lnTo>
                  <a:lnTo>
                    <a:pt x="2250267" y="3420139"/>
                  </a:lnTo>
                  <a:lnTo>
                    <a:pt x="2229324" y="3425215"/>
                  </a:lnTo>
                  <a:lnTo>
                    <a:pt x="2207430" y="3429973"/>
                  </a:lnTo>
                  <a:lnTo>
                    <a:pt x="2184901" y="3434414"/>
                  </a:lnTo>
                  <a:lnTo>
                    <a:pt x="2162054" y="3437903"/>
                  </a:lnTo>
                  <a:lnTo>
                    <a:pt x="2138256" y="3441393"/>
                  </a:lnTo>
                  <a:lnTo>
                    <a:pt x="2113823" y="3444565"/>
                  </a:lnTo>
                  <a:lnTo>
                    <a:pt x="2089390" y="3447102"/>
                  </a:lnTo>
                  <a:lnTo>
                    <a:pt x="2064323" y="3449006"/>
                  </a:lnTo>
                  <a:lnTo>
                    <a:pt x="2038621" y="3450909"/>
                  </a:lnTo>
                  <a:lnTo>
                    <a:pt x="2012601" y="3452178"/>
                  </a:lnTo>
                  <a:lnTo>
                    <a:pt x="1986582" y="3452812"/>
                  </a:lnTo>
                  <a:lnTo>
                    <a:pt x="1959928" y="3452812"/>
                  </a:lnTo>
                  <a:lnTo>
                    <a:pt x="1932639" y="3452812"/>
                  </a:lnTo>
                  <a:lnTo>
                    <a:pt x="1905350" y="3452178"/>
                  </a:lnTo>
                  <a:lnTo>
                    <a:pt x="1879014" y="3450592"/>
                  </a:lnTo>
                  <a:lnTo>
                    <a:pt x="1852994" y="3449006"/>
                  </a:lnTo>
                  <a:lnTo>
                    <a:pt x="1827292" y="3446468"/>
                  </a:lnTo>
                  <a:lnTo>
                    <a:pt x="1802224" y="3443930"/>
                  </a:lnTo>
                  <a:lnTo>
                    <a:pt x="1777157" y="3441075"/>
                  </a:lnTo>
                  <a:lnTo>
                    <a:pt x="1753359" y="3437269"/>
                  </a:lnTo>
                  <a:lnTo>
                    <a:pt x="1729560" y="3433145"/>
                  </a:lnTo>
                  <a:lnTo>
                    <a:pt x="1706714" y="3428704"/>
                  </a:lnTo>
                  <a:lnTo>
                    <a:pt x="1684502" y="3424263"/>
                  </a:lnTo>
                  <a:lnTo>
                    <a:pt x="1662925" y="3418871"/>
                  </a:lnTo>
                  <a:lnTo>
                    <a:pt x="1641983" y="3413478"/>
                  </a:lnTo>
                  <a:lnTo>
                    <a:pt x="1622309" y="3407134"/>
                  </a:lnTo>
                  <a:lnTo>
                    <a:pt x="1602953" y="3400790"/>
                  </a:lnTo>
                  <a:lnTo>
                    <a:pt x="1584549" y="3394445"/>
                  </a:lnTo>
                  <a:lnTo>
                    <a:pt x="1566780" y="3387467"/>
                  </a:lnTo>
                  <a:lnTo>
                    <a:pt x="1550280" y="3380488"/>
                  </a:lnTo>
                  <a:lnTo>
                    <a:pt x="1534414" y="3372558"/>
                  </a:lnTo>
                  <a:lnTo>
                    <a:pt x="1519501" y="3364945"/>
                  </a:lnTo>
                  <a:lnTo>
                    <a:pt x="1505539" y="3356697"/>
                  </a:lnTo>
                  <a:lnTo>
                    <a:pt x="1493164" y="3348450"/>
                  </a:lnTo>
                  <a:lnTo>
                    <a:pt x="1481106" y="3339885"/>
                  </a:lnTo>
                  <a:lnTo>
                    <a:pt x="1470635" y="3330686"/>
                  </a:lnTo>
                  <a:lnTo>
                    <a:pt x="1465875" y="3326245"/>
                  </a:lnTo>
                  <a:lnTo>
                    <a:pt x="1461116" y="3321487"/>
                  </a:lnTo>
                  <a:lnTo>
                    <a:pt x="1456673" y="3317363"/>
                  </a:lnTo>
                  <a:lnTo>
                    <a:pt x="1452866" y="3312605"/>
                  </a:lnTo>
                  <a:lnTo>
                    <a:pt x="1449375" y="3307847"/>
                  </a:lnTo>
                  <a:lnTo>
                    <a:pt x="1445885" y="3303088"/>
                  </a:lnTo>
                  <a:lnTo>
                    <a:pt x="1442712" y="3298013"/>
                  </a:lnTo>
                  <a:lnTo>
                    <a:pt x="1439856" y="3293255"/>
                  </a:lnTo>
                  <a:lnTo>
                    <a:pt x="1437000" y="3288497"/>
                  </a:lnTo>
                  <a:lnTo>
                    <a:pt x="1435096" y="3283421"/>
                  </a:lnTo>
                  <a:lnTo>
                    <a:pt x="1433192" y="3278346"/>
                  </a:lnTo>
                  <a:lnTo>
                    <a:pt x="1431606" y="3273588"/>
                  </a:lnTo>
                  <a:lnTo>
                    <a:pt x="1430337" y="3268512"/>
                  </a:lnTo>
                  <a:lnTo>
                    <a:pt x="1429702" y="3263437"/>
                  </a:lnTo>
                  <a:lnTo>
                    <a:pt x="1429385" y="3258044"/>
                  </a:lnTo>
                  <a:lnTo>
                    <a:pt x="1428750" y="3252969"/>
                  </a:lnTo>
                  <a:lnTo>
                    <a:pt x="1428750" y="3155268"/>
                  </a:lnTo>
                  <a:lnTo>
                    <a:pt x="1438269" y="3162881"/>
                  </a:lnTo>
                  <a:lnTo>
                    <a:pt x="1449058" y="3170177"/>
                  </a:lnTo>
                  <a:lnTo>
                    <a:pt x="1459846" y="3177473"/>
                  </a:lnTo>
                  <a:lnTo>
                    <a:pt x="1471270" y="3184134"/>
                  </a:lnTo>
                  <a:lnTo>
                    <a:pt x="1483645" y="3190795"/>
                  </a:lnTo>
                  <a:lnTo>
                    <a:pt x="1496337" y="3197140"/>
                  </a:lnTo>
                  <a:lnTo>
                    <a:pt x="1509347" y="3203484"/>
                  </a:lnTo>
                  <a:lnTo>
                    <a:pt x="1522674" y="3209194"/>
                  </a:lnTo>
                  <a:lnTo>
                    <a:pt x="1536953" y="3215221"/>
                  </a:lnTo>
                  <a:lnTo>
                    <a:pt x="1550915" y="3220613"/>
                  </a:lnTo>
                  <a:lnTo>
                    <a:pt x="1566145" y="3226006"/>
                  </a:lnTo>
                  <a:lnTo>
                    <a:pt x="1581376" y="3231081"/>
                  </a:lnTo>
                  <a:lnTo>
                    <a:pt x="1597242" y="3235839"/>
                  </a:lnTo>
                  <a:lnTo>
                    <a:pt x="1612790" y="3240598"/>
                  </a:lnTo>
                  <a:lnTo>
                    <a:pt x="1628973" y="3244721"/>
                  </a:lnTo>
                  <a:lnTo>
                    <a:pt x="1646108" y="3248845"/>
                  </a:lnTo>
                  <a:lnTo>
                    <a:pt x="1662608" y="3252652"/>
                  </a:lnTo>
                  <a:lnTo>
                    <a:pt x="1680060" y="3256141"/>
                  </a:lnTo>
                  <a:lnTo>
                    <a:pt x="1697195" y="3259313"/>
                  </a:lnTo>
                  <a:lnTo>
                    <a:pt x="1714964" y="3262485"/>
                  </a:lnTo>
                  <a:lnTo>
                    <a:pt x="1732733" y="3265657"/>
                  </a:lnTo>
                  <a:lnTo>
                    <a:pt x="1750820" y="3268195"/>
                  </a:lnTo>
                  <a:lnTo>
                    <a:pt x="1768907" y="3270416"/>
                  </a:lnTo>
                  <a:lnTo>
                    <a:pt x="1786993" y="3272636"/>
                  </a:lnTo>
                  <a:lnTo>
                    <a:pt x="1805715" y="3274857"/>
                  </a:lnTo>
                  <a:lnTo>
                    <a:pt x="1824119" y="3276443"/>
                  </a:lnTo>
                  <a:lnTo>
                    <a:pt x="1842840" y="3277394"/>
                  </a:lnTo>
                  <a:lnTo>
                    <a:pt x="1861561" y="3278663"/>
                  </a:lnTo>
                  <a:lnTo>
                    <a:pt x="1880283" y="3279615"/>
                  </a:lnTo>
                  <a:lnTo>
                    <a:pt x="1898687" y="3280249"/>
                  </a:lnTo>
                  <a:lnTo>
                    <a:pt x="1917725" y="3280566"/>
                  </a:lnTo>
                  <a:lnTo>
                    <a:pt x="1936129" y="3280566"/>
                  </a:lnTo>
                  <a:lnTo>
                    <a:pt x="1958658" y="3280566"/>
                  </a:lnTo>
                  <a:lnTo>
                    <a:pt x="1981187" y="3280249"/>
                  </a:lnTo>
                  <a:lnTo>
                    <a:pt x="2003399" y="3278980"/>
                  </a:lnTo>
                  <a:lnTo>
                    <a:pt x="2025928" y="3278029"/>
                  </a:lnTo>
                  <a:lnTo>
                    <a:pt x="2048140" y="3276443"/>
                  </a:lnTo>
                  <a:lnTo>
                    <a:pt x="2070034" y="3274222"/>
                  </a:lnTo>
                  <a:lnTo>
                    <a:pt x="2092246" y="3272002"/>
                  </a:lnTo>
                  <a:lnTo>
                    <a:pt x="2114458" y="3269464"/>
                  </a:lnTo>
                  <a:lnTo>
                    <a:pt x="2135718" y="3266609"/>
                  </a:lnTo>
                  <a:lnTo>
                    <a:pt x="2157295" y="3263437"/>
                  </a:lnTo>
                  <a:lnTo>
                    <a:pt x="2178237" y="3259313"/>
                  </a:lnTo>
                  <a:lnTo>
                    <a:pt x="2198545" y="3255507"/>
                  </a:lnTo>
                  <a:lnTo>
                    <a:pt x="2219170" y="3251066"/>
                  </a:lnTo>
                  <a:lnTo>
                    <a:pt x="2239161" y="3246307"/>
                  </a:lnTo>
                  <a:lnTo>
                    <a:pt x="2258517" y="3241232"/>
                  </a:lnTo>
                  <a:lnTo>
                    <a:pt x="2277555" y="3235839"/>
                  </a:lnTo>
                  <a:lnTo>
                    <a:pt x="2295959" y="3230130"/>
                  </a:lnTo>
                  <a:lnTo>
                    <a:pt x="2314046" y="3223785"/>
                  </a:lnTo>
                  <a:lnTo>
                    <a:pt x="2331498" y="3217441"/>
                  </a:lnTo>
                  <a:lnTo>
                    <a:pt x="2348316" y="3210780"/>
                  </a:lnTo>
                  <a:lnTo>
                    <a:pt x="2364498" y="3203801"/>
                  </a:lnTo>
                  <a:lnTo>
                    <a:pt x="2380047" y="3196188"/>
                  </a:lnTo>
                  <a:lnTo>
                    <a:pt x="2394643" y="3188575"/>
                  </a:lnTo>
                  <a:lnTo>
                    <a:pt x="2408605" y="3180645"/>
                  </a:lnTo>
                  <a:lnTo>
                    <a:pt x="2422249" y="3171763"/>
                  </a:lnTo>
                  <a:lnTo>
                    <a:pt x="2434307" y="3163198"/>
                  </a:lnTo>
                  <a:lnTo>
                    <a:pt x="2445730" y="3153999"/>
                  </a:lnTo>
                  <a:lnTo>
                    <a:pt x="2456518" y="3144800"/>
                  </a:lnTo>
                  <a:lnTo>
                    <a:pt x="2466355" y="3134966"/>
                  </a:lnTo>
                  <a:lnTo>
                    <a:pt x="2471115" y="3129574"/>
                  </a:lnTo>
                  <a:lnTo>
                    <a:pt x="2474922" y="3124498"/>
                  </a:lnTo>
                  <a:lnTo>
                    <a:pt x="2479365" y="3119423"/>
                  </a:lnTo>
                  <a:lnTo>
                    <a:pt x="2482855" y="3114347"/>
                  </a:lnTo>
                  <a:lnTo>
                    <a:pt x="2486346" y="3108955"/>
                  </a:lnTo>
                  <a:lnTo>
                    <a:pt x="2489519" y="3103562"/>
                  </a:lnTo>
                  <a:close/>
                  <a:moveTo>
                    <a:pt x="201789" y="3100564"/>
                  </a:moveTo>
                  <a:lnTo>
                    <a:pt x="201084" y="3105812"/>
                  </a:lnTo>
                  <a:lnTo>
                    <a:pt x="200819" y="3107046"/>
                  </a:lnTo>
                  <a:lnTo>
                    <a:pt x="201084" y="3105194"/>
                  </a:lnTo>
                  <a:lnTo>
                    <a:pt x="201789" y="3100564"/>
                  </a:lnTo>
                  <a:close/>
                  <a:moveTo>
                    <a:pt x="1260475" y="3095625"/>
                  </a:moveTo>
                  <a:lnTo>
                    <a:pt x="1262062" y="3101340"/>
                  </a:lnTo>
                  <a:lnTo>
                    <a:pt x="1263015" y="3106738"/>
                  </a:lnTo>
                  <a:lnTo>
                    <a:pt x="1263253" y="3110548"/>
                  </a:lnTo>
                  <a:lnTo>
                    <a:pt x="1262698" y="3106103"/>
                  </a:lnTo>
                  <a:lnTo>
                    <a:pt x="1261745" y="3100705"/>
                  </a:lnTo>
                  <a:lnTo>
                    <a:pt x="1260475" y="3095625"/>
                  </a:lnTo>
                  <a:close/>
                  <a:moveTo>
                    <a:pt x="1746773" y="3094566"/>
                  </a:moveTo>
                  <a:lnTo>
                    <a:pt x="1746773" y="3198013"/>
                  </a:lnTo>
                  <a:lnTo>
                    <a:pt x="1764563" y="3200227"/>
                  </a:lnTo>
                  <a:lnTo>
                    <a:pt x="1782671" y="3202758"/>
                  </a:lnTo>
                  <a:lnTo>
                    <a:pt x="1800780" y="3204656"/>
                  </a:lnTo>
                  <a:lnTo>
                    <a:pt x="1819841" y="3206238"/>
                  </a:lnTo>
                  <a:lnTo>
                    <a:pt x="1819841" y="3102791"/>
                  </a:lnTo>
                  <a:lnTo>
                    <a:pt x="1800780" y="3101210"/>
                  </a:lnTo>
                  <a:lnTo>
                    <a:pt x="1782671" y="3099312"/>
                  </a:lnTo>
                  <a:lnTo>
                    <a:pt x="1764563" y="3097097"/>
                  </a:lnTo>
                  <a:lnTo>
                    <a:pt x="1746773" y="3094566"/>
                  </a:lnTo>
                  <a:close/>
                  <a:moveTo>
                    <a:pt x="1600953" y="3061666"/>
                  </a:moveTo>
                  <a:lnTo>
                    <a:pt x="1600953" y="3166378"/>
                  </a:lnTo>
                  <a:lnTo>
                    <a:pt x="1618744" y="3171756"/>
                  </a:lnTo>
                  <a:lnTo>
                    <a:pt x="1636217" y="3176501"/>
                  </a:lnTo>
                  <a:lnTo>
                    <a:pt x="1654960" y="3180930"/>
                  </a:lnTo>
                  <a:lnTo>
                    <a:pt x="1673704" y="3185042"/>
                  </a:lnTo>
                  <a:lnTo>
                    <a:pt x="1673704" y="3080963"/>
                  </a:lnTo>
                  <a:lnTo>
                    <a:pt x="1654960" y="3076534"/>
                  </a:lnTo>
                  <a:lnTo>
                    <a:pt x="1636217" y="3071789"/>
                  </a:lnTo>
                  <a:lnTo>
                    <a:pt x="1618108" y="3066728"/>
                  </a:lnTo>
                  <a:lnTo>
                    <a:pt x="1600953" y="3061666"/>
                  </a:lnTo>
                  <a:close/>
                  <a:moveTo>
                    <a:pt x="3151360" y="3046095"/>
                  </a:moveTo>
                  <a:lnTo>
                    <a:pt x="3151360" y="3160713"/>
                  </a:lnTo>
                  <a:lnTo>
                    <a:pt x="3174848" y="3161665"/>
                  </a:lnTo>
                  <a:lnTo>
                    <a:pt x="3198972" y="3161665"/>
                  </a:lnTo>
                  <a:lnTo>
                    <a:pt x="3231983" y="3161348"/>
                  </a:lnTo>
                  <a:lnTo>
                    <a:pt x="3231983" y="3046413"/>
                  </a:lnTo>
                  <a:lnTo>
                    <a:pt x="3198972" y="3046730"/>
                  </a:lnTo>
                  <a:lnTo>
                    <a:pt x="3174848" y="3046413"/>
                  </a:lnTo>
                  <a:lnTo>
                    <a:pt x="3151360" y="3046095"/>
                  </a:lnTo>
                  <a:close/>
                  <a:moveTo>
                    <a:pt x="3815080" y="3040062"/>
                  </a:moveTo>
                  <a:lnTo>
                    <a:pt x="3816033" y="3047365"/>
                  </a:lnTo>
                  <a:lnTo>
                    <a:pt x="3816350" y="3054985"/>
                  </a:lnTo>
                  <a:lnTo>
                    <a:pt x="3816350" y="3206115"/>
                  </a:lnTo>
                  <a:lnTo>
                    <a:pt x="3816033" y="3206432"/>
                  </a:lnTo>
                  <a:lnTo>
                    <a:pt x="3815398" y="3214687"/>
                  </a:lnTo>
                  <a:lnTo>
                    <a:pt x="3814763" y="3220720"/>
                  </a:lnTo>
                  <a:lnTo>
                    <a:pt x="3813493" y="3226117"/>
                  </a:lnTo>
                  <a:lnTo>
                    <a:pt x="3811906" y="3231197"/>
                  </a:lnTo>
                  <a:lnTo>
                    <a:pt x="3810319" y="3236912"/>
                  </a:lnTo>
                  <a:lnTo>
                    <a:pt x="3808097" y="3242310"/>
                  </a:lnTo>
                  <a:lnTo>
                    <a:pt x="3805558" y="3248025"/>
                  </a:lnTo>
                  <a:lnTo>
                    <a:pt x="3803019" y="3253105"/>
                  </a:lnTo>
                  <a:lnTo>
                    <a:pt x="3799844" y="3258185"/>
                  </a:lnTo>
                  <a:lnTo>
                    <a:pt x="3796036" y="3263583"/>
                  </a:lnTo>
                  <a:lnTo>
                    <a:pt x="3792226" y="3268663"/>
                  </a:lnTo>
                  <a:lnTo>
                    <a:pt x="3788418" y="3274060"/>
                  </a:lnTo>
                  <a:lnTo>
                    <a:pt x="3783974" y="3278823"/>
                  </a:lnTo>
                  <a:lnTo>
                    <a:pt x="3779212" y="3283903"/>
                  </a:lnTo>
                  <a:lnTo>
                    <a:pt x="3774134" y="3288983"/>
                  </a:lnTo>
                  <a:lnTo>
                    <a:pt x="3768420" y="3293745"/>
                  </a:lnTo>
                  <a:lnTo>
                    <a:pt x="3763024" y="3298508"/>
                  </a:lnTo>
                  <a:lnTo>
                    <a:pt x="3750963" y="3307715"/>
                  </a:lnTo>
                  <a:lnTo>
                    <a:pt x="3737314" y="3317240"/>
                  </a:lnTo>
                  <a:lnTo>
                    <a:pt x="3722713" y="3326448"/>
                  </a:lnTo>
                  <a:lnTo>
                    <a:pt x="3707477" y="3335020"/>
                  </a:lnTo>
                  <a:lnTo>
                    <a:pt x="3690971" y="3343275"/>
                  </a:lnTo>
                  <a:lnTo>
                    <a:pt x="3673513" y="3351213"/>
                  </a:lnTo>
                  <a:lnTo>
                    <a:pt x="3655103" y="3359150"/>
                  </a:lnTo>
                  <a:lnTo>
                    <a:pt x="3635424" y="3366770"/>
                  </a:lnTo>
                  <a:lnTo>
                    <a:pt x="3615109" y="3373755"/>
                  </a:lnTo>
                  <a:lnTo>
                    <a:pt x="3593842" y="3380423"/>
                  </a:lnTo>
                  <a:lnTo>
                    <a:pt x="3571941" y="3386773"/>
                  </a:lnTo>
                  <a:lnTo>
                    <a:pt x="3549087" y="3392805"/>
                  </a:lnTo>
                  <a:lnTo>
                    <a:pt x="3525281" y="3398203"/>
                  </a:lnTo>
                  <a:lnTo>
                    <a:pt x="3501157" y="3403283"/>
                  </a:lnTo>
                  <a:lnTo>
                    <a:pt x="3476082" y="3408045"/>
                  </a:lnTo>
                  <a:lnTo>
                    <a:pt x="3450371" y="3411855"/>
                  </a:lnTo>
                  <a:lnTo>
                    <a:pt x="3424343" y="3415983"/>
                  </a:lnTo>
                  <a:lnTo>
                    <a:pt x="3397680" y="3419475"/>
                  </a:lnTo>
                  <a:lnTo>
                    <a:pt x="3370065" y="3422333"/>
                  </a:lnTo>
                  <a:lnTo>
                    <a:pt x="3341815" y="3424555"/>
                  </a:lnTo>
                  <a:lnTo>
                    <a:pt x="3313565" y="3426460"/>
                  </a:lnTo>
                  <a:lnTo>
                    <a:pt x="3284680" y="3427730"/>
                  </a:lnTo>
                  <a:lnTo>
                    <a:pt x="3255478" y="3428683"/>
                  </a:lnTo>
                  <a:lnTo>
                    <a:pt x="3225959" y="3429000"/>
                  </a:lnTo>
                  <a:lnTo>
                    <a:pt x="3195487" y="3428683"/>
                  </a:lnTo>
                  <a:lnTo>
                    <a:pt x="3165650" y="3427730"/>
                  </a:lnTo>
                  <a:lnTo>
                    <a:pt x="3136130" y="3426143"/>
                  </a:lnTo>
                  <a:lnTo>
                    <a:pt x="3106928" y="3424238"/>
                  </a:lnTo>
                  <a:lnTo>
                    <a:pt x="3078678" y="3422015"/>
                  </a:lnTo>
                  <a:lnTo>
                    <a:pt x="3050428" y="3418840"/>
                  </a:lnTo>
                  <a:lnTo>
                    <a:pt x="3022813" y="3415030"/>
                  </a:lnTo>
                  <a:lnTo>
                    <a:pt x="2996150" y="3411220"/>
                  </a:lnTo>
                  <a:lnTo>
                    <a:pt x="2970122" y="3406775"/>
                  </a:lnTo>
                  <a:lnTo>
                    <a:pt x="2944729" y="3402013"/>
                  </a:lnTo>
                  <a:lnTo>
                    <a:pt x="2919971" y="3396615"/>
                  </a:lnTo>
                  <a:lnTo>
                    <a:pt x="2895847" y="3390583"/>
                  </a:lnTo>
                  <a:lnTo>
                    <a:pt x="2872994" y="3384868"/>
                  </a:lnTo>
                  <a:lnTo>
                    <a:pt x="2850775" y="3378200"/>
                  </a:lnTo>
                  <a:lnTo>
                    <a:pt x="2829190" y="3370898"/>
                  </a:lnTo>
                  <a:lnTo>
                    <a:pt x="2808876" y="3363595"/>
                  </a:lnTo>
                  <a:lnTo>
                    <a:pt x="2789196" y="3355975"/>
                  </a:lnTo>
                  <a:lnTo>
                    <a:pt x="2770469" y="3347720"/>
                  </a:lnTo>
                  <a:lnTo>
                    <a:pt x="2753328" y="3339465"/>
                  </a:lnTo>
                  <a:lnTo>
                    <a:pt x="2736823" y="3330893"/>
                  </a:lnTo>
                  <a:lnTo>
                    <a:pt x="2721269" y="3321685"/>
                  </a:lnTo>
                  <a:lnTo>
                    <a:pt x="2706986" y="3312160"/>
                  </a:lnTo>
                  <a:lnTo>
                    <a:pt x="2693972" y="3302635"/>
                  </a:lnTo>
                  <a:lnTo>
                    <a:pt x="2688258" y="3297873"/>
                  </a:lnTo>
                  <a:lnTo>
                    <a:pt x="2682227" y="3292793"/>
                  </a:lnTo>
                  <a:lnTo>
                    <a:pt x="2676831" y="3287713"/>
                  </a:lnTo>
                  <a:lnTo>
                    <a:pt x="2671753" y="3282950"/>
                  </a:lnTo>
                  <a:lnTo>
                    <a:pt x="2666991" y="3277870"/>
                  </a:lnTo>
                  <a:lnTo>
                    <a:pt x="2662548" y="3272473"/>
                  </a:lnTo>
                  <a:lnTo>
                    <a:pt x="2658104" y="3267393"/>
                  </a:lnTo>
                  <a:lnTo>
                    <a:pt x="2654612" y="3261995"/>
                  </a:lnTo>
                  <a:lnTo>
                    <a:pt x="2651121" y="3256598"/>
                  </a:lnTo>
                  <a:lnTo>
                    <a:pt x="2647947" y="3251200"/>
                  </a:lnTo>
                  <a:lnTo>
                    <a:pt x="2645090" y="3245485"/>
                  </a:lnTo>
                  <a:lnTo>
                    <a:pt x="2642868" y="3240405"/>
                  </a:lnTo>
                  <a:lnTo>
                    <a:pt x="2640329" y="3234372"/>
                  </a:lnTo>
                  <a:lnTo>
                    <a:pt x="2638742" y="3228975"/>
                  </a:lnTo>
                  <a:lnTo>
                    <a:pt x="2637789" y="3223577"/>
                  </a:lnTo>
                  <a:lnTo>
                    <a:pt x="2636520" y="3217862"/>
                  </a:lnTo>
                  <a:lnTo>
                    <a:pt x="2636202" y="3212147"/>
                  </a:lnTo>
                  <a:lnTo>
                    <a:pt x="2635885" y="3206432"/>
                  </a:lnTo>
                  <a:lnTo>
                    <a:pt x="2635250" y="3206432"/>
                  </a:lnTo>
                  <a:lnTo>
                    <a:pt x="2635250" y="3097530"/>
                  </a:lnTo>
                  <a:lnTo>
                    <a:pt x="2646360" y="3105785"/>
                  </a:lnTo>
                  <a:lnTo>
                    <a:pt x="2657786" y="3114040"/>
                  </a:lnTo>
                  <a:lnTo>
                    <a:pt x="2670166" y="3121977"/>
                  </a:lnTo>
                  <a:lnTo>
                    <a:pt x="2683180" y="3129597"/>
                  </a:lnTo>
                  <a:lnTo>
                    <a:pt x="2696511" y="3136900"/>
                  </a:lnTo>
                  <a:lnTo>
                    <a:pt x="2710160" y="3144202"/>
                  </a:lnTo>
                  <a:lnTo>
                    <a:pt x="2724761" y="3151187"/>
                  </a:lnTo>
                  <a:lnTo>
                    <a:pt x="2740314" y="3157855"/>
                  </a:lnTo>
                  <a:lnTo>
                    <a:pt x="2755550" y="3164205"/>
                  </a:lnTo>
                  <a:lnTo>
                    <a:pt x="2771738" y="3170237"/>
                  </a:lnTo>
                  <a:lnTo>
                    <a:pt x="2788244" y="3176270"/>
                  </a:lnTo>
                  <a:lnTo>
                    <a:pt x="2805384" y="3181985"/>
                  </a:lnTo>
                  <a:lnTo>
                    <a:pt x="2822525" y="3187065"/>
                  </a:lnTo>
                  <a:lnTo>
                    <a:pt x="2840300" y="3192145"/>
                  </a:lnTo>
                  <a:lnTo>
                    <a:pt x="2858393" y="3196907"/>
                  </a:lnTo>
                  <a:lnTo>
                    <a:pt x="2877120" y="3201670"/>
                  </a:lnTo>
                  <a:lnTo>
                    <a:pt x="2895530" y="3205797"/>
                  </a:lnTo>
                  <a:lnTo>
                    <a:pt x="2914892" y="3209925"/>
                  </a:lnTo>
                  <a:lnTo>
                    <a:pt x="2934255" y="3213735"/>
                  </a:lnTo>
                  <a:lnTo>
                    <a:pt x="2953617" y="3217227"/>
                  </a:lnTo>
                  <a:lnTo>
                    <a:pt x="2973614" y="3220402"/>
                  </a:lnTo>
                  <a:lnTo>
                    <a:pt x="2993294" y="3222942"/>
                  </a:lnTo>
                  <a:lnTo>
                    <a:pt x="3013926" y="3225800"/>
                  </a:lnTo>
                  <a:lnTo>
                    <a:pt x="3033923" y="3228340"/>
                  </a:lnTo>
                  <a:lnTo>
                    <a:pt x="3054555" y="3230245"/>
                  </a:lnTo>
                  <a:lnTo>
                    <a:pt x="3074869" y="3232150"/>
                  </a:lnTo>
                  <a:lnTo>
                    <a:pt x="3095819" y="3233737"/>
                  </a:lnTo>
                  <a:lnTo>
                    <a:pt x="3116451" y="3235007"/>
                  </a:lnTo>
                  <a:lnTo>
                    <a:pt x="3137400" y="3235960"/>
                  </a:lnTo>
                  <a:lnTo>
                    <a:pt x="3158032" y="3236595"/>
                  </a:lnTo>
                  <a:lnTo>
                    <a:pt x="3178981" y="3237230"/>
                  </a:lnTo>
                  <a:lnTo>
                    <a:pt x="3199613" y="3237230"/>
                  </a:lnTo>
                  <a:lnTo>
                    <a:pt x="3224372" y="3236912"/>
                  </a:lnTo>
                  <a:lnTo>
                    <a:pt x="3249765" y="3236595"/>
                  </a:lnTo>
                  <a:lnTo>
                    <a:pt x="3274523" y="3235325"/>
                  </a:lnTo>
                  <a:lnTo>
                    <a:pt x="3299282" y="3234055"/>
                  </a:lnTo>
                  <a:lnTo>
                    <a:pt x="3324040" y="3232150"/>
                  </a:lnTo>
                  <a:lnTo>
                    <a:pt x="3348481" y="3230245"/>
                  </a:lnTo>
                  <a:lnTo>
                    <a:pt x="3372922" y="3227387"/>
                  </a:lnTo>
                  <a:lnTo>
                    <a:pt x="3397680" y="3224530"/>
                  </a:lnTo>
                  <a:lnTo>
                    <a:pt x="3421486" y="3221355"/>
                  </a:lnTo>
                  <a:lnTo>
                    <a:pt x="3445292" y="3217545"/>
                  </a:lnTo>
                  <a:lnTo>
                    <a:pt x="3468464" y="3213735"/>
                  </a:lnTo>
                  <a:lnTo>
                    <a:pt x="3491635" y="3208972"/>
                  </a:lnTo>
                  <a:lnTo>
                    <a:pt x="3514171" y="3204210"/>
                  </a:lnTo>
                  <a:lnTo>
                    <a:pt x="3536390" y="3199130"/>
                  </a:lnTo>
                  <a:lnTo>
                    <a:pt x="3557974" y="3193097"/>
                  </a:lnTo>
                  <a:lnTo>
                    <a:pt x="3579241" y="3187065"/>
                  </a:lnTo>
                  <a:lnTo>
                    <a:pt x="3599873" y="3180715"/>
                  </a:lnTo>
                  <a:lnTo>
                    <a:pt x="3619870" y="3174047"/>
                  </a:lnTo>
                  <a:lnTo>
                    <a:pt x="3639233" y="3167062"/>
                  </a:lnTo>
                  <a:lnTo>
                    <a:pt x="3657643" y="3159442"/>
                  </a:lnTo>
                  <a:lnTo>
                    <a:pt x="3676053" y="3151505"/>
                  </a:lnTo>
                  <a:lnTo>
                    <a:pt x="3692876" y="3143250"/>
                  </a:lnTo>
                  <a:lnTo>
                    <a:pt x="3709381" y="3134677"/>
                  </a:lnTo>
                  <a:lnTo>
                    <a:pt x="3724935" y="3125470"/>
                  </a:lnTo>
                  <a:lnTo>
                    <a:pt x="3739853" y="3116262"/>
                  </a:lnTo>
                  <a:lnTo>
                    <a:pt x="3753502" y="3106420"/>
                  </a:lnTo>
                  <a:lnTo>
                    <a:pt x="3766198" y="3096577"/>
                  </a:lnTo>
                  <a:lnTo>
                    <a:pt x="3772547" y="3090862"/>
                  </a:lnTo>
                  <a:lnTo>
                    <a:pt x="3777943" y="3085782"/>
                  </a:lnTo>
                  <a:lnTo>
                    <a:pt x="3783656" y="3080385"/>
                  </a:lnTo>
                  <a:lnTo>
                    <a:pt x="3789052" y="3074670"/>
                  </a:lnTo>
                  <a:lnTo>
                    <a:pt x="3793814" y="3069272"/>
                  </a:lnTo>
                  <a:lnTo>
                    <a:pt x="3798575" y="3063557"/>
                  </a:lnTo>
                  <a:lnTo>
                    <a:pt x="3803336" y="3057842"/>
                  </a:lnTo>
                  <a:lnTo>
                    <a:pt x="3807145" y="3051810"/>
                  </a:lnTo>
                  <a:lnTo>
                    <a:pt x="3811271" y="3045777"/>
                  </a:lnTo>
                  <a:lnTo>
                    <a:pt x="3815080" y="3040062"/>
                  </a:lnTo>
                  <a:close/>
                  <a:moveTo>
                    <a:pt x="2989478" y="3031808"/>
                  </a:moveTo>
                  <a:lnTo>
                    <a:pt x="2989478" y="3147378"/>
                  </a:lnTo>
                  <a:lnTo>
                    <a:pt x="3009158" y="3149918"/>
                  </a:lnTo>
                  <a:lnTo>
                    <a:pt x="3029472" y="3152140"/>
                  </a:lnTo>
                  <a:lnTo>
                    <a:pt x="3049469" y="3154363"/>
                  </a:lnTo>
                  <a:lnTo>
                    <a:pt x="3070419" y="3155950"/>
                  </a:lnTo>
                  <a:lnTo>
                    <a:pt x="3070419" y="3041333"/>
                  </a:lnTo>
                  <a:lnTo>
                    <a:pt x="3049469" y="3039428"/>
                  </a:lnTo>
                  <a:lnTo>
                    <a:pt x="3029472" y="3036888"/>
                  </a:lnTo>
                  <a:lnTo>
                    <a:pt x="3009158" y="3034665"/>
                  </a:lnTo>
                  <a:lnTo>
                    <a:pt x="2989478" y="3031808"/>
                  </a:lnTo>
                  <a:close/>
                  <a:moveTo>
                    <a:pt x="2402802" y="3022755"/>
                  </a:moveTo>
                  <a:lnTo>
                    <a:pt x="2397719" y="3026235"/>
                  </a:lnTo>
                  <a:lnTo>
                    <a:pt x="2391365" y="3029398"/>
                  </a:lnTo>
                  <a:lnTo>
                    <a:pt x="2383740" y="3032878"/>
                  </a:lnTo>
                  <a:lnTo>
                    <a:pt x="2376433" y="3036042"/>
                  </a:lnTo>
                  <a:lnTo>
                    <a:pt x="2360867" y="3042369"/>
                  </a:lnTo>
                  <a:lnTo>
                    <a:pt x="2347841" y="3047114"/>
                  </a:lnTo>
                  <a:lnTo>
                    <a:pt x="2347841" y="3137274"/>
                  </a:lnTo>
                  <a:lnTo>
                    <a:pt x="2355784" y="3133794"/>
                  </a:lnTo>
                  <a:lnTo>
                    <a:pt x="2363408" y="3129681"/>
                  </a:lnTo>
                  <a:lnTo>
                    <a:pt x="2371033" y="3125252"/>
                  </a:lnTo>
                  <a:lnTo>
                    <a:pt x="2378340" y="3120507"/>
                  </a:lnTo>
                  <a:lnTo>
                    <a:pt x="2385329" y="3115762"/>
                  </a:lnTo>
                  <a:lnTo>
                    <a:pt x="2391683" y="3111017"/>
                  </a:lnTo>
                  <a:lnTo>
                    <a:pt x="2397719" y="3106271"/>
                  </a:lnTo>
                  <a:lnTo>
                    <a:pt x="2402802" y="3101526"/>
                  </a:lnTo>
                  <a:lnTo>
                    <a:pt x="2402802" y="3022755"/>
                  </a:lnTo>
                  <a:close/>
                  <a:moveTo>
                    <a:pt x="698500" y="3017837"/>
                  </a:moveTo>
                  <a:lnTo>
                    <a:pt x="698500" y="3086100"/>
                  </a:lnTo>
                  <a:lnTo>
                    <a:pt x="684586" y="3083595"/>
                  </a:lnTo>
                  <a:lnTo>
                    <a:pt x="667825" y="3079838"/>
                  </a:lnTo>
                  <a:lnTo>
                    <a:pt x="659920" y="3077959"/>
                  </a:lnTo>
                  <a:lnTo>
                    <a:pt x="652962" y="3076393"/>
                  </a:lnTo>
                  <a:lnTo>
                    <a:pt x="646321" y="3074201"/>
                  </a:lnTo>
                  <a:lnTo>
                    <a:pt x="640313" y="3071696"/>
                  </a:lnTo>
                  <a:lnTo>
                    <a:pt x="634305" y="3069191"/>
                  </a:lnTo>
                  <a:lnTo>
                    <a:pt x="629245" y="3065433"/>
                  </a:lnTo>
                  <a:lnTo>
                    <a:pt x="626082" y="3063555"/>
                  </a:lnTo>
                  <a:lnTo>
                    <a:pt x="623869" y="3061363"/>
                  </a:lnTo>
                  <a:lnTo>
                    <a:pt x="622288" y="3058545"/>
                  </a:lnTo>
                  <a:lnTo>
                    <a:pt x="620706" y="3056353"/>
                  </a:lnTo>
                  <a:lnTo>
                    <a:pt x="619441" y="3053534"/>
                  </a:lnTo>
                  <a:lnTo>
                    <a:pt x="619125" y="3051029"/>
                  </a:lnTo>
                  <a:lnTo>
                    <a:pt x="619125" y="3048524"/>
                  </a:lnTo>
                  <a:lnTo>
                    <a:pt x="619441" y="3046019"/>
                  </a:lnTo>
                  <a:lnTo>
                    <a:pt x="620390" y="3043514"/>
                  </a:lnTo>
                  <a:lnTo>
                    <a:pt x="621971" y="3041009"/>
                  </a:lnTo>
                  <a:lnTo>
                    <a:pt x="623553" y="3038817"/>
                  </a:lnTo>
                  <a:lnTo>
                    <a:pt x="625766" y="3036312"/>
                  </a:lnTo>
                  <a:lnTo>
                    <a:pt x="628296" y="3034433"/>
                  </a:lnTo>
                  <a:lnTo>
                    <a:pt x="631142" y="3032555"/>
                  </a:lnTo>
                  <a:lnTo>
                    <a:pt x="634937" y="3030676"/>
                  </a:lnTo>
                  <a:lnTo>
                    <a:pt x="638732" y="3029110"/>
                  </a:lnTo>
                  <a:lnTo>
                    <a:pt x="645057" y="3026605"/>
                  </a:lnTo>
                  <a:lnTo>
                    <a:pt x="651697" y="3024726"/>
                  </a:lnTo>
                  <a:lnTo>
                    <a:pt x="658655" y="3023161"/>
                  </a:lnTo>
                  <a:lnTo>
                    <a:pt x="666244" y="3021595"/>
                  </a:lnTo>
                  <a:lnTo>
                    <a:pt x="674150" y="3020342"/>
                  </a:lnTo>
                  <a:lnTo>
                    <a:pt x="682056" y="3019403"/>
                  </a:lnTo>
                  <a:lnTo>
                    <a:pt x="698500" y="3017837"/>
                  </a:lnTo>
                  <a:close/>
                  <a:moveTo>
                    <a:pt x="2827597" y="2994977"/>
                  </a:moveTo>
                  <a:lnTo>
                    <a:pt x="2827597" y="3112135"/>
                  </a:lnTo>
                  <a:lnTo>
                    <a:pt x="2846959" y="3117850"/>
                  </a:lnTo>
                  <a:lnTo>
                    <a:pt x="2866956" y="3123248"/>
                  </a:lnTo>
                  <a:lnTo>
                    <a:pt x="2887588" y="3128010"/>
                  </a:lnTo>
                  <a:lnTo>
                    <a:pt x="2908220" y="3132773"/>
                  </a:lnTo>
                  <a:lnTo>
                    <a:pt x="2908220" y="3016885"/>
                  </a:lnTo>
                  <a:lnTo>
                    <a:pt x="2887588" y="3011805"/>
                  </a:lnTo>
                  <a:lnTo>
                    <a:pt x="2866956" y="3006725"/>
                  </a:lnTo>
                  <a:lnTo>
                    <a:pt x="2846959" y="3001010"/>
                  </a:lnTo>
                  <a:lnTo>
                    <a:pt x="2827597" y="2994977"/>
                  </a:lnTo>
                  <a:close/>
                  <a:moveTo>
                    <a:pt x="1455133" y="2986375"/>
                  </a:moveTo>
                  <a:lnTo>
                    <a:pt x="1455133" y="3092352"/>
                  </a:lnTo>
                  <a:lnTo>
                    <a:pt x="1457675" y="3094883"/>
                  </a:lnTo>
                  <a:lnTo>
                    <a:pt x="1460216" y="3097730"/>
                  </a:lnTo>
                  <a:lnTo>
                    <a:pt x="1466888" y="3103741"/>
                  </a:lnTo>
                  <a:lnTo>
                    <a:pt x="1475466" y="3110068"/>
                  </a:lnTo>
                  <a:lnTo>
                    <a:pt x="1484679" y="3116078"/>
                  </a:lnTo>
                  <a:lnTo>
                    <a:pt x="1495162" y="3122405"/>
                  </a:lnTo>
                  <a:lnTo>
                    <a:pt x="1505964" y="3128732"/>
                  </a:lnTo>
                  <a:lnTo>
                    <a:pt x="1517083" y="3134743"/>
                  </a:lnTo>
                  <a:lnTo>
                    <a:pt x="1528202" y="3139804"/>
                  </a:lnTo>
                  <a:lnTo>
                    <a:pt x="1528202" y="3033195"/>
                  </a:lnTo>
                  <a:lnTo>
                    <a:pt x="1517083" y="3027817"/>
                  </a:lnTo>
                  <a:lnTo>
                    <a:pt x="1506917" y="3022122"/>
                  </a:lnTo>
                  <a:lnTo>
                    <a:pt x="1497068" y="3016428"/>
                  </a:lnTo>
                  <a:lnTo>
                    <a:pt x="1487538" y="3010734"/>
                  </a:lnTo>
                  <a:lnTo>
                    <a:pt x="1478960" y="3005039"/>
                  </a:lnTo>
                  <a:lnTo>
                    <a:pt x="1470700" y="2998712"/>
                  </a:lnTo>
                  <a:lnTo>
                    <a:pt x="1462758" y="2992702"/>
                  </a:lnTo>
                  <a:lnTo>
                    <a:pt x="1455133" y="2986375"/>
                  </a:lnTo>
                  <a:close/>
                  <a:moveTo>
                    <a:pt x="711352" y="2965750"/>
                  </a:moveTo>
                  <a:lnTo>
                    <a:pt x="709129" y="2966067"/>
                  </a:lnTo>
                  <a:lnTo>
                    <a:pt x="706270" y="2966384"/>
                  </a:lnTo>
                  <a:lnTo>
                    <a:pt x="704047" y="2966702"/>
                  </a:lnTo>
                  <a:lnTo>
                    <a:pt x="701824" y="2967653"/>
                  </a:lnTo>
                  <a:lnTo>
                    <a:pt x="700236" y="2968288"/>
                  </a:lnTo>
                  <a:lnTo>
                    <a:pt x="699283" y="2969556"/>
                  </a:lnTo>
                  <a:lnTo>
                    <a:pt x="698330" y="2970191"/>
                  </a:lnTo>
                  <a:lnTo>
                    <a:pt x="698012" y="2971459"/>
                  </a:lnTo>
                  <a:lnTo>
                    <a:pt x="698012" y="2990491"/>
                  </a:lnTo>
                  <a:lnTo>
                    <a:pt x="683085" y="2991760"/>
                  </a:lnTo>
                  <a:lnTo>
                    <a:pt x="667839" y="2993346"/>
                  </a:lnTo>
                  <a:lnTo>
                    <a:pt x="653865" y="2995249"/>
                  </a:lnTo>
                  <a:lnTo>
                    <a:pt x="639890" y="2997786"/>
                  </a:lnTo>
                  <a:lnTo>
                    <a:pt x="626550" y="3000641"/>
                  </a:lnTo>
                  <a:lnTo>
                    <a:pt x="613846" y="3004130"/>
                  </a:lnTo>
                  <a:lnTo>
                    <a:pt x="602094" y="3007619"/>
                  </a:lnTo>
                  <a:lnTo>
                    <a:pt x="590978" y="3012060"/>
                  </a:lnTo>
                  <a:lnTo>
                    <a:pt x="583673" y="3015549"/>
                  </a:lnTo>
                  <a:lnTo>
                    <a:pt x="576368" y="3019355"/>
                  </a:lnTo>
                  <a:lnTo>
                    <a:pt x="570015" y="3023162"/>
                  </a:lnTo>
                  <a:lnTo>
                    <a:pt x="564616" y="3026968"/>
                  </a:lnTo>
                  <a:lnTo>
                    <a:pt x="559852" y="3031092"/>
                  </a:lnTo>
                  <a:lnTo>
                    <a:pt x="556041" y="3035215"/>
                  </a:lnTo>
                  <a:lnTo>
                    <a:pt x="552865" y="3039656"/>
                  </a:lnTo>
                  <a:lnTo>
                    <a:pt x="550324" y="3044096"/>
                  </a:lnTo>
                  <a:lnTo>
                    <a:pt x="548736" y="3048854"/>
                  </a:lnTo>
                  <a:lnTo>
                    <a:pt x="547783" y="3052978"/>
                  </a:lnTo>
                  <a:lnTo>
                    <a:pt x="547783" y="3057736"/>
                  </a:lnTo>
                  <a:lnTo>
                    <a:pt x="548736" y="3062176"/>
                  </a:lnTo>
                  <a:lnTo>
                    <a:pt x="550324" y="3066617"/>
                  </a:lnTo>
                  <a:lnTo>
                    <a:pt x="552865" y="3070741"/>
                  </a:lnTo>
                  <a:lnTo>
                    <a:pt x="556358" y="3075181"/>
                  </a:lnTo>
                  <a:lnTo>
                    <a:pt x="560805" y="3079622"/>
                  </a:lnTo>
                  <a:lnTo>
                    <a:pt x="564934" y="3083111"/>
                  </a:lnTo>
                  <a:lnTo>
                    <a:pt x="570015" y="3086917"/>
                  </a:lnTo>
                  <a:lnTo>
                    <a:pt x="576050" y="3090089"/>
                  </a:lnTo>
                  <a:lnTo>
                    <a:pt x="582720" y="3093578"/>
                  </a:lnTo>
                  <a:lnTo>
                    <a:pt x="589390" y="3096433"/>
                  </a:lnTo>
                  <a:lnTo>
                    <a:pt x="597012" y="3099288"/>
                  </a:lnTo>
                  <a:lnTo>
                    <a:pt x="605270" y="3101825"/>
                  </a:lnTo>
                  <a:lnTo>
                    <a:pt x="613528" y="3104046"/>
                  </a:lnTo>
                  <a:lnTo>
                    <a:pt x="645607" y="3110707"/>
                  </a:lnTo>
                  <a:lnTo>
                    <a:pt x="698012" y="3121808"/>
                  </a:lnTo>
                  <a:lnTo>
                    <a:pt x="698012" y="3203010"/>
                  </a:lnTo>
                  <a:lnTo>
                    <a:pt x="684673" y="3201424"/>
                  </a:lnTo>
                  <a:lnTo>
                    <a:pt x="672286" y="3199203"/>
                  </a:lnTo>
                  <a:lnTo>
                    <a:pt x="657993" y="3196983"/>
                  </a:lnTo>
                  <a:lnTo>
                    <a:pt x="643066" y="3193494"/>
                  </a:lnTo>
                  <a:lnTo>
                    <a:pt x="629409" y="3189370"/>
                  </a:lnTo>
                  <a:lnTo>
                    <a:pt x="617022" y="3185247"/>
                  </a:lnTo>
                  <a:lnTo>
                    <a:pt x="613846" y="3183978"/>
                  </a:lnTo>
                  <a:lnTo>
                    <a:pt x="610670" y="3182709"/>
                  </a:lnTo>
                  <a:lnTo>
                    <a:pt x="608129" y="3181441"/>
                  </a:lnTo>
                  <a:lnTo>
                    <a:pt x="608446" y="3181441"/>
                  </a:lnTo>
                  <a:lnTo>
                    <a:pt x="608129" y="3181123"/>
                  </a:lnTo>
                  <a:lnTo>
                    <a:pt x="604317" y="3179220"/>
                  </a:lnTo>
                  <a:lnTo>
                    <a:pt x="602412" y="3177951"/>
                  </a:lnTo>
                  <a:lnTo>
                    <a:pt x="600506" y="3177000"/>
                  </a:lnTo>
                  <a:lnTo>
                    <a:pt x="595424" y="3175731"/>
                  </a:lnTo>
                  <a:lnTo>
                    <a:pt x="590343" y="3174780"/>
                  </a:lnTo>
                  <a:lnTo>
                    <a:pt x="584308" y="3174780"/>
                  </a:lnTo>
                  <a:lnTo>
                    <a:pt x="578273" y="3175414"/>
                  </a:lnTo>
                  <a:lnTo>
                    <a:pt x="572556" y="3176048"/>
                  </a:lnTo>
                  <a:lnTo>
                    <a:pt x="566522" y="3177634"/>
                  </a:lnTo>
                  <a:lnTo>
                    <a:pt x="560805" y="3179220"/>
                  </a:lnTo>
                  <a:lnTo>
                    <a:pt x="555405" y="3181123"/>
                  </a:lnTo>
                  <a:lnTo>
                    <a:pt x="551277" y="3183661"/>
                  </a:lnTo>
                  <a:lnTo>
                    <a:pt x="547148" y="3185881"/>
                  </a:lnTo>
                  <a:lnTo>
                    <a:pt x="544607" y="3188736"/>
                  </a:lnTo>
                  <a:lnTo>
                    <a:pt x="543336" y="3190005"/>
                  </a:lnTo>
                  <a:lnTo>
                    <a:pt x="542383" y="3190956"/>
                  </a:lnTo>
                  <a:lnTo>
                    <a:pt x="542066" y="3192542"/>
                  </a:lnTo>
                  <a:lnTo>
                    <a:pt x="542066" y="3193811"/>
                  </a:lnTo>
                  <a:lnTo>
                    <a:pt x="542066" y="3195080"/>
                  </a:lnTo>
                  <a:lnTo>
                    <a:pt x="543019" y="3196031"/>
                  </a:lnTo>
                  <a:lnTo>
                    <a:pt x="543654" y="3197300"/>
                  </a:lnTo>
                  <a:lnTo>
                    <a:pt x="545242" y="3198569"/>
                  </a:lnTo>
                  <a:lnTo>
                    <a:pt x="550959" y="3202058"/>
                  </a:lnTo>
                  <a:lnTo>
                    <a:pt x="557629" y="3205547"/>
                  </a:lnTo>
                  <a:lnTo>
                    <a:pt x="564299" y="3208719"/>
                  </a:lnTo>
                  <a:lnTo>
                    <a:pt x="572239" y="3211891"/>
                  </a:lnTo>
                  <a:lnTo>
                    <a:pt x="580497" y="3214746"/>
                  </a:lnTo>
                  <a:lnTo>
                    <a:pt x="589072" y="3216966"/>
                  </a:lnTo>
                  <a:lnTo>
                    <a:pt x="598600" y="3219821"/>
                  </a:lnTo>
                  <a:lnTo>
                    <a:pt x="608446" y="3221724"/>
                  </a:lnTo>
                  <a:lnTo>
                    <a:pt x="618610" y="3223627"/>
                  </a:lnTo>
                  <a:lnTo>
                    <a:pt x="629409" y="3225847"/>
                  </a:lnTo>
                  <a:lnTo>
                    <a:pt x="651324" y="3229019"/>
                  </a:lnTo>
                  <a:lnTo>
                    <a:pt x="674192" y="3230923"/>
                  </a:lnTo>
                  <a:lnTo>
                    <a:pt x="698012" y="3232509"/>
                  </a:lnTo>
                  <a:lnTo>
                    <a:pt x="698012" y="3251223"/>
                  </a:lnTo>
                  <a:lnTo>
                    <a:pt x="698330" y="3252492"/>
                  </a:lnTo>
                  <a:lnTo>
                    <a:pt x="699283" y="3253443"/>
                  </a:lnTo>
                  <a:lnTo>
                    <a:pt x="700236" y="3254395"/>
                  </a:lnTo>
                  <a:lnTo>
                    <a:pt x="701824" y="3255346"/>
                  </a:lnTo>
                  <a:lnTo>
                    <a:pt x="704047" y="3255981"/>
                  </a:lnTo>
                  <a:lnTo>
                    <a:pt x="706270" y="3256298"/>
                  </a:lnTo>
                  <a:lnTo>
                    <a:pt x="709129" y="3256932"/>
                  </a:lnTo>
                  <a:lnTo>
                    <a:pt x="711352" y="3257249"/>
                  </a:lnTo>
                  <a:lnTo>
                    <a:pt x="758358" y="3257249"/>
                  </a:lnTo>
                  <a:lnTo>
                    <a:pt x="760581" y="3256932"/>
                  </a:lnTo>
                  <a:lnTo>
                    <a:pt x="763440" y="3256298"/>
                  </a:lnTo>
                  <a:lnTo>
                    <a:pt x="765345" y="3255981"/>
                  </a:lnTo>
                  <a:lnTo>
                    <a:pt x="767886" y="3255346"/>
                  </a:lnTo>
                  <a:lnTo>
                    <a:pt x="769474" y="3254395"/>
                  </a:lnTo>
                  <a:lnTo>
                    <a:pt x="770427" y="3253443"/>
                  </a:lnTo>
                  <a:lnTo>
                    <a:pt x="771380" y="3252492"/>
                  </a:lnTo>
                  <a:lnTo>
                    <a:pt x="771698" y="3251223"/>
                  </a:lnTo>
                  <a:lnTo>
                    <a:pt x="771698" y="3231874"/>
                  </a:lnTo>
                  <a:lnTo>
                    <a:pt x="786308" y="3230923"/>
                  </a:lnTo>
                  <a:lnTo>
                    <a:pt x="800600" y="3229654"/>
                  </a:lnTo>
                  <a:lnTo>
                    <a:pt x="814257" y="3228068"/>
                  </a:lnTo>
                  <a:lnTo>
                    <a:pt x="827279" y="3226165"/>
                  </a:lnTo>
                  <a:lnTo>
                    <a:pt x="839984" y="3223627"/>
                  </a:lnTo>
                  <a:lnTo>
                    <a:pt x="851418" y="3221090"/>
                  </a:lnTo>
                  <a:lnTo>
                    <a:pt x="862534" y="3217918"/>
                  </a:lnTo>
                  <a:lnTo>
                    <a:pt x="872062" y="3214746"/>
                  </a:lnTo>
                  <a:lnTo>
                    <a:pt x="880002" y="3211257"/>
                  </a:lnTo>
                  <a:lnTo>
                    <a:pt x="886990" y="3208085"/>
                  </a:lnTo>
                  <a:lnTo>
                    <a:pt x="893660" y="3204278"/>
                  </a:lnTo>
                  <a:lnTo>
                    <a:pt x="899694" y="3200472"/>
                  </a:lnTo>
                  <a:lnTo>
                    <a:pt x="904776" y="3196666"/>
                  </a:lnTo>
                  <a:lnTo>
                    <a:pt x="909540" y="3192542"/>
                  </a:lnTo>
                  <a:lnTo>
                    <a:pt x="913352" y="3188419"/>
                  </a:lnTo>
                  <a:lnTo>
                    <a:pt x="916528" y="3184295"/>
                  </a:lnTo>
                  <a:lnTo>
                    <a:pt x="919069" y="3179855"/>
                  </a:lnTo>
                  <a:lnTo>
                    <a:pt x="920657" y="3175414"/>
                  </a:lnTo>
                  <a:lnTo>
                    <a:pt x="921609" y="3170973"/>
                  </a:lnTo>
                  <a:lnTo>
                    <a:pt x="921927" y="3166533"/>
                  </a:lnTo>
                  <a:lnTo>
                    <a:pt x="921292" y="3161775"/>
                  </a:lnTo>
                  <a:lnTo>
                    <a:pt x="920021" y="3157651"/>
                  </a:lnTo>
                  <a:lnTo>
                    <a:pt x="917798" y="3153210"/>
                  </a:lnTo>
                  <a:lnTo>
                    <a:pt x="914622" y="3148453"/>
                  </a:lnTo>
                  <a:lnTo>
                    <a:pt x="912716" y="3146549"/>
                  </a:lnTo>
                  <a:lnTo>
                    <a:pt x="910493" y="3144012"/>
                  </a:lnTo>
                  <a:lnTo>
                    <a:pt x="905411" y="3139888"/>
                  </a:lnTo>
                  <a:lnTo>
                    <a:pt x="899059" y="3135765"/>
                  </a:lnTo>
                  <a:lnTo>
                    <a:pt x="892389" y="3132276"/>
                  </a:lnTo>
                  <a:lnTo>
                    <a:pt x="884449" y="3128787"/>
                  </a:lnTo>
                  <a:lnTo>
                    <a:pt x="876191" y="3125615"/>
                  </a:lnTo>
                  <a:lnTo>
                    <a:pt x="867298" y="3122443"/>
                  </a:lnTo>
                  <a:lnTo>
                    <a:pt x="857452" y="3119588"/>
                  </a:lnTo>
                  <a:lnTo>
                    <a:pt x="847606" y="3117051"/>
                  </a:lnTo>
                  <a:lnTo>
                    <a:pt x="836808" y="3114196"/>
                  </a:lnTo>
                  <a:lnTo>
                    <a:pt x="815528" y="3109438"/>
                  </a:lnTo>
                  <a:lnTo>
                    <a:pt x="793613" y="3104997"/>
                  </a:lnTo>
                  <a:lnTo>
                    <a:pt x="771698" y="3101191"/>
                  </a:lnTo>
                  <a:lnTo>
                    <a:pt x="771698" y="3019673"/>
                  </a:lnTo>
                  <a:lnTo>
                    <a:pt x="790754" y="3021893"/>
                  </a:lnTo>
                  <a:lnTo>
                    <a:pt x="797742" y="3023162"/>
                  </a:lnTo>
                  <a:lnTo>
                    <a:pt x="805047" y="3024748"/>
                  </a:lnTo>
                  <a:lnTo>
                    <a:pt x="819974" y="3028554"/>
                  </a:lnTo>
                  <a:lnTo>
                    <a:pt x="834584" y="3033312"/>
                  </a:lnTo>
                  <a:lnTo>
                    <a:pt x="846336" y="3037435"/>
                  </a:lnTo>
                  <a:lnTo>
                    <a:pt x="853006" y="3039973"/>
                  </a:lnTo>
                  <a:lnTo>
                    <a:pt x="855547" y="3041242"/>
                  </a:lnTo>
                  <a:lnTo>
                    <a:pt x="859358" y="3043779"/>
                  </a:lnTo>
                  <a:lnTo>
                    <a:pt x="861264" y="3044731"/>
                  </a:lnTo>
                  <a:lnTo>
                    <a:pt x="863169" y="3046000"/>
                  </a:lnTo>
                  <a:lnTo>
                    <a:pt x="867933" y="3047268"/>
                  </a:lnTo>
                  <a:lnTo>
                    <a:pt x="873650" y="3047903"/>
                  </a:lnTo>
                  <a:lnTo>
                    <a:pt x="879367" y="3048220"/>
                  </a:lnTo>
                  <a:lnTo>
                    <a:pt x="885402" y="3047586"/>
                  </a:lnTo>
                  <a:lnTo>
                    <a:pt x="891436" y="3046634"/>
                  </a:lnTo>
                  <a:lnTo>
                    <a:pt x="897153" y="3045682"/>
                  </a:lnTo>
                  <a:lnTo>
                    <a:pt x="902870" y="3043779"/>
                  </a:lnTo>
                  <a:lnTo>
                    <a:pt x="907952" y="3041559"/>
                  </a:lnTo>
                  <a:lnTo>
                    <a:pt x="912716" y="3039339"/>
                  </a:lnTo>
                  <a:lnTo>
                    <a:pt x="916528" y="3036801"/>
                  </a:lnTo>
                  <a:lnTo>
                    <a:pt x="919386" y="3034263"/>
                  </a:lnTo>
                  <a:lnTo>
                    <a:pt x="920657" y="3032995"/>
                  </a:lnTo>
                  <a:lnTo>
                    <a:pt x="921292" y="3031726"/>
                  </a:lnTo>
                  <a:lnTo>
                    <a:pt x="921609" y="3030140"/>
                  </a:lnTo>
                  <a:lnTo>
                    <a:pt x="921609" y="3029188"/>
                  </a:lnTo>
                  <a:lnTo>
                    <a:pt x="921292" y="3027920"/>
                  </a:lnTo>
                  <a:lnTo>
                    <a:pt x="920974" y="3026651"/>
                  </a:lnTo>
                  <a:lnTo>
                    <a:pt x="919704" y="3025382"/>
                  </a:lnTo>
                  <a:lnTo>
                    <a:pt x="918433" y="3024431"/>
                  </a:lnTo>
                  <a:lnTo>
                    <a:pt x="914304" y="3021576"/>
                  </a:lnTo>
                  <a:lnTo>
                    <a:pt x="909540" y="3018721"/>
                  </a:lnTo>
                  <a:lnTo>
                    <a:pt x="903823" y="3016501"/>
                  </a:lnTo>
                  <a:lnTo>
                    <a:pt x="898424" y="3013963"/>
                  </a:lnTo>
                  <a:lnTo>
                    <a:pt x="885402" y="3009205"/>
                  </a:lnTo>
                  <a:lnTo>
                    <a:pt x="871109" y="3005082"/>
                  </a:lnTo>
                  <a:lnTo>
                    <a:pt x="856182" y="3000958"/>
                  </a:lnTo>
                  <a:lnTo>
                    <a:pt x="840936" y="2997469"/>
                  </a:lnTo>
                  <a:lnTo>
                    <a:pt x="825374" y="2994614"/>
                  </a:lnTo>
                  <a:lnTo>
                    <a:pt x="810764" y="2992711"/>
                  </a:lnTo>
                  <a:lnTo>
                    <a:pt x="791389" y="2990808"/>
                  </a:lnTo>
                  <a:lnTo>
                    <a:pt x="771698" y="2989539"/>
                  </a:lnTo>
                  <a:lnTo>
                    <a:pt x="771698" y="2971459"/>
                  </a:lnTo>
                  <a:lnTo>
                    <a:pt x="771380" y="2970191"/>
                  </a:lnTo>
                  <a:lnTo>
                    <a:pt x="770427" y="2969556"/>
                  </a:lnTo>
                  <a:lnTo>
                    <a:pt x="769474" y="2968288"/>
                  </a:lnTo>
                  <a:lnTo>
                    <a:pt x="767886" y="2967653"/>
                  </a:lnTo>
                  <a:lnTo>
                    <a:pt x="765345" y="2966702"/>
                  </a:lnTo>
                  <a:lnTo>
                    <a:pt x="763440" y="2966384"/>
                  </a:lnTo>
                  <a:lnTo>
                    <a:pt x="760581" y="2966067"/>
                  </a:lnTo>
                  <a:lnTo>
                    <a:pt x="758358" y="2965750"/>
                  </a:lnTo>
                  <a:lnTo>
                    <a:pt x="711352" y="2965750"/>
                  </a:lnTo>
                  <a:close/>
                  <a:moveTo>
                    <a:pt x="3717945" y="2951797"/>
                  </a:moveTo>
                  <a:lnTo>
                    <a:pt x="3711914" y="2955607"/>
                  </a:lnTo>
                  <a:lnTo>
                    <a:pt x="3704931" y="2959100"/>
                  </a:lnTo>
                  <a:lnTo>
                    <a:pt x="3696678" y="2963227"/>
                  </a:lnTo>
                  <a:lnTo>
                    <a:pt x="3688425" y="2966720"/>
                  </a:lnTo>
                  <a:lnTo>
                    <a:pt x="3671285" y="2973387"/>
                  </a:lnTo>
                  <a:lnTo>
                    <a:pt x="3656684" y="2979102"/>
                  </a:lnTo>
                  <a:lnTo>
                    <a:pt x="3656684" y="3080068"/>
                  </a:lnTo>
                  <a:lnTo>
                    <a:pt x="3665254" y="3075623"/>
                  </a:lnTo>
                  <a:lnTo>
                    <a:pt x="3674142" y="3070860"/>
                  </a:lnTo>
                  <a:lnTo>
                    <a:pt x="3682394" y="3066098"/>
                  </a:lnTo>
                  <a:lnTo>
                    <a:pt x="3690647" y="3061018"/>
                  </a:lnTo>
                  <a:lnTo>
                    <a:pt x="3698582" y="3055620"/>
                  </a:lnTo>
                  <a:lnTo>
                    <a:pt x="3705566" y="3050223"/>
                  </a:lnTo>
                  <a:lnTo>
                    <a:pt x="3711914" y="3044825"/>
                  </a:lnTo>
                  <a:lnTo>
                    <a:pt x="3717945" y="3040063"/>
                  </a:lnTo>
                  <a:lnTo>
                    <a:pt x="3717945" y="2951797"/>
                  </a:lnTo>
                  <a:close/>
                  <a:moveTo>
                    <a:pt x="731996" y="2947987"/>
                  </a:moveTo>
                  <a:lnTo>
                    <a:pt x="755499" y="2948304"/>
                  </a:lnTo>
                  <a:lnTo>
                    <a:pt x="779003" y="2948939"/>
                  </a:lnTo>
                  <a:lnTo>
                    <a:pt x="801870" y="2949890"/>
                  </a:lnTo>
                  <a:lnTo>
                    <a:pt x="824103" y="2951476"/>
                  </a:lnTo>
                  <a:lnTo>
                    <a:pt x="846654" y="2953380"/>
                  </a:lnTo>
                  <a:lnTo>
                    <a:pt x="868569" y="2955283"/>
                  </a:lnTo>
                  <a:lnTo>
                    <a:pt x="889848" y="2958137"/>
                  </a:lnTo>
                  <a:lnTo>
                    <a:pt x="910493" y="2960992"/>
                  </a:lnTo>
                  <a:lnTo>
                    <a:pt x="930820" y="2964164"/>
                  </a:lnTo>
                  <a:lnTo>
                    <a:pt x="950512" y="2967970"/>
                  </a:lnTo>
                  <a:lnTo>
                    <a:pt x="969886" y="2971777"/>
                  </a:lnTo>
                  <a:lnTo>
                    <a:pt x="988308" y="2975900"/>
                  </a:lnTo>
                  <a:lnTo>
                    <a:pt x="1006411" y="2980658"/>
                  </a:lnTo>
                  <a:lnTo>
                    <a:pt x="1023880" y="2985416"/>
                  </a:lnTo>
                  <a:lnTo>
                    <a:pt x="1040396" y="2990491"/>
                  </a:lnTo>
                  <a:lnTo>
                    <a:pt x="1056594" y="2995883"/>
                  </a:lnTo>
                  <a:lnTo>
                    <a:pt x="1071521" y="3001593"/>
                  </a:lnTo>
                  <a:lnTo>
                    <a:pt x="1086131" y="3007302"/>
                  </a:lnTo>
                  <a:lnTo>
                    <a:pt x="1099471" y="3013646"/>
                  </a:lnTo>
                  <a:lnTo>
                    <a:pt x="1112493" y="3019990"/>
                  </a:lnTo>
                  <a:lnTo>
                    <a:pt x="1124562" y="3026651"/>
                  </a:lnTo>
                  <a:lnTo>
                    <a:pt x="1135678" y="3033629"/>
                  </a:lnTo>
                  <a:lnTo>
                    <a:pt x="1145842" y="3040925"/>
                  </a:lnTo>
                  <a:lnTo>
                    <a:pt x="1154735" y="3047903"/>
                  </a:lnTo>
                  <a:lnTo>
                    <a:pt x="1162993" y="3055515"/>
                  </a:lnTo>
                  <a:lnTo>
                    <a:pt x="1170298" y="3062811"/>
                  </a:lnTo>
                  <a:lnTo>
                    <a:pt x="1176650" y="3070741"/>
                  </a:lnTo>
                  <a:lnTo>
                    <a:pt x="1178873" y="3074864"/>
                  </a:lnTo>
                  <a:lnTo>
                    <a:pt x="1181732" y="3078670"/>
                  </a:lnTo>
                  <a:lnTo>
                    <a:pt x="1183638" y="3082794"/>
                  </a:lnTo>
                  <a:lnTo>
                    <a:pt x="1185543" y="3086600"/>
                  </a:lnTo>
                  <a:lnTo>
                    <a:pt x="1187131" y="3090406"/>
                  </a:lnTo>
                  <a:lnTo>
                    <a:pt x="1188402" y="3094847"/>
                  </a:lnTo>
                  <a:lnTo>
                    <a:pt x="1189672" y="3098653"/>
                  </a:lnTo>
                  <a:lnTo>
                    <a:pt x="1190307" y="3103094"/>
                  </a:lnTo>
                  <a:lnTo>
                    <a:pt x="1190625" y="3107535"/>
                  </a:lnTo>
                  <a:lnTo>
                    <a:pt x="1190625" y="3111341"/>
                  </a:lnTo>
                  <a:lnTo>
                    <a:pt x="1190625" y="3115782"/>
                  </a:lnTo>
                  <a:lnTo>
                    <a:pt x="1190307" y="3120223"/>
                  </a:lnTo>
                  <a:lnTo>
                    <a:pt x="1189672" y="3124029"/>
                  </a:lnTo>
                  <a:lnTo>
                    <a:pt x="1188402" y="3128470"/>
                  </a:lnTo>
                  <a:lnTo>
                    <a:pt x="1187131" y="3132276"/>
                  </a:lnTo>
                  <a:lnTo>
                    <a:pt x="1185543" y="3136399"/>
                  </a:lnTo>
                  <a:lnTo>
                    <a:pt x="1183638" y="3140523"/>
                  </a:lnTo>
                  <a:lnTo>
                    <a:pt x="1181732" y="3144646"/>
                  </a:lnTo>
                  <a:lnTo>
                    <a:pt x="1178873" y="3148453"/>
                  </a:lnTo>
                  <a:lnTo>
                    <a:pt x="1176650" y="3152259"/>
                  </a:lnTo>
                  <a:lnTo>
                    <a:pt x="1170298" y="3160189"/>
                  </a:lnTo>
                  <a:lnTo>
                    <a:pt x="1162993" y="3167801"/>
                  </a:lnTo>
                  <a:lnTo>
                    <a:pt x="1154735" y="3175414"/>
                  </a:lnTo>
                  <a:lnTo>
                    <a:pt x="1145842" y="3182392"/>
                  </a:lnTo>
                  <a:lnTo>
                    <a:pt x="1135678" y="3189370"/>
                  </a:lnTo>
                  <a:lnTo>
                    <a:pt x="1124562" y="3196031"/>
                  </a:lnTo>
                  <a:lnTo>
                    <a:pt x="1112493" y="3203010"/>
                  </a:lnTo>
                  <a:lnTo>
                    <a:pt x="1099471" y="3209671"/>
                  </a:lnTo>
                  <a:lnTo>
                    <a:pt x="1086131" y="3215380"/>
                  </a:lnTo>
                  <a:lnTo>
                    <a:pt x="1071521" y="3221407"/>
                  </a:lnTo>
                  <a:lnTo>
                    <a:pt x="1056594" y="3227433"/>
                  </a:lnTo>
                  <a:lnTo>
                    <a:pt x="1040396" y="3232509"/>
                  </a:lnTo>
                  <a:lnTo>
                    <a:pt x="1023880" y="3237584"/>
                  </a:lnTo>
                  <a:lnTo>
                    <a:pt x="1006411" y="3242659"/>
                  </a:lnTo>
                  <a:lnTo>
                    <a:pt x="988308" y="3247099"/>
                  </a:lnTo>
                  <a:lnTo>
                    <a:pt x="969886" y="3251223"/>
                  </a:lnTo>
                  <a:lnTo>
                    <a:pt x="950512" y="3255346"/>
                  </a:lnTo>
                  <a:lnTo>
                    <a:pt x="930820" y="3258835"/>
                  </a:lnTo>
                  <a:lnTo>
                    <a:pt x="910493" y="3262325"/>
                  </a:lnTo>
                  <a:lnTo>
                    <a:pt x="889848" y="3265179"/>
                  </a:lnTo>
                  <a:lnTo>
                    <a:pt x="868569" y="3268034"/>
                  </a:lnTo>
                  <a:lnTo>
                    <a:pt x="846654" y="3269937"/>
                  </a:lnTo>
                  <a:lnTo>
                    <a:pt x="824103" y="3271840"/>
                  </a:lnTo>
                  <a:lnTo>
                    <a:pt x="801870" y="3273426"/>
                  </a:lnTo>
                  <a:lnTo>
                    <a:pt x="779003" y="3274061"/>
                  </a:lnTo>
                  <a:lnTo>
                    <a:pt x="755499" y="3275012"/>
                  </a:lnTo>
                  <a:lnTo>
                    <a:pt x="731996" y="3275012"/>
                  </a:lnTo>
                  <a:lnTo>
                    <a:pt x="708176" y="3275012"/>
                  </a:lnTo>
                  <a:lnTo>
                    <a:pt x="684990" y="3274061"/>
                  </a:lnTo>
                  <a:lnTo>
                    <a:pt x="662122" y="3273426"/>
                  </a:lnTo>
                  <a:lnTo>
                    <a:pt x="639572" y="3271840"/>
                  </a:lnTo>
                  <a:lnTo>
                    <a:pt x="617022" y="3269937"/>
                  </a:lnTo>
                  <a:lnTo>
                    <a:pt x="595424" y="3268034"/>
                  </a:lnTo>
                  <a:lnTo>
                    <a:pt x="574144" y="3265179"/>
                  </a:lnTo>
                  <a:lnTo>
                    <a:pt x="553182" y="3262325"/>
                  </a:lnTo>
                  <a:lnTo>
                    <a:pt x="533173" y="3258835"/>
                  </a:lnTo>
                  <a:lnTo>
                    <a:pt x="513481" y="3255346"/>
                  </a:lnTo>
                  <a:lnTo>
                    <a:pt x="494107" y="3251223"/>
                  </a:lnTo>
                  <a:lnTo>
                    <a:pt x="475368" y="3247099"/>
                  </a:lnTo>
                  <a:lnTo>
                    <a:pt x="457264" y="3242659"/>
                  </a:lnTo>
                  <a:lnTo>
                    <a:pt x="439795" y="3237584"/>
                  </a:lnTo>
                  <a:lnTo>
                    <a:pt x="423280" y="3232509"/>
                  </a:lnTo>
                  <a:lnTo>
                    <a:pt x="407082" y="3227433"/>
                  </a:lnTo>
                  <a:lnTo>
                    <a:pt x="392154" y="3221407"/>
                  </a:lnTo>
                  <a:lnTo>
                    <a:pt x="377544" y="3215380"/>
                  </a:lnTo>
                  <a:lnTo>
                    <a:pt x="364204" y="3209671"/>
                  </a:lnTo>
                  <a:lnTo>
                    <a:pt x="351182" y="3203010"/>
                  </a:lnTo>
                  <a:lnTo>
                    <a:pt x="339431" y="3196031"/>
                  </a:lnTo>
                  <a:lnTo>
                    <a:pt x="328314" y="3189370"/>
                  </a:lnTo>
                  <a:lnTo>
                    <a:pt x="318151" y="3182392"/>
                  </a:lnTo>
                  <a:lnTo>
                    <a:pt x="308940" y="3175414"/>
                  </a:lnTo>
                  <a:lnTo>
                    <a:pt x="300682" y="3167801"/>
                  </a:lnTo>
                  <a:lnTo>
                    <a:pt x="293695" y="3160189"/>
                  </a:lnTo>
                  <a:lnTo>
                    <a:pt x="287343" y="3152259"/>
                  </a:lnTo>
                  <a:lnTo>
                    <a:pt x="284484" y="3148453"/>
                  </a:lnTo>
                  <a:lnTo>
                    <a:pt x="282261" y="3144646"/>
                  </a:lnTo>
                  <a:lnTo>
                    <a:pt x="280038" y="3140523"/>
                  </a:lnTo>
                  <a:lnTo>
                    <a:pt x="278132" y="3136399"/>
                  </a:lnTo>
                  <a:lnTo>
                    <a:pt x="276544" y="3132276"/>
                  </a:lnTo>
                  <a:lnTo>
                    <a:pt x="275274" y="3128470"/>
                  </a:lnTo>
                  <a:lnTo>
                    <a:pt x="274321" y="3124029"/>
                  </a:lnTo>
                  <a:lnTo>
                    <a:pt x="273368" y="3120223"/>
                  </a:lnTo>
                  <a:lnTo>
                    <a:pt x="273050" y="3115782"/>
                  </a:lnTo>
                  <a:lnTo>
                    <a:pt x="273050" y="3111341"/>
                  </a:lnTo>
                  <a:lnTo>
                    <a:pt x="273050" y="3107535"/>
                  </a:lnTo>
                  <a:lnTo>
                    <a:pt x="273368" y="3103094"/>
                  </a:lnTo>
                  <a:lnTo>
                    <a:pt x="274321" y="3098653"/>
                  </a:lnTo>
                  <a:lnTo>
                    <a:pt x="275274" y="3094847"/>
                  </a:lnTo>
                  <a:lnTo>
                    <a:pt x="276544" y="3090406"/>
                  </a:lnTo>
                  <a:lnTo>
                    <a:pt x="278132" y="3086600"/>
                  </a:lnTo>
                  <a:lnTo>
                    <a:pt x="280038" y="3082794"/>
                  </a:lnTo>
                  <a:lnTo>
                    <a:pt x="282261" y="3078670"/>
                  </a:lnTo>
                  <a:lnTo>
                    <a:pt x="284484" y="3074864"/>
                  </a:lnTo>
                  <a:lnTo>
                    <a:pt x="287343" y="3070741"/>
                  </a:lnTo>
                  <a:lnTo>
                    <a:pt x="293695" y="3062811"/>
                  </a:lnTo>
                  <a:lnTo>
                    <a:pt x="300682" y="3055515"/>
                  </a:lnTo>
                  <a:lnTo>
                    <a:pt x="308940" y="3047903"/>
                  </a:lnTo>
                  <a:lnTo>
                    <a:pt x="318151" y="3040925"/>
                  </a:lnTo>
                  <a:lnTo>
                    <a:pt x="328314" y="3033629"/>
                  </a:lnTo>
                  <a:lnTo>
                    <a:pt x="339431" y="3026651"/>
                  </a:lnTo>
                  <a:lnTo>
                    <a:pt x="351182" y="3019990"/>
                  </a:lnTo>
                  <a:lnTo>
                    <a:pt x="364204" y="3013646"/>
                  </a:lnTo>
                  <a:lnTo>
                    <a:pt x="377544" y="3007302"/>
                  </a:lnTo>
                  <a:lnTo>
                    <a:pt x="392154" y="3001593"/>
                  </a:lnTo>
                  <a:lnTo>
                    <a:pt x="407082" y="2995883"/>
                  </a:lnTo>
                  <a:lnTo>
                    <a:pt x="423280" y="2990491"/>
                  </a:lnTo>
                  <a:lnTo>
                    <a:pt x="439795" y="2985416"/>
                  </a:lnTo>
                  <a:lnTo>
                    <a:pt x="457264" y="2980658"/>
                  </a:lnTo>
                  <a:lnTo>
                    <a:pt x="475368" y="2975900"/>
                  </a:lnTo>
                  <a:lnTo>
                    <a:pt x="494107" y="2971777"/>
                  </a:lnTo>
                  <a:lnTo>
                    <a:pt x="513481" y="2967970"/>
                  </a:lnTo>
                  <a:lnTo>
                    <a:pt x="533173" y="2964164"/>
                  </a:lnTo>
                  <a:lnTo>
                    <a:pt x="553182" y="2960992"/>
                  </a:lnTo>
                  <a:lnTo>
                    <a:pt x="574144" y="2958137"/>
                  </a:lnTo>
                  <a:lnTo>
                    <a:pt x="595424" y="2955283"/>
                  </a:lnTo>
                  <a:lnTo>
                    <a:pt x="617022" y="2953380"/>
                  </a:lnTo>
                  <a:lnTo>
                    <a:pt x="639572" y="2951476"/>
                  </a:lnTo>
                  <a:lnTo>
                    <a:pt x="662122" y="2949890"/>
                  </a:lnTo>
                  <a:lnTo>
                    <a:pt x="684990" y="2948939"/>
                  </a:lnTo>
                  <a:lnTo>
                    <a:pt x="708176" y="2948304"/>
                  </a:lnTo>
                  <a:lnTo>
                    <a:pt x="731996" y="2947987"/>
                  </a:lnTo>
                  <a:close/>
                  <a:moveTo>
                    <a:pt x="2665715" y="2911157"/>
                  </a:moveTo>
                  <a:lnTo>
                    <a:pt x="2665715" y="3029585"/>
                  </a:lnTo>
                  <a:lnTo>
                    <a:pt x="2668254" y="3032125"/>
                  </a:lnTo>
                  <a:lnTo>
                    <a:pt x="2671429" y="3035300"/>
                  </a:lnTo>
                  <a:lnTo>
                    <a:pt x="2678729" y="3041650"/>
                  </a:lnTo>
                  <a:lnTo>
                    <a:pt x="2687934" y="3048635"/>
                  </a:lnTo>
                  <a:lnTo>
                    <a:pt x="2698726" y="3055938"/>
                  </a:lnTo>
                  <a:lnTo>
                    <a:pt x="2710153" y="3063240"/>
                  </a:lnTo>
                  <a:lnTo>
                    <a:pt x="2722215" y="3070225"/>
                  </a:lnTo>
                  <a:lnTo>
                    <a:pt x="2734594" y="3076258"/>
                  </a:lnTo>
                  <a:lnTo>
                    <a:pt x="2746656" y="3082290"/>
                  </a:lnTo>
                  <a:lnTo>
                    <a:pt x="2746656" y="2963227"/>
                  </a:lnTo>
                  <a:lnTo>
                    <a:pt x="2734594" y="2957195"/>
                  </a:lnTo>
                  <a:lnTo>
                    <a:pt x="2723167" y="2951480"/>
                  </a:lnTo>
                  <a:lnTo>
                    <a:pt x="2712058" y="2945130"/>
                  </a:lnTo>
                  <a:lnTo>
                    <a:pt x="2701583" y="2938462"/>
                  </a:lnTo>
                  <a:lnTo>
                    <a:pt x="2691743" y="2932112"/>
                  </a:lnTo>
                  <a:lnTo>
                    <a:pt x="2682538" y="2925445"/>
                  </a:lnTo>
                  <a:lnTo>
                    <a:pt x="2673650" y="2918142"/>
                  </a:lnTo>
                  <a:lnTo>
                    <a:pt x="2665715" y="2911157"/>
                  </a:lnTo>
                  <a:close/>
                  <a:moveTo>
                    <a:pt x="1404938" y="2890837"/>
                  </a:moveTo>
                  <a:lnTo>
                    <a:pt x="1408115" y="2896532"/>
                  </a:lnTo>
                  <a:lnTo>
                    <a:pt x="1411928" y="2901593"/>
                  </a:lnTo>
                  <a:lnTo>
                    <a:pt x="1415740" y="2906655"/>
                  </a:lnTo>
                  <a:lnTo>
                    <a:pt x="1419552" y="2911716"/>
                  </a:lnTo>
                  <a:lnTo>
                    <a:pt x="1424000" y="2916778"/>
                  </a:lnTo>
                  <a:lnTo>
                    <a:pt x="1428447" y="2922156"/>
                  </a:lnTo>
                  <a:lnTo>
                    <a:pt x="1438296" y="2931963"/>
                  </a:lnTo>
                  <a:lnTo>
                    <a:pt x="1448780" y="2941453"/>
                  </a:lnTo>
                  <a:lnTo>
                    <a:pt x="1460852" y="2950311"/>
                  </a:lnTo>
                  <a:lnTo>
                    <a:pt x="1472924" y="2958852"/>
                  </a:lnTo>
                  <a:lnTo>
                    <a:pt x="1486267" y="2967394"/>
                  </a:lnTo>
                  <a:lnTo>
                    <a:pt x="1500563" y="2975619"/>
                  </a:lnTo>
                  <a:lnTo>
                    <a:pt x="1515494" y="2983211"/>
                  </a:lnTo>
                  <a:lnTo>
                    <a:pt x="1531061" y="2990487"/>
                  </a:lnTo>
                  <a:lnTo>
                    <a:pt x="1547263" y="2997763"/>
                  </a:lnTo>
                  <a:lnTo>
                    <a:pt x="1564101" y="3004723"/>
                  </a:lnTo>
                  <a:lnTo>
                    <a:pt x="1581574" y="3010734"/>
                  </a:lnTo>
                  <a:lnTo>
                    <a:pt x="1599682" y="3017061"/>
                  </a:lnTo>
                  <a:lnTo>
                    <a:pt x="1618108" y="3022755"/>
                  </a:lnTo>
                  <a:lnTo>
                    <a:pt x="1637170" y="3028133"/>
                  </a:lnTo>
                  <a:lnTo>
                    <a:pt x="1656866" y="3033195"/>
                  </a:lnTo>
                  <a:lnTo>
                    <a:pt x="1676881" y="3037940"/>
                  </a:lnTo>
                  <a:lnTo>
                    <a:pt x="1697213" y="3042369"/>
                  </a:lnTo>
                  <a:lnTo>
                    <a:pt x="1718180" y="3046481"/>
                  </a:lnTo>
                  <a:lnTo>
                    <a:pt x="1738830" y="3050277"/>
                  </a:lnTo>
                  <a:lnTo>
                    <a:pt x="1760116" y="3053757"/>
                  </a:lnTo>
                  <a:lnTo>
                    <a:pt x="1782036" y="3056604"/>
                  </a:lnTo>
                  <a:lnTo>
                    <a:pt x="1803639" y="3059135"/>
                  </a:lnTo>
                  <a:lnTo>
                    <a:pt x="1825877" y="3061666"/>
                  </a:lnTo>
                  <a:lnTo>
                    <a:pt x="1847798" y="3063564"/>
                  </a:lnTo>
                  <a:lnTo>
                    <a:pt x="1870036" y="3065146"/>
                  </a:lnTo>
                  <a:lnTo>
                    <a:pt x="1891957" y="3066411"/>
                  </a:lnTo>
                  <a:lnTo>
                    <a:pt x="1914513" y="3067360"/>
                  </a:lnTo>
                  <a:lnTo>
                    <a:pt x="1936751" y="3067993"/>
                  </a:lnTo>
                  <a:lnTo>
                    <a:pt x="1959307" y="3067993"/>
                  </a:lnTo>
                  <a:lnTo>
                    <a:pt x="1978051" y="3067993"/>
                  </a:lnTo>
                  <a:lnTo>
                    <a:pt x="1996794" y="3067360"/>
                  </a:lnTo>
                  <a:lnTo>
                    <a:pt x="2015538" y="3067044"/>
                  </a:lnTo>
                  <a:lnTo>
                    <a:pt x="2034599" y="3065779"/>
                  </a:lnTo>
                  <a:lnTo>
                    <a:pt x="2053025" y="3064830"/>
                  </a:lnTo>
                  <a:lnTo>
                    <a:pt x="2071769" y="3063564"/>
                  </a:lnTo>
                  <a:lnTo>
                    <a:pt x="2090513" y="3061982"/>
                  </a:lnTo>
                  <a:lnTo>
                    <a:pt x="2108621" y="3060084"/>
                  </a:lnTo>
                  <a:lnTo>
                    <a:pt x="2127365" y="3058186"/>
                  </a:lnTo>
                  <a:lnTo>
                    <a:pt x="2145473" y="3055655"/>
                  </a:lnTo>
                  <a:lnTo>
                    <a:pt x="2163581" y="3052808"/>
                  </a:lnTo>
                  <a:lnTo>
                    <a:pt x="2181372" y="3050277"/>
                  </a:lnTo>
                  <a:lnTo>
                    <a:pt x="2199163" y="3047114"/>
                  </a:lnTo>
                  <a:lnTo>
                    <a:pt x="2216318" y="3043950"/>
                  </a:lnTo>
                  <a:lnTo>
                    <a:pt x="2233473" y="3040471"/>
                  </a:lnTo>
                  <a:lnTo>
                    <a:pt x="2250311" y="3036358"/>
                  </a:lnTo>
                  <a:lnTo>
                    <a:pt x="2266830" y="3032562"/>
                  </a:lnTo>
                  <a:lnTo>
                    <a:pt x="2283668" y="3028133"/>
                  </a:lnTo>
                  <a:lnTo>
                    <a:pt x="2299235" y="3023704"/>
                  </a:lnTo>
                  <a:lnTo>
                    <a:pt x="2315119" y="3018642"/>
                  </a:lnTo>
                  <a:lnTo>
                    <a:pt x="2330051" y="3013897"/>
                  </a:lnTo>
                  <a:lnTo>
                    <a:pt x="2344982" y="3008519"/>
                  </a:lnTo>
                  <a:lnTo>
                    <a:pt x="2359278" y="3003141"/>
                  </a:lnTo>
                  <a:lnTo>
                    <a:pt x="2373574" y="2997447"/>
                  </a:lnTo>
                  <a:lnTo>
                    <a:pt x="2386917" y="2991753"/>
                  </a:lnTo>
                  <a:lnTo>
                    <a:pt x="2399942" y="2985426"/>
                  </a:lnTo>
                  <a:lnTo>
                    <a:pt x="2412650" y="2979099"/>
                  </a:lnTo>
                  <a:lnTo>
                    <a:pt x="2424722" y="2972455"/>
                  </a:lnTo>
                  <a:lnTo>
                    <a:pt x="2436159" y="2965179"/>
                  </a:lnTo>
                  <a:lnTo>
                    <a:pt x="2446961" y="2958220"/>
                  </a:lnTo>
                  <a:lnTo>
                    <a:pt x="2457444" y="2950627"/>
                  </a:lnTo>
                  <a:lnTo>
                    <a:pt x="2466975" y="2943351"/>
                  </a:lnTo>
                  <a:lnTo>
                    <a:pt x="2466975" y="3039838"/>
                  </a:lnTo>
                  <a:lnTo>
                    <a:pt x="2466657" y="3040471"/>
                  </a:lnTo>
                  <a:lnTo>
                    <a:pt x="2466340" y="3048063"/>
                  </a:lnTo>
                  <a:lnTo>
                    <a:pt x="2466022" y="3052808"/>
                  </a:lnTo>
                  <a:lnTo>
                    <a:pt x="2464751" y="3058186"/>
                  </a:lnTo>
                  <a:lnTo>
                    <a:pt x="2463480" y="3062615"/>
                  </a:lnTo>
                  <a:lnTo>
                    <a:pt x="2461892" y="3067993"/>
                  </a:lnTo>
                  <a:lnTo>
                    <a:pt x="2459986" y="3072422"/>
                  </a:lnTo>
                  <a:lnTo>
                    <a:pt x="2457444" y="3077167"/>
                  </a:lnTo>
                  <a:lnTo>
                    <a:pt x="2455220" y="3081912"/>
                  </a:lnTo>
                  <a:lnTo>
                    <a:pt x="2452361" y="3086658"/>
                  </a:lnTo>
                  <a:lnTo>
                    <a:pt x="2449184" y="3091403"/>
                  </a:lnTo>
                  <a:lnTo>
                    <a:pt x="2445690" y="3096148"/>
                  </a:lnTo>
                  <a:lnTo>
                    <a:pt x="2441878" y="3100893"/>
                  </a:lnTo>
                  <a:lnTo>
                    <a:pt x="2437748" y="3105322"/>
                  </a:lnTo>
                  <a:lnTo>
                    <a:pt x="2429170" y="3114180"/>
                  </a:lnTo>
                  <a:lnTo>
                    <a:pt x="2419322" y="3123038"/>
                  </a:lnTo>
                  <a:lnTo>
                    <a:pt x="2408202" y="3131579"/>
                  </a:lnTo>
                  <a:lnTo>
                    <a:pt x="2396130" y="3139804"/>
                  </a:lnTo>
                  <a:lnTo>
                    <a:pt x="2383423" y="3147713"/>
                  </a:lnTo>
                  <a:lnTo>
                    <a:pt x="2369127" y="3155622"/>
                  </a:lnTo>
                  <a:lnTo>
                    <a:pt x="2354195" y="3162898"/>
                  </a:lnTo>
                  <a:lnTo>
                    <a:pt x="2338311" y="3170490"/>
                  </a:lnTo>
                  <a:lnTo>
                    <a:pt x="2321791" y="3177134"/>
                  </a:lnTo>
                  <a:lnTo>
                    <a:pt x="2304636" y="3183777"/>
                  </a:lnTo>
                  <a:lnTo>
                    <a:pt x="2285892" y="3190104"/>
                  </a:lnTo>
                  <a:lnTo>
                    <a:pt x="2266830" y="3196431"/>
                  </a:lnTo>
                  <a:lnTo>
                    <a:pt x="2247134" y="3201809"/>
                  </a:lnTo>
                  <a:lnTo>
                    <a:pt x="2226802" y="3207503"/>
                  </a:lnTo>
                  <a:lnTo>
                    <a:pt x="2205516" y="3212248"/>
                  </a:lnTo>
                  <a:lnTo>
                    <a:pt x="2183278" y="3216677"/>
                  </a:lnTo>
                  <a:lnTo>
                    <a:pt x="2160722" y="3221106"/>
                  </a:lnTo>
                  <a:lnTo>
                    <a:pt x="2137848" y="3224586"/>
                  </a:lnTo>
                  <a:lnTo>
                    <a:pt x="2114340" y="3228382"/>
                  </a:lnTo>
                  <a:lnTo>
                    <a:pt x="2089877" y="3231229"/>
                  </a:lnTo>
                  <a:lnTo>
                    <a:pt x="2065415" y="3233760"/>
                  </a:lnTo>
                  <a:lnTo>
                    <a:pt x="2040000" y="3235975"/>
                  </a:lnTo>
                  <a:lnTo>
                    <a:pt x="2014267" y="3237556"/>
                  </a:lnTo>
                  <a:lnTo>
                    <a:pt x="1988217" y="3238822"/>
                  </a:lnTo>
                  <a:lnTo>
                    <a:pt x="1962166" y="3239771"/>
                  </a:lnTo>
                  <a:lnTo>
                    <a:pt x="1935480" y="3240087"/>
                  </a:lnTo>
                  <a:lnTo>
                    <a:pt x="1908159" y="3239771"/>
                  </a:lnTo>
                  <a:lnTo>
                    <a:pt x="1881155" y="3238822"/>
                  </a:lnTo>
                  <a:lnTo>
                    <a:pt x="1854469" y="3237556"/>
                  </a:lnTo>
                  <a:lnTo>
                    <a:pt x="1828419" y="3235658"/>
                  </a:lnTo>
                  <a:lnTo>
                    <a:pt x="1803004" y="3233760"/>
                  </a:lnTo>
                  <a:lnTo>
                    <a:pt x="1777588" y="3230913"/>
                  </a:lnTo>
                  <a:lnTo>
                    <a:pt x="1752809" y="3227750"/>
                  </a:lnTo>
                  <a:lnTo>
                    <a:pt x="1728664" y="3224270"/>
                  </a:lnTo>
                  <a:lnTo>
                    <a:pt x="1705155" y="3220474"/>
                  </a:lnTo>
                  <a:lnTo>
                    <a:pt x="1682282" y="3215728"/>
                  </a:lnTo>
                  <a:lnTo>
                    <a:pt x="1660043" y="3210983"/>
                  </a:lnTo>
                  <a:lnTo>
                    <a:pt x="1638440" y="3205921"/>
                  </a:lnTo>
                  <a:lnTo>
                    <a:pt x="1617791" y="3200227"/>
                  </a:lnTo>
                  <a:lnTo>
                    <a:pt x="1597776" y="3194533"/>
                  </a:lnTo>
                  <a:lnTo>
                    <a:pt x="1578397" y="3188206"/>
                  </a:lnTo>
                  <a:lnTo>
                    <a:pt x="1559653" y="3181563"/>
                  </a:lnTo>
                  <a:lnTo>
                    <a:pt x="1542498" y="3174287"/>
                  </a:lnTo>
                  <a:lnTo>
                    <a:pt x="1525343" y="3167327"/>
                  </a:lnTo>
                  <a:lnTo>
                    <a:pt x="1509776" y="3159734"/>
                  </a:lnTo>
                  <a:lnTo>
                    <a:pt x="1495162" y="3151826"/>
                  </a:lnTo>
                  <a:lnTo>
                    <a:pt x="1481184" y="3143601"/>
                  </a:lnTo>
                  <a:lnTo>
                    <a:pt x="1468159" y="3135376"/>
                  </a:lnTo>
                  <a:lnTo>
                    <a:pt x="1456404" y="3126834"/>
                  </a:lnTo>
                  <a:lnTo>
                    <a:pt x="1445603" y="3117660"/>
                  </a:lnTo>
                  <a:lnTo>
                    <a:pt x="1440837" y="3113547"/>
                  </a:lnTo>
                  <a:lnTo>
                    <a:pt x="1436390" y="3108802"/>
                  </a:lnTo>
                  <a:lnTo>
                    <a:pt x="1431942" y="3104373"/>
                  </a:lnTo>
                  <a:lnTo>
                    <a:pt x="1428130" y="3099628"/>
                  </a:lnTo>
                  <a:lnTo>
                    <a:pt x="1424318" y="3094883"/>
                  </a:lnTo>
                  <a:lnTo>
                    <a:pt x="1420823" y="3090138"/>
                  </a:lnTo>
                  <a:lnTo>
                    <a:pt x="1417646" y="3085392"/>
                  </a:lnTo>
                  <a:lnTo>
                    <a:pt x="1415105" y="3080331"/>
                  </a:lnTo>
                  <a:lnTo>
                    <a:pt x="1412563" y="3075585"/>
                  </a:lnTo>
                  <a:lnTo>
                    <a:pt x="1410339" y="3070524"/>
                  </a:lnTo>
                  <a:lnTo>
                    <a:pt x="1408115" y="3065779"/>
                  </a:lnTo>
                  <a:lnTo>
                    <a:pt x="1407162" y="3060717"/>
                  </a:lnTo>
                  <a:lnTo>
                    <a:pt x="1405892" y="3055655"/>
                  </a:lnTo>
                  <a:lnTo>
                    <a:pt x="1404621" y="3050594"/>
                  </a:lnTo>
                  <a:lnTo>
                    <a:pt x="1404303" y="3045532"/>
                  </a:lnTo>
                  <a:lnTo>
                    <a:pt x="1404303" y="3040471"/>
                  </a:lnTo>
                  <a:lnTo>
                    <a:pt x="1403350" y="3040471"/>
                  </a:lnTo>
                  <a:lnTo>
                    <a:pt x="1403350" y="2909186"/>
                  </a:lnTo>
                  <a:lnTo>
                    <a:pt x="1403350" y="2905389"/>
                  </a:lnTo>
                  <a:lnTo>
                    <a:pt x="1403985" y="2898113"/>
                  </a:lnTo>
                  <a:lnTo>
                    <a:pt x="1404938" y="2890837"/>
                  </a:lnTo>
                  <a:close/>
                  <a:moveTo>
                    <a:pt x="2609850" y="2805112"/>
                  </a:moveTo>
                  <a:lnTo>
                    <a:pt x="2613342" y="2810827"/>
                  </a:lnTo>
                  <a:lnTo>
                    <a:pt x="2617468" y="2816860"/>
                  </a:lnTo>
                  <a:lnTo>
                    <a:pt x="2621594" y="2822257"/>
                  </a:lnTo>
                  <a:lnTo>
                    <a:pt x="2626038" y="2828290"/>
                  </a:lnTo>
                  <a:lnTo>
                    <a:pt x="2631117" y="2833687"/>
                  </a:lnTo>
                  <a:lnTo>
                    <a:pt x="2635878" y="2839402"/>
                  </a:lnTo>
                  <a:lnTo>
                    <a:pt x="2641274" y="2844800"/>
                  </a:lnTo>
                  <a:lnTo>
                    <a:pt x="2646988" y="2850515"/>
                  </a:lnTo>
                  <a:lnTo>
                    <a:pt x="2658732" y="2860675"/>
                  </a:lnTo>
                  <a:lnTo>
                    <a:pt x="2671746" y="2870835"/>
                  </a:lnTo>
                  <a:lnTo>
                    <a:pt x="2685712" y="2880677"/>
                  </a:lnTo>
                  <a:lnTo>
                    <a:pt x="2700631" y="2889885"/>
                  </a:lnTo>
                  <a:lnTo>
                    <a:pt x="2715867" y="2898775"/>
                  </a:lnTo>
                  <a:lnTo>
                    <a:pt x="2732372" y="2907665"/>
                  </a:lnTo>
                  <a:lnTo>
                    <a:pt x="2749830" y="2915920"/>
                  </a:lnTo>
                  <a:lnTo>
                    <a:pt x="2767923" y="2923857"/>
                  </a:lnTo>
                  <a:lnTo>
                    <a:pt x="2786650" y="2931160"/>
                  </a:lnTo>
                  <a:lnTo>
                    <a:pt x="2805695" y="2938780"/>
                  </a:lnTo>
                  <a:lnTo>
                    <a:pt x="2826009" y="2945447"/>
                  </a:lnTo>
                  <a:lnTo>
                    <a:pt x="2846959" y="2951797"/>
                  </a:lnTo>
                  <a:lnTo>
                    <a:pt x="2867591" y="2957512"/>
                  </a:lnTo>
                  <a:lnTo>
                    <a:pt x="2889492" y="2963545"/>
                  </a:lnTo>
                  <a:lnTo>
                    <a:pt x="2912029" y="2968625"/>
                  </a:lnTo>
                  <a:lnTo>
                    <a:pt x="2934248" y="2973705"/>
                  </a:lnTo>
                  <a:lnTo>
                    <a:pt x="2957102" y="2978150"/>
                  </a:lnTo>
                  <a:lnTo>
                    <a:pt x="2980908" y="2982595"/>
                  </a:lnTo>
                  <a:lnTo>
                    <a:pt x="3004396" y="2986087"/>
                  </a:lnTo>
                  <a:lnTo>
                    <a:pt x="3028203" y="2989580"/>
                  </a:lnTo>
                  <a:lnTo>
                    <a:pt x="3052644" y="2992437"/>
                  </a:lnTo>
                  <a:lnTo>
                    <a:pt x="3077084" y="2994977"/>
                  </a:lnTo>
                  <a:lnTo>
                    <a:pt x="3101525" y="2997200"/>
                  </a:lnTo>
                  <a:lnTo>
                    <a:pt x="3125966" y="2999105"/>
                  </a:lnTo>
                  <a:lnTo>
                    <a:pt x="3150725" y="3000375"/>
                  </a:lnTo>
                  <a:lnTo>
                    <a:pt x="3175800" y="3001327"/>
                  </a:lnTo>
                  <a:lnTo>
                    <a:pt x="3200559" y="3001962"/>
                  </a:lnTo>
                  <a:lnTo>
                    <a:pt x="3225317" y="3002280"/>
                  </a:lnTo>
                  <a:lnTo>
                    <a:pt x="3246266" y="3002280"/>
                  </a:lnTo>
                  <a:lnTo>
                    <a:pt x="3267216" y="3001962"/>
                  </a:lnTo>
                  <a:lnTo>
                    <a:pt x="3288165" y="3001010"/>
                  </a:lnTo>
                  <a:lnTo>
                    <a:pt x="3308797" y="2999740"/>
                  </a:lnTo>
                  <a:lnTo>
                    <a:pt x="3329429" y="2998787"/>
                  </a:lnTo>
                  <a:lnTo>
                    <a:pt x="3350378" y="2997200"/>
                  </a:lnTo>
                  <a:lnTo>
                    <a:pt x="3371010" y="2995612"/>
                  </a:lnTo>
                  <a:lnTo>
                    <a:pt x="3391325" y="2993707"/>
                  </a:lnTo>
                  <a:lnTo>
                    <a:pt x="3411957" y="2991167"/>
                  </a:lnTo>
                  <a:lnTo>
                    <a:pt x="3431954" y="2988310"/>
                  </a:lnTo>
                  <a:lnTo>
                    <a:pt x="3451951" y="2985770"/>
                  </a:lnTo>
                  <a:lnTo>
                    <a:pt x="3471948" y="2982595"/>
                  </a:lnTo>
                  <a:lnTo>
                    <a:pt x="3491628" y="2979102"/>
                  </a:lnTo>
                  <a:lnTo>
                    <a:pt x="3510990" y="2975292"/>
                  </a:lnTo>
                  <a:lnTo>
                    <a:pt x="3530035" y="2971482"/>
                  </a:lnTo>
                  <a:lnTo>
                    <a:pt x="3548763" y="2967037"/>
                  </a:lnTo>
                  <a:lnTo>
                    <a:pt x="3567173" y="2962275"/>
                  </a:lnTo>
                  <a:lnTo>
                    <a:pt x="3585265" y="2957512"/>
                  </a:lnTo>
                  <a:lnTo>
                    <a:pt x="3603041" y="2953067"/>
                  </a:lnTo>
                  <a:lnTo>
                    <a:pt x="3620498" y="2947352"/>
                  </a:lnTo>
                  <a:lnTo>
                    <a:pt x="3637004" y="2941955"/>
                  </a:lnTo>
                  <a:lnTo>
                    <a:pt x="3653510" y="2935922"/>
                  </a:lnTo>
                  <a:lnTo>
                    <a:pt x="3669698" y="2929890"/>
                  </a:lnTo>
                  <a:lnTo>
                    <a:pt x="3685251" y="2923857"/>
                  </a:lnTo>
                  <a:lnTo>
                    <a:pt x="3700170" y="2916872"/>
                  </a:lnTo>
                  <a:lnTo>
                    <a:pt x="3714770" y="2909887"/>
                  </a:lnTo>
                  <a:lnTo>
                    <a:pt x="3728419" y="2902902"/>
                  </a:lnTo>
                  <a:lnTo>
                    <a:pt x="3741751" y="2895282"/>
                  </a:lnTo>
                  <a:lnTo>
                    <a:pt x="3754765" y="2887980"/>
                  </a:lnTo>
                  <a:lnTo>
                    <a:pt x="3767144" y="2880042"/>
                  </a:lnTo>
                  <a:lnTo>
                    <a:pt x="3778571" y="2871787"/>
                  </a:lnTo>
                  <a:lnTo>
                    <a:pt x="3789363" y="2863532"/>
                  </a:lnTo>
                  <a:lnTo>
                    <a:pt x="3789363" y="2971165"/>
                  </a:lnTo>
                  <a:lnTo>
                    <a:pt x="3788728" y="2971482"/>
                  </a:lnTo>
                  <a:lnTo>
                    <a:pt x="3788728" y="2975927"/>
                  </a:lnTo>
                  <a:lnTo>
                    <a:pt x="3788411" y="2980055"/>
                  </a:lnTo>
                  <a:lnTo>
                    <a:pt x="3787776" y="2985770"/>
                  </a:lnTo>
                  <a:lnTo>
                    <a:pt x="3786506" y="2991167"/>
                  </a:lnTo>
                  <a:lnTo>
                    <a:pt x="3785237" y="2996247"/>
                  </a:lnTo>
                  <a:lnTo>
                    <a:pt x="3783332" y="3001962"/>
                  </a:lnTo>
                  <a:lnTo>
                    <a:pt x="3781428" y="3007360"/>
                  </a:lnTo>
                  <a:lnTo>
                    <a:pt x="3778571" y="3012758"/>
                  </a:lnTo>
                  <a:lnTo>
                    <a:pt x="3775714" y="3018155"/>
                  </a:lnTo>
                  <a:lnTo>
                    <a:pt x="3772540" y="3023235"/>
                  </a:lnTo>
                  <a:lnTo>
                    <a:pt x="3769048" y="3028633"/>
                  </a:lnTo>
                  <a:lnTo>
                    <a:pt x="3765557" y="3033713"/>
                  </a:lnTo>
                  <a:lnTo>
                    <a:pt x="3761113" y="3038793"/>
                  </a:lnTo>
                  <a:lnTo>
                    <a:pt x="3756987" y="3043555"/>
                  </a:lnTo>
                  <a:lnTo>
                    <a:pt x="3752226" y="3048635"/>
                  </a:lnTo>
                  <a:lnTo>
                    <a:pt x="3747147" y="3054033"/>
                  </a:lnTo>
                  <a:lnTo>
                    <a:pt x="3741433" y="3058795"/>
                  </a:lnTo>
                  <a:lnTo>
                    <a:pt x="3736037" y="3063240"/>
                  </a:lnTo>
                  <a:lnTo>
                    <a:pt x="3723658" y="3072765"/>
                  </a:lnTo>
                  <a:lnTo>
                    <a:pt x="3710327" y="3082290"/>
                  </a:lnTo>
                  <a:lnTo>
                    <a:pt x="3696043" y="3090863"/>
                  </a:lnTo>
                  <a:lnTo>
                    <a:pt x="3680490" y="3099753"/>
                  </a:lnTo>
                  <a:lnTo>
                    <a:pt x="3663667" y="3108325"/>
                  </a:lnTo>
                  <a:lnTo>
                    <a:pt x="3646526" y="3116263"/>
                  </a:lnTo>
                  <a:lnTo>
                    <a:pt x="3627799" y="3124200"/>
                  </a:lnTo>
                  <a:lnTo>
                    <a:pt x="3608754" y="3131503"/>
                  </a:lnTo>
                  <a:lnTo>
                    <a:pt x="3588122" y="3138170"/>
                  </a:lnTo>
                  <a:lnTo>
                    <a:pt x="3566855" y="3145155"/>
                  </a:lnTo>
                  <a:lnTo>
                    <a:pt x="3544636" y="3151188"/>
                  </a:lnTo>
                  <a:lnTo>
                    <a:pt x="3522417" y="3157538"/>
                  </a:lnTo>
                  <a:lnTo>
                    <a:pt x="3498611" y="3163253"/>
                  </a:lnTo>
                  <a:lnTo>
                    <a:pt x="3474170" y="3168333"/>
                  </a:lnTo>
                  <a:lnTo>
                    <a:pt x="3449412" y="3172778"/>
                  </a:lnTo>
                  <a:lnTo>
                    <a:pt x="3423701" y="3176905"/>
                  </a:lnTo>
                  <a:lnTo>
                    <a:pt x="3397356" y="3181033"/>
                  </a:lnTo>
                  <a:lnTo>
                    <a:pt x="3370376" y="3184208"/>
                  </a:lnTo>
                  <a:lnTo>
                    <a:pt x="3343395" y="3187383"/>
                  </a:lnTo>
                  <a:lnTo>
                    <a:pt x="3315146" y="3189605"/>
                  </a:lnTo>
                  <a:lnTo>
                    <a:pt x="3286896" y="3191193"/>
                  </a:lnTo>
                  <a:lnTo>
                    <a:pt x="3258011" y="3192780"/>
                  </a:lnTo>
                  <a:lnTo>
                    <a:pt x="3228491" y="3193415"/>
                  </a:lnTo>
                  <a:lnTo>
                    <a:pt x="3198972" y="3194050"/>
                  </a:lnTo>
                  <a:lnTo>
                    <a:pt x="3168500" y="3193415"/>
                  </a:lnTo>
                  <a:lnTo>
                    <a:pt x="3138663" y="3192780"/>
                  </a:lnTo>
                  <a:lnTo>
                    <a:pt x="3109143" y="3191193"/>
                  </a:lnTo>
                  <a:lnTo>
                    <a:pt x="3080259" y="3189288"/>
                  </a:lnTo>
                  <a:lnTo>
                    <a:pt x="3051374" y="3186748"/>
                  </a:lnTo>
                  <a:lnTo>
                    <a:pt x="3023441" y="3183573"/>
                  </a:lnTo>
                  <a:lnTo>
                    <a:pt x="2996144" y="3180080"/>
                  </a:lnTo>
                  <a:lnTo>
                    <a:pt x="2969481" y="3176270"/>
                  </a:lnTo>
                  <a:lnTo>
                    <a:pt x="2943453" y="3171825"/>
                  </a:lnTo>
                  <a:lnTo>
                    <a:pt x="2917742" y="3167063"/>
                  </a:lnTo>
                  <a:lnTo>
                    <a:pt x="2892984" y="3161665"/>
                  </a:lnTo>
                  <a:lnTo>
                    <a:pt x="2869178" y="3155633"/>
                  </a:lnTo>
                  <a:lnTo>
                    <a:pt x="2846007" y="3149918"/>
                  </a:lnTo>
                  <a:lnTo>
                    <a:pt x="2823470" y="3142933"/>
                  </a:lnTo>
                  <a:lnTo>
                    <a:pt x="2802203" y="3135948"/>
                  </a:lnTo>
                  <a:lnTo>
                    <a:pt x="2781889" y="3128328"/>
                  </a:lnTo>
                  <a:lnTo>
                    <a:pt x="2762527" y="3121025"/>
                  </a:lnTo>
                  <a:lnTo>
                    <a:pt x="2743799" y="3112770"/>
                  </a:lnTo>
                  <a:lnTo>
                    <a:pt x="2726024" y="3104515"/>
                  </a:lnTo>
                  <a:lnTo>
                    <a:pt x="2709518" y="3095625"/>
                  </a:lnTo>
                  <a:lnTo>
                    <a:pt x="2694600" y="3086735"/>
                  </a:lnTo>
                  <a:lnTo>
                    <a:pt x="2679999" y="3077210"/>
                  </a:lnTo>
                  <a:lnTo>
                    <a:pt x="2666985" y="3067685"/>
                  </a:lnTo>
                  <a:lnTo>
                    <a:pt x="2660954" y="3062923"/>
                  </a:lnTo>
                  <a:lnTo>
                    <a:pt x="2655240" y="3057843"/>
                  </a:lnTo>
                  <a:lnTo>
                    <a:pt x="2650162" y="3052763"/>
                  </a:lnTo>
                  <a:lnTo>
                    <a:pt x="2645083" y="3048000"/>
                  </a:lnTo>
                  <a:lnTo>
                    <a:pt x="2639687" y="3042603"/>
                  </a:lnTo>
                  <a:lnTo>
                    <a:pt x="2635561" y="3037205"/>
                  </a:lnTo>
                  <a:lnTo>
                    <a:pt x="2631434" y="3032125"/>
                  </a:lnTo>
                  <a:lnTo>
                    <a:pt x="2627625" y="3027045"/>
                  </a:lnTo>
                  <a:lnTo>
                    <a:pt x="2624134" y="3021648"/>
                  </a:lnTo>
                  <a:lnTo>
                    <a:pt x="2620960" y="3015933"/>
                  </a:lnTo>
                  <a:lnTo>
                    <a:pt x="2618103" y="3010535"/>
                  </a:lnTo>
                  <a:lnTo>
                    <a:pt x="2615881" y="3005137"/>
                  </a:lnTo>
                  <a:lnTo>
                    <a:pt x="2613659" y="2999422"/>
                  </a:lnTo>
                  <a:lnTo>
                    <a:pt x="2612072" y="2994025"/>
                  </a:lnTo>
                  <a:lnTo>
                    <a:pt x="2610485" y="2988310"/>
                  </a:lnTo>
                  <a:lnTo>
                    <a:pt x="2609850" y="2982912"/>
                  </a:lnTo>
                  <a:lnTo>
                    <a:pt x="2609215" y="2976880"/>
                  </a:lnTo>
                  <a:lnTo>
                    <a:pt x="2609215" y="2971482"/>
                  </a:lnTo>
                  <a:lnTo>
                    <a:pt x="2608580" y="2971482"/>
                  </a:lnTo>
                  <a:lnTo>
                    <a:pt x="2608580" y="2825115"/>
                  </a:lnTo>
                  <a:lnTo>
                    <a:pt x="2608263" y="2821305"/>
                  </a:lnTo>
                  <a:lnTo>
                    <a:pt x="2608580" y="2812732"/>
                  </a:lnTo>
                  <a:lnTo>
                    <a:pt x="2609850" y="2805112"/>
                  </a:lnTo>
                  <a:close/>
                  <a:moveTo>
                    <a:pt x="3151360" y="2793804"/>
                  </a:moveTo>
                  <a:lnTo>
                    <a:pt x="3151360" y="2908645"/>
                  </a:lnTo>
                  <a:lnTo>
                    <a:pt x="3174848" y="2908962"/>
                  </a:lnTo>
                  <a:lnTo>
                    <a:pt x="3198972" y="2909280"/>
                  </a:lnTo>
                  <a:lnTo>
                    <a:pt x="3231983" y="2908962"/>
                  </a:lnTo>
                  <a:lnTo>
                    <a:pt x="3231983" y="2794121"/>
                  </a:lnTo>
                  <a:lnTo>
                    <a:pt x="3198972" y="2794755"/>
                  </a:lnTo>
                  <a:lnTo>
                    <a:pt x="3174848" y="2794121"/>
                  </a:lnTo>
                  <a:lnTo>
                    <a:pt x="3151360" y="2793804"/>
                  </a:lnTo>
                  <a:close/>
                  <a:moveTo>
                    <a:pt x="2989478" y="2779528"/>
                  </a:moveTo>
                  <a:lnTo>
                    <a:pt x="2989478" y="2894687"/>
                  </a:lnTo>
                  <a:lnTo>
                    <a:pt x="3009158" y="2897542"/>
                  </a:lnTo>
                  <a:lnTo>
                    <a:pt x="3029472" y="2899762"/>
                  </a:lnTo>
                  <a:lnTo>
                    <a:pt x="3049469" y="2902300"/>
                  </a:lnTo>
                  <a:lnTo>
                    <a:pt x="3070419" y="2903887"/>
                  </a:lnTo>
                  <a:lnTo>
                    <a:pt x="3070419" y="2789045"/>
                  </a:lnTo>
                  <a:lnTo>
                    <a:pt x="3049469" y="2787142"/>
                  </a:lnTo>
                  <a:lnTo>
                    <a:pt x="3029472" y="2784921"/>
                  </a:lnTo>
                  <a:lnTo>
                    <a:pt x="3009158" y="2782383"/>
                  </a:lnTo>
                  <a:lnTo>
                    <a:pt x="2989478" y="2779528"/>
                  </a:lnTo>
                  <a:close/>
                  <a:moveTo>
                    <a:pt x="2827597" y="2743045"/>
                  </a:moveTo>
                  <a:lnTo>
                    <a:pt x="2827597" y="2859790"/>
                  </a:lnTo>
                  <a:lnTo>
                    <a:pt x="2846959" y="2865500"/>
                  </a:lnTo>
                  <a:lnTo>
                    <a:pt x="2866956" y="2870576"/>
                  </a:lnTo>
                  <a:lnTo>
                    <a:pt x="2887588" y="2875969"/>
                  </a:lnTo>
                  <a:lnTo>
                    <a:pt x="2908220" y="2880411"/>
                  </a:lnTo>
                  <a:lnTo>
                    <a:pt x="2908220" y="2764618"/>
                  </a:lnTo>
                  <a:lnTo>
                    <a:pt x="2887588" y="2759542"/>
                  </a:lnTo>
                  <a:lnTo>
                    <a:pt x="2866956" y="2754466"/>
                  </a:lnTo>
                  <a:lnTo>
                    <a:pt x="2846959" y="2748755"/>
                  </a:lnTo>
                  <a:lnTo>
                    <a:pt x="2827597" y="2743045"/>
                  </a:lnTo>
                  <a:close/>
                  <a:moveTo>
                    <a:pt x="1998663" y="2711450"/>
                  </a:moveTo>
                  <a:lnTo>
                    <a:pt x="2032589" y="2718179"/>
                  </a:lnTo>
                  <a:lnTo>
                    <a:pt x="2039311" y="2719781"/>
                  </a:lnTo>
                  <a:lnTo>
                    <a:pt x="2045072" y="2721383"/>
                  </a:lnTo>
                  <a:lnTo>
                    <a:pt x="2050513" y="2723306"/>
                  </a:lnTo>
                  <a:lnTo>
                    <a:pt x="2054674" y="2725228"/>
                  </a:lnTo>
                  <a:lnTo>
                    <a:pt x="2058834" y="2727791"/>
                  </a:lnTo>
                  <a:lnTo>
                    <a:pt x="2062675" y="2730034"/>
                  </a:lnTo>
                  <a:lnTo>
                    <a:pt x="2069716" y="2735161"/>
                  </a:lnTo>
                  <a:lnTo>
                    <a:pt x="2072597" y="2738045"/>
                  </a:lnTo>
                  <a:lnTo>
                    <a:pt x="2074517" y="2740287"/>
                  </a:lnTo>
                  <a:lnTo>
                    <a:pt x="2076118" y="2742851"/>
                  </a:lnTo>
                  <a:lnTo>
                    <a:pt x="2077398" y="2745734"/>
                  </a:lnTo>
                  <a:lnTo>
                    <a:pt x="2078038" y="2747977"/>
                  </a:lnTo>
                  <a:lnTo>
                    <a:pt x="2078038" y="2750861"/>
                  </a:lnTo>
                  <a:lnTo>
                    <a:pt x="2077718" y="2753104"/>
                  </a:lnTo>
                  <a:lnTo>
                    <a:pt x="2077078" y="2755988"/>
                  </a:lnTo>
                  <a:lnTo>
                    <a:pt x="2075478" y="2758231"/>
                  </a:lnTo>
                  <a:lnTo>
                    <a:pt x="2073877" y="2760794"/>
                  </a:lnTo>
                  <a:lnTo>
                    <a:pt x="2071317" y="2763037"/>
                  </a:lnTo>
                  <a:lnTo>
                    <a:pt x="2068756" y="2764959"/>
                  </a:lnTo>
                  <a:lnTo>
                    <a:pt x="2065876" y="2767522"/>
                  </a:lnTo>
                  <a:lnTo>
                    <a:pt x="2062355" y="2769445"/>
                  </a:lnTo>
                  <a:lnTo>
                    <a:pt x="2058194" y="2771047"/>
                  </a:lnTo>
                  <a:lnTo>
                    <a:pt x="2054354" y="2772649"/>
                  </a:lnTo>
                  <a:lnTo>
                    <a:pt x="2048272" y="2774572"/>
                  </a:lnTo>
                  <a:lnTo>
                    <a:pt x="2041871" y="2776174"/>
                  </a:lnTo>
                  <a:lnTo>
                    <a:pt x="2035790" y="2777776"/>
                  </a:lnTo>
                  <a:lnTo>
                    <a:pt x="2028429" y="2779057"/>
                  </a:lnTo>
                  <a:lnTo>
                    <a:pt x="2014026" y="2780659"/>
                  </a:lnTo>
                  <a:lnTo>
                    <a:pt x="1998663" y="2781300"/>
                  </a:lnTo>
                  <a:lnTo>
                    <a:pt x="1998663" y="2711450"/>
                  </a:lnTo>
                  <a:close/>
                  <a:moveTo>
                    <a:pt x="3717945" y="2699583"/>
                  </a:moveTo>
                  <a:lnTo>
                    <a:pt x="3711914" y="2703073"/>
                  </a:lnTo>
                  <a:lnTo>
                    <a:pt x="3704931" y="2707197"/>
                  </a:lnTo>
                  <a:lnTo>
                    <a:pt x="3696678" y="2710686"/>
                  </a:lnTo>
                  <a:lnTo>
                    <a:pt x="3688425" y="2714493"/>
                  </a:lnTo>
                  <a:lnTo>
                    <a:pt x="3671285" y="2721155"/>
                  </a:lnTo>
                  <a:lnTo>
                    <a:pt x="3656684" y="2726866"/>
                  </a:lnTo>
                  <a:lnTo>
                    <a:pt x="3656684" y="2827749"/>
                  </a:lnTo>
                  <a:lnTo>
                    <a:pt x="3665254" y="2823307"/>
                  </a:lnTo>
                  <a:lnTo>
                    <a:pt x="3674142" y="2818549"/>
                  </a:lnTo>
                  <a:lnTo>
                    <a:pt x="3682394" y="2813790"/>
                  </a:lnTo>
                  <a:lnTo>
                    <a:pt x="3690647" y="2808714"/>
                  </a:lnTo>
                  <a:lnTo>
                    <a:pt x="3698582" y="2803321"/>
                  </a:lnTo>
                  <a:lnTo>
                    <a:pt x="3705566" y="2798245"/>
                  </a:lnTo>
                  <a:lnTo>
                    <a:pt x="3711914" y="2792535"/>
                  </a:lnTo>
                  <a:lnTo>
                    <a:pt x="3717945" y="2787776"/>
                  </a:lnTo>
                  <a:lnTo>
                    <a:pt x="3717945" y="2699583"/>
                  </a:lnTo>
                  <a:close/>
                  <a:moveTo>
                    <a:pt x="2490788" y="2694304"/>
                  </a:moveTo>
                  <a:lnTo>
                    <a:pt x="2490788" y="2826893"/>
                  </a:lnTo>
                  <a:lnTo>
                    <a:pt x="2490471" y="2827210"/>
                  </a:lnTo>
                  <a:lnTo>
                    <a:pt x="2489836" y="2835140"/>
                  </a:lnTo>
                  <a:lnTo>
                    <a:pt x="2489519" y="2839898"/>
                  </a:lnTo>
                  <a:lnTo>
                    <a:pt x="2488250" y="2844973"/>
                  </a:lnTo>
                  <a:lnTo>
                    <a:pt x="2487298" y="2849731"/>
                  </a:lnTo>
                  <a:lnTo>
                    <a:pt x="2485711" y="2854807"/>
                  </a:lnTo>
                  <a:lnTo>
                    <a:pt x="2483490" y="2859565"/>
                  </a:lnTo>
                  <a:lnTo>
                    <a:pt x="2481269" y="2864323"/>
                  </a:lnTo>
                  <a:lnTo>
                    <a:pt x="2479048" y="2869080"/>
                  </a:lnTo>
                  <a:lnTo>
                    <a:pt x="2475874" y="2873838"/>
                  </a:lnTo>
                  <a:lnTo>
                    <a:pt x="2472701" y="2878279"/>
                  </a:lnTo>
                  <a:lnTo>
                    <a:pt x="2469528" y="2883037"/>
                  </a:lnTo>
                  <a:lnTo>
                    <a:pt x="2465403" y="2887795"/>
                  </a:lnTo>
                  <a:lnTo>
                    <a:pt x="2461595" y="2892236"/>
                  </a:lnTo>
                  <a:lnTo>
                    <a:pt x="2453028" y="2901435"/>
                  </a:lnTo>
                  <a:lnTo>
                    <a:pt x="2443191" y="2909999"/>
                  </a:lnTo>
                  <a:lnTo>
                    <a:pt x="2432086" y="2918563"/>
                  </a:lnTo>
                  <a:lnTo>
                    <a:pt x="2419710" y="2926811"/>
                  </a:lnTo>
                  <a:lnTo>
                    <a:pt x="2406701" y="2934740"/>
                  </a:lnTo>
                  <a:lnTo>
                    <a:pt x="2393056" y="2942670"/>
                  </a:lnTo>
                  <a:lnTo>
                    <a:pt x="2378143" y="2950283"/>
                  </a:lnTo>
                  <a:lnTo>
                    <a:pt x="2362277" y="2957579"/>
                  </a:lnTo>
                  <a:lnTo>
                    <a:pt x="2345777" y="2964240"/>
                  </a:lnTo>
                  <a:lnTo>
                    <a:pt x="2328325" y="2970901"/>
                  </a:lnTo>
                  <a:lnTo>
                    <a:pt x="2309921" y="2977245"/>
                  </a:lnTo>
                  <a:lnTo>
                    <a:pt x="2290882" y="2983589"/>
                  </a:lnTo>
                  <a:lnTo>
                    <a:pt x="2270892" y="2989298"/>
                  </a:lnTo>
                  <a:lnTo>
                    <a:pt x="2250267" y="2994691"/>
                  </a:lnTo>
                  <a:lnTo>
                    <a:pt x="2229324" y="2999449"/>
                  </a:lnTo>
                  <a:lnTo>
                    <a:pt x="2207430" y="3004207"/>
                  </a:lnTo>
                  <a:lnTo>
                    <a:pt x="2184901" y="3008330"/>
                  </a:lnTo>
                  <a:lnTo>
                    <a:pt x="2162054" y="3012137"/>
                  </a:lnTo>
                  <a:lnTo>
                    <a:pt x="2138256" y="3015626"/>
                  </a:lnTo>
                  <a:lnTo>
                    <a:pt x="2113823" y="3018798"/>
                  </a:lnTo>
                  <a:lnTo>
                    <a:pt x="2089390" y="3021018"/>
                  </a:lnTo>
                  <a:lnTo>
                    <a:pt x="2064323" y="3023556"/>
                  </a:lnTo>
                  <a:lnTo>
                    <a:pt x="2038621" y="3025142"/>
                  </a:lnTo>
                  <a:lnTo>
                    <a:pt x="2012601" y="3026093"/>
                  </a:lnTo>
                  <a:lnTo>
                    <a:pt x="1986582" y="3027045"/>
                  </a:lnTo>
                  <a:lnTo>
                    <a:pt x="1959928" y="3027362"/>
                  </a:lnTo>
                  <a:lnTo>
                    <a:pt x="1932639" y="3027045"/>
                  </a:lnTo>
                  <a:lnTo>
                    <a:pt x="1905350" y="3026093"/>
                  </a:lnTo>
                  <a:lnTo>
                    <a:pt x="1879014" y="3025142"/>
                  </a:lnTo>
                  <a:lnTo>
                    <a:pt x="1852994" y="3022921"/>
                  </a:lnTo>
                  <a:lnTo>
                    <a:pt x="1827292" y="3021018"/>
                  </a:lnTo>
                  <a:lnTo>
                    <a:pt x="1802224" y="3018481"/>
                  </a:lnTo>
                  <a:lnTo>
                    <a:pt x="1777157" y="3015309"/>
                  </a:lnTo>
                  <a:lnTo>
                    <a:pt x="1753359" y="3011502"/>
                  </a:lnTo>
                  <a:lnTo>
                    <a:pt x="1729560" y="3007379"/>
                  </a:lnTo>
                  <a:lnTo>
                    <a:pt x="1706714" y="3002938"/>
                  </a:lnTo>
                  <a:lnTo>
                    <a:pt x="1684502" y="2998180"/>
                  </a:lnTo>
                  <a:lnTo>
                    <a:pt x="1662925" y="2993105"/>
                  </a:lnTo>
                  <a:lnTo>
                    <a:pt x="1641983" y="2987712"/>
                  </a:lnTo>
                  <a:lnTo>
                    <a:pt x="1622309" y="2981686"/>
                  </a:lnTo>
                  <a:lnTo>
                    <a:pt x="1602953" y="2975342"/>
                  </a:lnTo>
                  <a:lnTo>
                    <a:pt x="1584549" y="2968681"/>
                  </a:lnTo>
                  <a:lnTo>
                    <a:pt x="1566780" y="2961702"/>
                  </a:lnTo>
                  <a:lnTo>
                    <a:pt x="1550280" y="2954407"/>
                  </a:lnTo>
                  <a:lnTo>
                    <a:pt x="1534414" y="2947111"/>
                  </a:lnTo>
                  <a:lnTo>
                    <a:pt x="1519501" y="2939181"/>
                  </a:lnTo>
                  <a:lnTo>
                    <a:pt x="1505539" y="2930934"/>
                  </a:lnTo>
                  <a:lnTo>
                    <a:pt x="1493164" y="2922687"/>
                  </a:lnTo>
                  <a:lnTo>
                    <a:pt x="1481106" y="2913805"/>
                  </a:lnTo>
                  <a:lnTo>
                    <a:pt x="1470635" y="2904924"/>
                  </a:lnTo>
                  <a:lnTo>
                    <a:pt x="1465875" y="2900483"/>
                  </a:lnTo>
                  <a:lnTo>
                    <a:pt x="1461116" y="2895725"/>
                  </a:lnTo>
                  <a:lnTo>
                    <a:pt x="1456673" y="2891284"/>
                  </a:lnTo>
                  <a:lnTo>
                    <a:pt x="1452866" y="2886844"/>
                  </a:lnTo>
                  <a:lnTo>
                    <a:pt x="1449375" y="2882086"/>
                  </a:lnTo>
                  <a:lnTo>
                    <a:pt x="1445885" y="2877328"/>
                  </a:lnTo>
                  <a:lnTo>
                    <a:pt x="1442712" y="2872252"/>
                  </a:lnTo>
                  <a:lnTo>
                    <a:pt x="1439856" y="2867494"/>
                  </a:lnTo>
                  <a:lnTo>
                    <a:pt x="1437000" y="2862737"/>
                  </a:lnTo>
                  <a:lnTo>
                    <a:pt x="1435096" y="2857661"/>
                  </a:lnTo>
                  <a:lnTo>
                    <a:pt x="1433192" y="2852269"/>
                  </a:lnTo>
                  <a:lnTo>
                    <a:pt x="1431606" y="2847828"/>
                  </a:lnTo>
                  <a:lnTo>
                    <a:pt x="1430337" y="2842436"/>
                  </a:lnTo>
                  <a:lnTo>
                    <a:pt x="1429702" y="2837361"/>
                  </a:lnTo>
                  <a:lnTo>
                    <a:pt x="1429385" y="2832286"/>
                  </a:lnTo>
                  <a:lnTo>
                    <a:pt x="1428750" y="2827210"/>
                  </a:lnTo>
                  <a:lnTo>
                    <a:pt x="1428750" y="2700014"/>
                  </a:lnTo>
                  <a:lnTo>
                    <a:pt x="1429702" y="2705406"/>
                  </a:lnTo>
                  <a:lnTo>
                    <a:pt x="1430654" y="2711433"/>
                  </a:lnTo>
                  <a:lnTo>
                    <a:pt x="1432240" y="2716825"/>
                  </a:lnTo>
                  <a:lnTo>
                    <a:pt x="1434462" y="2722218"/>
                  </a:lnTo>
                  <a:lnTo>
                    <a:pt x="1436683" y="2728245"/>
                  </a:lnTo>
                  <a:lnTo>
                    <a:pt x="1439539" y="2733320"/>
                  </a:lnTo>
                  <a:lnTo>
                    <a:pt x="1442712" y="2739029"/>
                  </a:lnTo>
                  <a:lnTo>
                    <a:pt x="1446202" y="2744422"/>
                  </a:lnTo>
                  <a:lnTo>
                    <a:pt x="1449692" y="2749497"/>
                  </a:lnTo>
                  <a:lnTo>
                    <a:pt x="1454135" y="2755206"/>
                  </a:lnTo>
                  <a:lnTo>
                    <a:pt x="1458894" y="2760282"/>
                  </a:lnTo>
                  <a:lnTo>
                    <a:pt x="1463654" y="2765357"/>
                  </a:lnTo>
                  <a:lnTo>
                    <a:pt x="1468731" y="2770432"/>
                  </a:lnTo>
                  <a:lnTo>
                    <a:pt x="1474125" y="2775507"/>
                  </a:lnTo>
                  <a:lnTo>
                    <a:pt x="1480154" y="2780265"/>
                  </a:lnTo>
                  <a:lnTo>
                    <a:pt x="1480154" y="2879231"/>
                  </a:lnTo>
                  <a:lnTo>
                    <a:pt x="1482375" y="2882086"/>
                  </a:lnTo>
                  <a:lnTo>
                    <a:pt x="1484914" y="2884623"/>
                  </a:lnTo>
                  <a:lnTo>
                    <a:pt x="1491895" y="2890650"/>
                  </a:lnTo>
                  <a:lnTo>
                    <a:pt x="1500145" y="2896994"/>
                  </a:lnTo>
                  <a:lnTo>
                    <a:pt x="1509664" y="2903338"/>
                  </a:lnTo>
                  <a:lnTo>
                    <a:pt x="1519818" y="2909682"/>
                  </a:lnTo>
                  <a:lnTo>
                    <a:pt x="1530924" y="2915709"/>
                  </a:lnTo>
                  <a:lnTo>
                    <a:pt x="1542030" y="2921735"/>
                  </a:lnTo>
                  <a:lnTo>
                    <a:pt x="1553136" y="2926811"/>
                  </a:lnTo>
                  <a:lnTo>
                    <a:pt x="1553136" y="2824673"/>
                  </a:lnTo>
                  <a:lnTo>
                    <a:pt x="1569953" y="2832286"/>
                  </a:lnTo>
                  <a:lnTo>
                    <a:pt x="1587723" y="2839264"/>
                  </a:lnTo>
                  <a:lnTo>
                    <a:pt x="1606127" y="2846242"/>
                  </a:lnTo>
                  <a:lnTo>
                    <a:pt x="1625482" y="2852269"/>
                  </a:lnTo>
                  <a:lnTo>
                    <a:pt x="1625482" y="2953772"/>
                  </a:lnTo>
                  <a:lnTo>
                    <a:pt x="1642935" y="2958847"/>
                  </a:lnTo>
                  <a:lnTo>
                    <a:pt x="1661021" y="2963605"/>
                  </a:lnTo>
                  <a:lnTo>
                    <a:pt x="1679425" y="2968363"/>
                  </a:lnTo>
                  <a:lnTo>
                    <a:pt x="1698464" y="2972487"/>
                  </a:lnTo>
                  <a:lnTo>
                    <a:pt x="1698464" y="2871618"/>
                  </a:lnTo>
                  <a:lnTo>
                    <a:pt x="1716233" y="2875424"/>
                  </a:lnTo>
                  <a:lnTo>
                    <a:pt x="1734320" y="2878914"/>
                  </a:lnTo>
                  <a:lnTo>
                    <a:pt x="1752407" y="2882086"/>
                  </a:lnTo>
                  <a:lnTo>
                    <a:pt x="1771445" y="2885258"/>
                  </a:lnTo>
                  <a:lnTo>
                    <a:pt x="1771445" y="2985175"/>
                  </a:lnTo>
                  <a:lnTo>
                    <a:pt x="1789215" y="2987712"/>
                  </a:lnTo>
                  <a:lnTo>
                    <a:pt x="1807301" y="2989933"/>
                  </a:lnTo>
                  <a:lnTo>
                    <a:pt x="1825388" y="2991836"/>
                  </a:lnTo>
                  <a:lnTo>
                    <a:pt x="1843792" y="2993422"/>
                  </a:lnTo>
                  <a:lnTo>
                    <a:pt x="1843792" y="2893505"/>
                  </a:lnTo>
                  <a:lnTo>
                    <a:pt x="1861879" y="2895091"/>
                  </a:lnTo>
                  <a:lnTo>
                    <a:pt x="1880283" y="2896042"/>
                  </a:lnTo>
                  <a:lnTo>
                    <a:pt x="1898369" y="2896994"/>
                  </a:lnTo>
                  <a:lnTo>
                    <a:pt x="1916773" y="2897628"/>
                  </a:lnTo>
                  <a:lnTo>
                    <a:pt x="1916773" y="2997546"/>
                  </a:lnTo>
                  <a:lnTo>
                    <a:pt x="1938033" y="2997863"/>
                  </a:lnTo>
                  <a:lnTo>
                    <a:pt x="1959928" y="2998180"/>
                  </a:lnTo>
                  <a:lnTo>
                    <a:pt x="1989755" y="2997863"/>
                  </a:lnTo>
                  <a:lnTo>
                    <a:pt x="1989755" y="2898263"/>
                  </a:lnTo>
                  <a:lnTo>
                    <a:pt x="2018630" y="2896994"/>
                  </a:lnTo>
                  <a:lnTo>
                    <a:pt x="2046553" y="2895408"/>
                  </a:lnTo>
                  <a:lnTo>
                    <a:pt x="2074159" y="2893505"/>
                  </a:lnTo>
                  <a:lnTo>
                    <a:pt x="2101448" y="2890967"/>
                  </a:lnTo>
                  <a:lnTo>
                    <a:pt x="2128102" y="2887795"/>
                  </a:lnTo>
                  <a:lnTo>
                    <a:pt x="2154122" y="2883989"/>
                  </a:lnTo>
                  <a:lnTo>
                    <a:pt x="2179189" y="2879865"/>
                  </a:lnTo>
                  <a:lnTo>
                    <a:pt x="2204257" y="2875424"/>
                  </a:lnTo>
                  <a:lnTo>
                    <a:pt x="2228372" y="2870032"/>
                  </a:lnTo>
                  <a:lnTo>
                    <a:pt x="2251219" y="2864640"/>
                  </a:lnTo>
                  <a:lnTo>
                    <a:pt x="2273430" y="2858613"/>
                  </a:lnTo>
                  <a:lnTo>
                    <a:pt x="2294690" y="2851952"/>
                  </a:lnTo>
                  <a:lnTo>
                    <a:pt x="2315633" y="2845291"/>
                  </a:lnTo>
                  <a:lnTo>
                    <a:pt x="2335306" y="2838312"/>
                  </a:lnTo>
                  <a:lnTo>
                    <a:pt x="2354027" y="2830382"/>
                  </a:lnTo>
                  <a:lnTo>
                    <a:pt x="2371797" y="2822452"/>
                  </a:lnTo>
                  <a:lnTo>
                    <a:pt x="2371797" y="2924590"/>
                  </a:lnTo>
                  <a:lnTo>
                    <a:pt x="2379729" y="2921101"/>
                  </a:lnTo>
                  <a:lnTo>
                    <a:pt x="2387028" y="2916660"/>
                  </a:lnTo>
                  <a:lnTo>
                    <a:pt x="2394643" y="2912219"/>
                  </a:lnTo>
                  <a:lnTo>
                    <a:pt x="2401941" y="2907461"/>
                  </a:lnTo>
                  <a:lnTo>
                    <a:pt x="2409239" y="2902703"/>
                  </a:lnTo>
                  <a:lnTo>
                    <a:pt x="2415585" y="2898263"/>
                  </a:lnTo>
                  <a:lnTo>
                    <a:pt x="2421297" y="2893505"/>
                  </a:lnTo>
                  <a:lnTo>
                    <a:pt x="2426374" y="2889064"/>
                  </a:lnTo>
                  <a:lnTo>
                    <a:pt x="2426374" y="2791050"/>
                  </a:lnTo>
                  <a:lnTo>
                    <a:pt x="2433989" y="2785340"/>
                  </a:lnTo>
                  <a:lnTo>
                    <a:pt x="2440653" y="2779948"/>
                  </a:lnTo>
                  <a:lnTo>
                    <a:pt x="2447316" y="2774238"/>
                  </a:lnTo>
                  <a:lnTo>
                    <a:pt x="2453345" y="2768529"/>
                  </a:lnTo>
                  <a:lnTo>
                    <a:pt x="2459057" y="2762819"/>
                  </a:lnTo>
                  <a:lnTo>
                    <a:pt x="2464451" y="2757110"/>
                  </a:lnTo>
                  <a:lnTo>
                    <a:pt x="2469211" y="2751083"/>
                  </a:lnTo>
                  <a:lnTo>
                    <a:pt x="2473336" y="2744739"/>
                  </a:lnTo>
                  <a:lnTo>
                    <a:pt x="2477461" y="2739029"/>
                  </a:lnTo>
                  <a:lnTo>
                    <a:pt x="2480634" y="2732685"/>
                  </a:lnTo>
                  <a:lnTo>
                    <a:pt x="2483490" y="2726341"/>
                  </a:lnTo>
                  <a:lnTo>
                    <a:pt x="2486028" y="2719997"/>
                  </a:lnTo>
                  <a:lnTo>
                    <a:pt x="2487932" y="2713654"/>
                  </a:lnTo>
                  <a:lnTo>
                    <a:pt x="2489519" y="2707310"/>
                  </a:lnTo>
                  <a:lnTo>
                    <a:pt x="2490471" y="2700966"/>
                  </a:lnTo>
                  <a:lnTo>
                    <a:pt x="2490788" y="2694304"/>
                  </a:lnTo>
                  <a:close/>
                  <a:moveTo>
                    <a:pt x="2490470" y="2686155"/>
                  </a:moveTo>
                  <a:lnTo>
                    <a:pt x="2490788" y="2691795"/>
                  </a:lnTo>
                  <a:lnTo>
                    <a:pt x="2490470" y="2693988"/>
                  </a:lnTo>
                  <a:lnTo>
                    <a:pt x="2490470" y="2690542"/>
                  </a:lnTo>
                  <a:lnTo>
                    <a:pt x="2490470" y="2686155"/>
                  </a:lnTo>
                  <a:close/>
                  <a:moveTo>
                    <a:pt x="2490416" y="2685242"/>
                  </a:moveTo>
                  <a:lnTo>
                    <a:pt x="2490470" y="2685528"/>
                  </a:lnTo>
                  <a:lnTo>
                    <a:pt x="2490470" y="2686155"/>
                  </a:lnTo>
                  <a:lnTo>
                    <a:pt x="2490416" y="2685242"/>
                  </a:lnTo>
                  <a:close/>
                  <a:moveTo>
                    <a:pt x="1427957" y="2683026"/>
                  </a:moveTo>
                  <a:lnTo>
                    <a:pt x="1427516" y="2686071"/>
                  </a:lnTo>
                  <a:lnTo>
                    <a:pt x="1427516" y="2690943"/>
                  </a:lnTo>
                  <a:lnTo>
                    <a:pt x="1427516" y="2693987"/>
                  </a:lnTo>
                  <a:lnTo>
                    <a:pt x="1427163" y="2692161"/>
                  </a:lnTo>
                  <a:lnTo>
                    <a:pt x="1427163" y="2686680"/>
                  </a:lnTo>
                  <a:lnTo>
                    <a:pt x="1427957" y="2683026"/>
                  </a:lnTo>
                  <a:close/>
                  <a:moveTo>
                    <a:pt x="1430338" y="2671762"/>
                  </a:moveTo>
                  <a:lnTo>
                    <a:pt x="1428927" y="2676633"/>
                  </a:lnTo>
                  <a:lnTo>
                    <a:pt x="1428221" y="2681809"/>
                  </a:lnTo>
                  <a:lnTo>
                    <a:pt x="1427957" y="2683026"/>
                  </a:lnTo>
                  <a:lnTo>
                    <a:pt x="1428221" y="2681200"/>
                  </a:lnTo>
                  <a:lnTo>
                    <a:pt x="1428927" y="2676329"/>
                  </a:lnTo>
                  <a:lnTo>
                    <a:pt x="1430338" y="2671762"/>
                  </a:lnTo>
                  <a:close/>
                  <a:moveTo>
                    <a:pt x="2487613" y="2670175"/>
                  </a:moveTo>
                  <a:lnTo>
                    <a:pt x="2489200" y="2675815"/>
                  </a:lnTo>
                  <a:lnTo>
                    <a:pt x="2490153" y="2680828"/>
                  </a:lnTo>
                  <a:lnTo>
                    <a:pt x="2490416" y="2685242"/>
                  </a:lnTo>
                  <a:lnTo>
                    <a:pt x="2489518" y="2680515"/>
                  </a:lnTo>
                  <a:lnTo>
                    <a:pt x="2488883" y="2675502"/>
                  </a:lnTo>
                  <a:lnTo>
                    <a:pt x="2487613" y="2670175"/>
                  </a:lnTo>
                  <a:close/>
                  <a:moveTo>
                    <a:pt x="2665715" y="2659293"/>
                  </a:moveTo>
                  <a:lnTo>
                    <a:pt x="2665715" y="2777307"/>
                  </a:lnTo>
                  <a:lnTo>
                    <a:pt x="2668254" y="2780162"/>
                  </a:lnTo>
                  <a:lnTo>
                    <a:pt x="2671429" y="2783335"/>
                  </a:lnTo>
                  <a:lnTo>
                    <a:pt x="2678729" y="2789362"/>
                  </a:lnTo>
                  <a:lnTo>
                    <a:pt x="2687934" y="2796659"/>
                  </a:lnTo>
                  <a:lnTo>
                    <a:pt x="2698726" y="2803638"/>
                  </a:lnTo>
                  <a:lnTo>
                    <a:pt x="2710153" y="2810935"/>
                  </a:lnTo>
                  <a:lnTo>
                    <a:pt x="2722215" y="2817914"/>
                  </a:lnTo>
                  <a:lnTo>
                    <a:pt x="2734594" y="2824259"/>
                  </a:lnTo>
                  <a:lnTo>
                    <a:pt x="2746656" y="2829969"/>
                  </a:lnTo>
                  <a:lnTo>
                    <a:pt x="2746656" y="2711004"/>
                  </a:lnTo>
                  <a:lnTo>
                    <a:pt x="2734594" y="2705293"/>
                  </a:lnTo>
                  <a:lnTo>
                    <a:pt x="2723167" y="2699266"/>
                  </a:lnTo>
                  <a:lnTo>
                    <a:pt x="2712058" y="2692921"/>
                  </a:lnTo>
                  <a:lnTo>
                    <a:pt x="2701583" y="2686259"/>
                  </a:lnTo>
                  <a:lnTo>
                    <a:pt x="2691743" y="2679914"/>
                  </a:lnTo>
                  <a:lnTo>
                    <a:pt x="2682538" y="2673252"/>
                  </a:lnTo>
                  <a:lnTo>
                    <a:pt x="2673650" y="2666273"/>
                  </a:lnTo>
                  <a:lnTo>
                    <a:pt x="2665715" y="2659293"/>
                  </a:lnTo>
                  <a:close/>
                  <a:moveTo>
                    <a:pt x="1925638" y="2592387"/>
                  </a:moveTo>
                  <a:lnTo>
                    <a:pt x="1925638" y="2662237"/>
                  </a:lnTo>
                  <a:lnTo>
                    <a:pt x="1911407" y="2659674"/>
                  </a:lnTo>
                  <a:lnTo>
                    <a:pt x="1894963" y="2655829"/>
                  </a:lnTo>
                  <a:lnTo>
                    <a:pt x="1887057" y="2653907"/>
                  </a:lnTo>
                  <a:lnTo>
                    <a:pt x="1880100" y="2652304"/>
                  </a:lnTo>
                  <a:lnTo>
                    <a:pt x="1873459" y="2650062"/>
                  </a:lnTo>
                  <a:lnTo>
                    <a:pt x="1867451" y="2647498"/>
                  </a:lnTo>
                  <a:lnTo>
                    <a:pt x="1861442" y="2644935"/>
                  </a:lnTo>
                  <a:lnTo>
                    <a:pt x="1856383" y="2641090"/>
                  </a:lnTo>
                  <a:lnTo>
                    <a:pt x="1853220" y="2639168"/>
                  </a:lnTo>
                  <a:lnTo>
                    <a:pt x="1851007" y="2636925"/>
                  </a:lnTo>
                  <a:lnTo>
                    <a:pt x="1848793" y="2634041"/>
                  </a:lnTo>
                  <a:lnTo>
                    <a:pt x="1847844" y="2631798"/>
                  </a:lnTo>
                  <a:lnTo>
                    <a:pt x="1846579" y="2628914"/>
                  </a:lnTo>
                  <a:lnTo>
                    <a:pt x="1846263" y="2626671"/>
                  </a:lnTo>
                  <a:lnTo>
                    <a:pt x="1846263" y="2623788"/>
                  </a:lnTo>
                  <a:lnTo>
                    <a:pt x="1846579" y="2621224"/>
                  </a:lnTo>
                  <a:lnTo>
                    <a:pt x="1847528" y="2618661"/>
                  </a:lnTo>
                  <a:lnTo>
                    <a:pt x="1848477" y="2616098"/>
                  </a:lnTo>
                  <a:lnTo>
                    <a:pt x="1850374" y="2613855"/>
                  </a:lnTo>
                  <a:lnTo>
                    <a:pt x="1852588" y="2611292"/>
                  </a:lnTo>
                  <a:lnTo>
                    <a:pt x="1855118" y="2609369"/>
                  </a:lnTo>
                  <a:lnTo>
                    <a:pt x="1858280" y="2607447"/>
                  </a:lnTo>
                  <a:lnTo>
                    <a:pt x="1861759" y="2605524"/>
                  </a:lnTo>
                  <a:lnTo>
                    <a:pt x="1865870" y="2603922"/>
                  </a:lnTo>
                  <a:lnTo>
                    <a:pt x="1872194" y="2601359"/>
                  </a:lnTo>
                  <a:lnTo>
                    <a:pt x="1878835" y="2599436"/>
                  </a:lnTo>
                  <a:lnTo>
                    <a:pt x="1885792" y="2597834"/>
                  </a:lnTo>
                  <a:lnTo>
                    <a:pt x="1893382" y="2596232"/>
                  </a:lnTo>
                  <a:lnTo>
                    <a:pt x="1901288" y="2594951"/>
                  </a:lnTo>
                  <a:lnTo>
                    <a:pt x="1909194" y="2593989"/>
                  </a:lnTo>
                  <a:lnTo>
                    <a:pt x="1925638" y="2592387"/>
                  </a:lnTo>
                  <a:close/>
                  <a:moveTo>
                    <a:pt x="3178346" y="2558733"/>
                  </a:moveTo>
                  <a:lnTo>
                    <a:pt x="3178346" y="2673668"/>
                  </a:lnTo>
                  <a:lnTo>
                    <a:pt x="3201835" y="2674303"/>
                  </a:lnTo>
                  <a:lnTo>
                    <a:pt x="3225959" y="2674303"/>
                  </a:lnTo>
                  <a:lnTo>
                    <a:pt x="3258970" y="2673986"/>
                  </a:lnTo>
                  <a:lnTo>
                    <a:pt x="3258970" y="2559368"/>
                  </a:lnTo>
                  <a:lnTo>
                    <a:pt x="3225641" y="2559686"/>
                  </a:lnTo>
                  <a:lnTo>
                    <a:pt x="3201835" y="2559368"/>
                  </a:lnTo>
                  <a:lnTo>
                    <a:pt x="3178346" y="2558733"/>
                  </a:lnTo>
                  <a:close/>
                  <a:moveTo>
                    <a:pt x="2609850" y="2552700"/>
                  </a:moveTo>
                  <a:lnTo>
                    <a:pt x="2613342" y="2559045"/>
                  </a:lnTo>
                  <a:lnTo>
                    <a:pt x="2617468" y="2564438"/>
                  </a:lnTo>
                  <a:lnTo>
                    <a:pt x="2621594" y="2570466"/>
                  </a:lnTo>
                  <a:lnTo>
                    <a:pt x="2626038" y="2576176"/>
                  </a:lnTo>
                  <a:lnTo>
                    <a:pt x="2631117" y="2581886"/>
                  </a:lnTo>
                  <a:lnTo>
                    <a:pt x="2635878" y="2587280"/>
                  </a:lnTo>
                  <a:lnTo>
                    <a:pt x="2641274" y="2592673"/>
                  </a:lnTo>
                  <a:lnTo>
                    <a:pt x="2646988" y="2598383"/>
                  </a:lnTo>
                  <a:lnTo>
                    <a:pt x="2658732" y="2608535"/>
                  </a:lnTo>
                  <a:lnTo>
                    <a:pt x="2671746" y="2618686"/>
                  </a:lnTo>
                  <a:lnTo>
                    <a:pt x="2685712" y="2628204"/>
                  </a:lnTo>
                  <a:lnTo>
                    <a:pt x="2700631" y="2637721"/>
                  </a:lnTo>
                  <a:lnTo>
                    <a:pt x="2715867" y="2646921"/>
                  </a:lnTo>
                  <a:lnTo>
                    <a:pt x="2732372" y="2655486"/>
                  </a:lnTo>
                  <a:lnTo>
                    <a:pt x="2749830" y="2663735"/>
                  </a:lnTo>
                  <a:lnTo>
                    <a:pt x="2767923" y="2671666"/>
                  </a:lnTo>
                  <a:lnTo>
                    <a:pt x="2786650" y="2679280"/>
                  </a:lnTo>
                  <a:lnTo>
                    <a:pt x="2805695" y="2686576"/>
                  </a:lnTo>
                  <a:lnTo>
                    <a:pt x="2826009" y="2693238"/>
                  </a:lnTo>
                  <a:lnTo>
                    <a:pt x="2846959" y="2699583"/>
                  </a:lnTo>
                  <a:lnTo>
                    <a:pt x="2867591" y="2705611"/>
                  </a:lnTo>
                  <a:lnTo>
                    <a:pt x="2889492" y="2711321"/>
                  </a:lnTo>
                  <a:lnTo>
                    <a:pt x="2912029" y="2716714"/>
                  </a:lnTo>
                  <a:lnTo>
                    <a:pt x="2934248" y="2721790"/>
                  </a:lnTo>
                  <a:lnTo>
                    <a:pt x="2957102" y="2725914"/>
                  </a:lnTo>
                  <a:lnTo>
                    <a:pt x="2980908" y="2730355"/>
                  </a:lnTo>
                  <a:lnTo>
                    <a:pt x="3004396" y="2733845"/>
                  </a:lnTo>
                  <a:lnTo>
                    <a:pt x="3028203" y="2737335"/>
                  </a:lnTo>
                  <a:lnTo>
                    <a:pt x="3052644" y="2740190"/>
                  </a:lnTo>
                  <a:lnTo>
                    <a:pt x="3077084" y="2743045"/>
                  </a:lnTo>
                  <a:lnTo>
                    <a:pt x="3101525" y="2744949"/>
                  </a:lnTo>
                  <a:lnTo>
                    <a:pt x="3125966" y="2746852"/>
                  </a:lnTo>
                  <a:lnTo>
                    <a:pt x="3150725" y="2748121"/>
                  </a:lnTo>
                  <a:lnTo>
                    <a:pt x="3175800" y="2749390"/>
                  </a:lnTo>
                  <a:lnTo>
                    <a:pt x="3200559" y="2750024"/>
                  </a:lnTo>
                  <a:lnTo>
                    <a:pt x="3225317" y="2750024"/>
                  </a:lnTo>
                  <a:lnTo>
                    <a:pt x="3246266" y="2750024"/>
                  </a:lnTo>
                  <a:lnTo>
                    <a:pt x="3267216" y="2749707"/>
                  </a:lnTo>
                  <a:lnTo>
                    <a:pt x="3288165" y="2748755"/>
                  </a:lnTo>
                  <a:lnTo>
                    <a:pt x="3308797" y="2747804"/>
                  </a:lnTo>
                  <a:lnTo>
                    <a:pt x="3329429" y="2746535"/>
                  </a:lnTo>
                  <a:lnTo>
                    <a:pt x="3350378" y="2744949"/>
                  </a:lnTo>
                  <a:lnTo>
                    <a:pt x="3371010" y="2743362"/>
                  </a:lnTo>
                  <a:lnTo>
                    <a:pt x="3391325" y="2741459"/>
                  </a:lnTo>
                  <a:lnTo>
                    <a:pt x="3411957" y="2738921"/>
                  </a:lnTo>
                  <a:lnTo>
                    <a:pt x="3431954" y="2736383"/>
                  </a:lnTo>
                  <a:lnTo>
                    <a:pt x="3451951" y="2733528"/>
                  </a:lnTo>
                  <a:lnTo>
                    <a:pt x="3471948" y="2730355"/>
                  </a:lnTo>
                  <a:lnTo>
                    <a:pt x="3491628" y="2726866"/>
                  </a:lnTo>
                  <a:lnTo>
                    <a:pt x="3510990" y="2723376"/>
                  </a:lnTo>
                  <a:lnTo>
                    <a:pt x="3530035" y="2719252"/>
                  </a:lnTo>
                  <a:lnTo>
                    <a:pt x="3548763" y="2715128"/>
                  </a:lnTo>
                  <a:lnTo>
                    <a:pt x="3567173" y="2710369"/>
                  </a:lnTo>
                  <a:lnTo>
                    <a:pt x="3585265" y="2705611"/>
                  </a:lnTo>
                  <a:lnTo>
                    <a:pt x="3603041" y="2700852"/>
                  </a:lnTo>
                  <a:lnTo>
                    <a:pt x="3620498" y="2695142"/>
                  </a:lnTo>
                  <a:lnTo>
                    <a:pt x="3637004" y="2689749"/>
                  </a:lnTo>
                  <a:lnTo>
                    <a:pt x="3653510" y="2683721"/>
                  </a:lnTo>
                  <a:lnTo>
                    <a:pt x="3669698" y="2678011"/>
                  </a:lnTo>
                  <a:lnTo>
                    <a:pt x="3685251" y="2671349"/>
                  </a:lnTo>
                  <a:lnTo>
                    <a:pt x="3700170" y="2665004"/>
                  </a:lnTo>
                  <a:lnTo>
                    <a:pt x="3714770" y="2657707"/>
                  </a:lnTo>
                  <a:lnTo>
                    <a:pt x="3728419" y="2650728"/>
                  </a:lnTo>
                  <a:lnTo>
                    <a:pt x="3741751" y="2643114"/>
                  </a:lnTo>
                  <a:lnTo>
                    <a:pt x="3754765" y="2635818"/>
                  </a:lnTo>
                  <a:lnTo>
                    <a:pt x="3767144" y="2627886"/>
                  </a:lnTo>
                  <a:lnTo>
                    <a:pt x="3778571" y="2619638"/>
                  </a:lnTo>
                  <a:lnTo>
                    <a:pt x="3789363" y="2611073"/>
                  </a:lnTo>
                  <a:lnTo>
                    <a:pt x="3789363" y="2718935"/>
                  </a:lnTo>
                  <a:lnTo>
                    <a:pt x="3788728" y="2718935"/>
                  </a:lnTo>
                  <a:lnTo>
                    <a:pt x="3788411" y="2728135"/>
                  </a:lnTo>
                  <a:lnTo>
                    <a:pt x="3787776" y="2733528"/>
                  </a:lnTo>
                  <a:lnTo>
                    <a:pt x="3786506" y="2738921"/>
                  </a:lnTo>
                  <a:lnTo>
                    <a:pt x="3785237" y="2744314"/>
                  </a:lnTo>
                  <a:lnTo>
                    <a:pt x="3783332" y="2749707"/>
                  </a:lnTo>
                  <a:lnTo>
                    <a:pt x="3781428" y="2755100"/>
                  </a:lnTo>
                  <a:lnTo>
                    <a:pt x="3778571" y="2760811"/>
                  </a:lnTo>
                  <a:lnTo>
                    <a:pt x="3775714" y="2765886"/>
                  </a:lnTo>
                  <a:lnTo>
                    <a:pt x="3772540" y="2770962"/>
                  </a:lnTo>
                  <a:lnTo>
                    <a:pt x="3769048" y="2776355"/>
                  </a:lnTo>
                  <a:lnTo>
                    <a:pt x="3765557" y="2781749"/>
                  </a:lnTo>
                  <a:lnTo>
                    <a:pt x="3761113" y="2786824"/>
                  </a:lnTo>
                  <a:lnTo>
                    <a:pt x="3756987" y="2791583"/>
                  </a:lnTo>
                  <a:lnTo>
                    <a:pt x="3752226" y="2796659"/>
                  </a:lnTo>
                  <a:lnTo>
                    <a:pt x="3747147" y="2801735"/>
                  </a:lnTo>
                  <a:lnTo>
                    <a:pt x="3741433" y="2806493"/>
                  </a:lnTo>
                  <a:lnTo>
                    <a:pt x="3736037" y="2811252"/>
                  </a:lnTo>
                  <a:lnTo>
                    <a:pt x="3723658" y="2820769"/>
                  </a:lnTo>
                  <a:lnTo>
                    <a:pt x="3710327" y="2829969"/>
                  </a:lnTo>
                  <a:lnTo>
                    <a:pt x="3696043" y="2838852"/>
                  </a:lnTo>
                  <a:lnTo>
                    <a:pt x="3680490" y="2847418"/>
                  </a:lnTo>
                  <a:lnTo>
                    <a:pt x="3663667" y="2855983"/>
                  </a:lnTo>
                  <a:lnTo>
                    <a:pt x="3646526" y="2863914"/>
                  </a:lnTo>
                  <a:lnTo>
                    <a:pt x="3627799" y="2871845"/>
                  </a:lnTo>
                  <a:lnTo>
                    <a:pt x="3608754" y="2879459"/>
                  </a:lnTo>
                  <a:lnTo>
                    <a:pt x="3588122" y="2886121"/>
                  </a:lnTo>
                  <a:lnTo>
                    <a:pt x="3566855" y="2892783"/>
                  </a:lnTo>
                  <a:lnTo>
                    <a:pt x="3544636" y="2899128"/>
                  </a:lnTo>
                  <a:lnTo>
                    <a:pt x="3522417" y="2905473"/>
                  </a:lnTo>
                  <a:lnTo>
                    <a:pt x="3498611" y="2910866"/>
                  </a:lnTo>
                  <a:lnTo>
                    <a:pt x="3474170" y="2915942"/>
                  </a:lnTo>
                  <a:lnTo>
                    <a:pt x="3449412" y="2920383"/>
                  </a:lnTo>
                  <a:lnTo>
                    <a:pt x="3423701" y="2924824"/>
                  </a:lnTo>
                  <a:lnTo>
                    <a:pt x="3397356" y="2928631"/>
                  </a:lnTo>
                  <a:lnTo>
                    <a:pt x="3370376" y="2931804"/>
                  </a:lnTo>
                  <a:lnTo>
                    <a:pt x="3343395" y="2934976"/>
                  </a:lnTo>
                  <a:lnTo>
                    <a:pt x="3315146" y="2937197"/>
                  </a:lnTo>
                  <a:lnTo>
                    <a:pt x="3286896" y="2938783"/>
                  </a:lnTo>
                  <a:lnTo>
                    <a:pt x="3258011" y="2940369"/>
                  </a:lnTo>
                  <a:lnTo>
                    <a:pt x="3228491" y="2941321"/>
                  </a:lnTo>
                  <a:lnTo>
                    <a:pt x="3198972" y="2941638"/>
                  </a:lnTo>
                  <a:lnTo>
                    <a:pt x="3168500" y="2941321"/>
                  </a:lnTo>
                  <a:lnTo>
                    <a:pt x="3138663" y="2940369"/>
                  </a:lnTo>
                  <a:lnTo>
                    <a:pt x="3109143" y="2938783"/>
                  </a:lnTo>
                  <a:lnTo>
                    <a:pt x="3080259" y="2936880"/>
                  </a:lnTo>
                  <a:lnTo>
                    <a:pt x="3051374" y="2934659"/>
                  </a:lnTo>
                  <a:lnTo>
                    <a:pt x="3023441" y="2931487"/>
                  </a:lnTo>
                  <a:lnTo>
                    <a:pt x="2996144" y="2927997"/>
                  </a:lnTo>
                  <a:lnTo>
                    <a:pt x="2969481" y="2923873"/>
                  </a:lnTo>
                  <a:lnTo>
                    <a:pt x="2943453" y="2919431"/>
                  </a:lnTo>
                  <a:lnTo>
                    <a:pt x="2917742" y="2914355"/>
                  </a:lnTo>
                  <a:lnTo>
                    <a:pt x="2892984" y="2909280"/>
                  </a:lnTo>
                  <a:lnTo>
                    <a:pt x="2869178" y="2903252"/>
                  </a:lnTo>
                  <a:lnTo>
                    <a:pt x="2846007" y="2897224"/>
                  </a:lnTo>
                  <a:lnTo>
                    <a:pt x="2823470" y="2890880"/>
                  </a:lnTo>
                  <a:lnTo>
                    <a:pt x="2802203" y="2883583"/>
                  </a:lnTo>
                  <a:lnTo>
                    <a:pt x="2781889" y="2876286"/>
                  </a:lnTo>
                  <a:lnTo>
                    <a:pt x="2762527" y="2868673"/>
                  </a:lnTo>
                  <a:lnTo>
                    <a:pt x="2743799" y="2860424"/>
                  </a:lnTo>
                  <a:lnTo>
                    <a:pt x="2726024" y="2852176"/>
                  </a:lnTo>
                  <a:lnTo>
                    <a:pt x="2709518" y="2843611"/>
                  </a:lnTo>
                  <a:lnTo>
                    <a:pt x="2694600" y="2834411"/>
                  </a:lnTo>
                  <a:lnTo>
                    <a:pt x="2679999" y="2824893"/>
                  </a:lnTo>
                  <a:lnTo>
                    <a:pt x="2666985" y="2815376"/>
                  </a:lnTo>
                  <a:lnTo>
                    <a:pt x="2660954" y="2810935"/>
                  </a:lnTo>
                  <a:lnTo>
                    <a:pt x="2655240" y="2805542"/>
                  </a:lnTo>
                  <a:lnTo>
                    <a:pt x="2650162" y="2800466"/>
                  </a:lnTo>
                  <a:lnTo>
                    <a:pt x="2645083" y="2795390"/>
                  </a:lnTo>
                  <a:lnTo>
                    <a:pt x="2639687" y="2790314"/>
                  </a:lnTo>
                  <a:lnTo>
                    <a:pt x="2635561" y="2785238"/>
                  </a:lnTo>
                  <a:lnTo>
                    <a:pt x="2631434" y="2780162"/>
                  </a:lnTo>
                  <a:lnTo>
                    <a:pt x="2627625" y="2774452"/>
                  </a:lnTo>
                  <a:lnTo>
                    <a:pt x="2624134" y="2769376"/>
                  </a:lnTo>
                  <a:lnTo>
                    <a:pt x="2620960" y="2763983"/>
                  </a:lnTo>
                  <a:lnTo>
                    <a:pt x="2618103" y="2758273"/>
                  </a:lnTo>
                  <a:lnTo>
                    <a:pt x="2615881" y="2752880"/>
                  </a:lnTo>
                  <a:lnTo>
                    <a:pt x="2613659" y="2747169"/>
                  </a:lnTo>
                  <a:lnTo>
                    <a:pt x="2612072" y="2741776"/>
                  </a:lnTo>
                  <a:lnTo>
                    <a:pt x="2610485" y="2736383"/>
                  </a:lnTo>
                  <a:lnTo>
                    <a:pt x="2609850" y="2730355"/>
                  </a:lnTo>
                  <a:lnTo>
                    <a:pt x="2609215" y="2724962"/>
                  </a:lnTo>
                  <a:lnTo>
                    <a:pt x="2609215" y="2718935"/>
                  </a:lnTo>
                  <a:lnTo>
                    <a:pt x="2608580" y="2719252"/>
                  </a:lnTo>
                  <a:lnTo>
                    <a:pt x="2608580" y="2573004"/>
                  </a:lnTo>
                  <a:lnTo>
                    <a:pt x="2608263" y="2569197"/>
                  </a:lnTo>
                  <a:lnTo>
                    <a:pt x="2608580" y="2560949"/>
                  </a:lnTo>
                  <a:lnTo>
                    <a:pt x="2609850" y="2552700"/>
                  </a:lnTo>
                  <a:close/>
                  <a:moveTo>
                    <a:pt x="3016148" y="2544763"/>
                  </a:moveTo>
                  <a:lnTo>
                    <a:pt x="3016148" y="2660333"/>
                  </a:lnTo>
                  <a:lnTo>
                    <a:pt x="3035827" y="2662556"/>
                  </a:lnTo>
                  <a:lnTo>
                    <a:pt x="3056142" y="2665096"/>
                  </a:lnTo>
                  <a:lnTo>
                    <a:pt x="3076456" y="2667318"/>
                  </a:lnTo>
                  <a:lnTo>
                    <a:pt x="3097406" y="2669223"/>
                  </a:lnTo>
                  <a:lnTo>
                    <a:pt x="3097406" y="2553971"/>
                  </a:lnTo>
                  <a:lnTo>
                    <a:pt x="3076456" y="2552066"/>
                  </a:lnTo>
                  <a:lnTo>
                    <a:pt x="3056142" y="2549843"/>
                  </a:lnTo>
                  <a:lnTo>
                    <a:pt x="3035827" y="2547303"/>
                  </a:lnTo>
                  <a:lnTo>
                    <a:pt x="3016148" y="2544763"/>
                  </a:lnTo>
                  <a:close/>
                  <a:moveTo>
                    <a:pt x="1938656" y="2540386"/>
                  </a:moveTo>
                  <a:lnTo>
                    <a:pt x="1936433" y="2540705"/>
                  </a:lnTo>
                  <a:lnTo>
                    <a:pt x="1933576" y="2540705"/>
                  </a:lnTo>
                  <a:lnTo>
                    <a:pt x="1931036" y="2541342"/>
                  </a:lnTo>
                  <a:lnTo>
                    <a:pt x="1929130" y="2542299"/>
                  </a:lnTo>
                  <a:lnTo>
                    <a:pt x="1927543" y="2542936"/>
                  </a:lnTo>
                  <a:lnTo>
                    <a:pt x="1926273" y="2543892"/>
                  </a:lnTo>
                  <a:lnTo>
                    <a:pt x="1925638" y="2545167"/>
                  </a:lnTo>
                  <a:lnTo>
                    <a:pt x="1925320" y="2546123"/>
                  </a:lnTo>
                  <a:lnTo>
                    <a:pt x="1925320" y="2565247"/>
                  </a:lnTo>
                  <a:lnTo>
                    <a:pt x="1910398" y="2566522"/>
                  </a:lnTo>
                  <a:lnTo>
                    <a:pt x="1895158" y="2568116"/>
                  </a:lnTo>
                  <a:lnTo>
                    <a:pt x="1881188" y="2570028"/>
                  </a:lnTo>
                  <a:lnTo>
                    <a:pt x="1867218" y="2572897"/>
                  </a:lnTo>
                  <a:lnTo>
                    <a:pt x="1853883" y="2575447"/>
                  </a:lnTo>
                  <a:lnTo>
                    <a:pt x="1841183" y="2578634"/>
                  </a:lnTo>
                  <a:lnTo>
                    <a:pt x="1829436" y="2582778"/>
                  </a:lnTo>
                  <a:lnTo>
                    <a:pt x="1818323" y="2586602"/>
                  </a:lnTo>
                  <a:lnTo>
                    <a:pt x="1810703" y="2590108"/>
                  </a:lnTo>
                  <a:lnTo>
                    <a:pt x="1803718" y="2594252"/>
                  </a:lnTo>
                  <a:lnTo>
                    <a:pt x="1797368" y="2598077"/>
                  </a:lnTo>
                  <a:lnTo>
                    <a:pt x="1791970" y="2601902"/>
                  </a:lnTo>
                  <a:lnTo>
                    <a:pt x="1787208" y="2606045"/>
                  </a:lnTo>
                  <a:lnTo>
                    <a:pt x="1783398" y="2610507"/>
                  </a:lnTo>
                  <a:lnTo>
                    <a:pt x="1780223" y="2614651"/>
                  </a:lnTo>
                  <a:lnTo>
                    <a:pt x="1777683" y="2619113"/>
                  </a:lnTo>
                  <a:lnTo>
                    <a:pt x="1776096" y="2623894"/>
                  </a:lnTo>
                  <a:lnTo>
                    <a:pt x="1775460" y="2628038"/>
                  </a:lnTo>
                  <a:lnTo>
                    <a:pt x="1775460" y="2632500"/>
                  </a:lnTo>
                  <a:lnTo>
                    <a:pt x="1776096" y="2637281"/>
                  </a:lnTo>
                  <a:lnTo>
                    <a:pt x="1777683" y="2641743"/>
                  </a:lnTo>
                  <a:lnTo>
                    <a:pt x="1780223" y="2645887"/>
                  </a:lnTo>
                  <a:lnTo>
                    <a:pt x="1783716" y="2650349"/>
                  </a:lnTo>
                  <a:lnTo>
                    <a:pt x="1787526" y="2654811"/>
                  </a:lnTo>
                  <a:lnTo>
                    <a:pt x="1792288" y="2658317"/>
                  </a:lnTo>
                  <a:lnTo>
                    <a:pt x="1797368" y="2661823"/>
                  </a:lnTo>
                  <a:lnTo>
                    <a:pt x="1803400" y="2665329"/>
                  </a:lnTo>
                  <a:lnTo>
                    <a:pt x="1809750" y="2668517"/>
                  </a:lnTo>
                  <a:lnTo>
                    <a:pt x="1816736" y="2671704"/>
                  </a:lnTo>
                  <a:lnTo>
                    <a:pt x="1824356" y="2674573"/>
                  </a:lnTo>
                  <a:lnTo>
                    <a:pt x="1832610" y="2677441"/>
                  </a:lnTo>
                  <a:lnTo>
                    <a:pt x="1840866" y="2679354"/>
                  </a:lnTo>
                  <a:lnTo>
                    <a:pt x="1872933" y="2686047"/>
                  </a:lnTo>
                  <a:lnTo>
                    <a:pt x="1925320" y="2696565"/>
                  </a:lnTo>
                  <a:lnTo>
                    <a:pt x="1925320" y="2778798"/>
                  </a:lnTo>
                  <a:lnTo>
                    <a:pt x="1911668" y="2777204"/>
                  </a:lnTo>
                  <a:lnTo>
                    <a:pt x="1899603" y="2774973"/>
                  </a:lnTo>
                  <a:lnTo>
                    <a:pt x="1885316" y="2772742"/>
                  </a:lnTo>
                  <a:lnTo>
                    <a:pt x="1870393" y="2769236"/>
                  </a:lnTo>
                  <a:lnTo>
                    <a:pt x="1856740" y="2765093"/>
                  </a:lnTo>
                  <a:lnTo>
                    <a:pt x="1844676" y="2760949"/>
                  </a:lnTo>
                  <a:lnTo>
                    <a:pt x="1841183" y="2759674"/>
                  </a:lnTo>
                  <a:lnTo>
                    <a:pt x="1838008" y="2758399"/>
                  </a:lnTo>
                  <a:lnTo>
                    <a:pt x="1835786" y="2757443"/>
                  </a:lnTo>
                  <a:lnTo>
                    <a:pt x="1835150" y="2756805"/>
                  </a:lnTo>
                  <a:lnTo>
                    <a:pt x="1831658" y="2754893"/>
                  </a:lnTo>
                  <a:lnTo>
                    <a:pt x="1829753" y="2753618"/>
                  </a:lnTo>
                  <a:lnTo>
                    <a:pt x="1827848" y="2752662"/>
                  </a:lnTo>
                  <a:lnTo>
                    <a:pt x="1822768" y="2751387"/>
                  </a:lnTo>
                  <a:lnTo>
                    <a:pt x="1817688" y="2750431"/>
                  </a:lnTo>
                  <a:lnTo>
                    <a:pt x="1811656" y="2750112"/>
                  </a:lnTo>
                  <a:lnTo>
                    <a:pt x="1805623" y="2751068"/>
                  </a:lnTo>
                  <a:lnTo>
                    <a:pt x="1799908" y="2751706"/>
                  </a:lnTo>
                  <a:lnTo>
                    <a:pt x="1793876" y="2752981"/>
                  </a:lnTo>
                  <a:lnTo>
                    <a:pt x="1787843" y="2754893"/>
                  </a:lnTo>
                  <a:lnTo>
                    <a:pt x="1782763" y="2756805"/>
                  </a:lnTo>
                  <a:lnTo>
                    <a:pt x="1778636" y="2759355"/>
                  </a:lnTo>
                  <a:lnTo>
                    <a:pt x="1774508" y="2761586"/>
                  </a:lnTo>
                  <a:lnTo>
                    <a:pt x="1771650" y="2764455"/>
                  </a:lnTo>
                  <a:lnTo>
                    <a:pt x="1770698" y="2765730"/>
                  </a:lnTo>
                  <a:lnTo>
                    <a:pt x="1769746" y="2766686"/>
                  </a:lnTo>
                  <a:lnTo>
                    <a:pt x="1769428" y="2767961"/>
                  </a:lnTo>
                  <a:lnTo>
                    <a:pt x="1769428" y="2769555"/>
                  </a:lnTo>
                  <a:lnTo>
                    <a:pt x="1769428" y="2770830"/>
                  </a:lnTo>
                  <a:lnTo>
                    <a:pt x="1770380" y="2772105"/>
                  </a:lnTo>
                  <a:lnTo>
                    <a:pt x="1771016" y="2773061"/>
                  </a:lnTo>
                  <a:lnTo>
                    <a:pt x="1772603" y="2774336"/>
                  </a:lnTo>
                  <a:lnTo>
                    <a:pt x="1778000" y="2777842"/>
                  </a:lnTo>
                  <a:lnTo>
                    <a:pt x="1784668" y="2781348"/>
                  </a:lnTo>
                  <a:lnTo>
                    <a:pt x="1791970" y="2784535"/>
                  </a:lnTo>
                  <a:lnTo>
                    <a:pt x="1799273" y="2787723"/>
                  </a:lnTo>
                  <a:lnTo>
                    <a:pt x="1807846" y="2790591"/>
                  </a:lnTo>
                  <a:lnTo>
                    <a:pt x="1816418" y="2792822"/>
                  </a:lnTo>
                  <a:lnTo>
                    <a:pt x="1825943" y="2795691"/>
                  </a:lnTo>
                  <a:lnTo>
                    <a:pt x="1835786" y="2797603"/>
                  </a:lnTo>
                  <a:lnTo>
                    <a:pt x="1845946" y="2799516"/>
                  </a:lnTo>
                  <a:lnTo>
                    <a:pt x="1856740" y="2801747"/>
                  </a:lnTo>
                  <a:lnTo>
                    <a:pt x="1878648" y="2804934"/>
                  </a:lnTo>
                  <a:lnTo>
                    <a:pt x="1901508" y="2806846"/>
                  </a:lnTo>
                  <a:lnTo>
                    <a:pt x="1925320" y="2808440"/>
                  </a:lnTo>
                  <a:lnTo>
                    <a:pt x="1925320" y="2827245"/>
                  </a:lnTo>
                  <a:lnTo>
                    <a:pt x="1925638" y="2828520"/>
                  </a:lnTo>
                  <a:lnTo>
                    <a:pt x="1926273" y="2829476"/>
                  </a:lnTo>
                  <a:lnTo>
                    <a:pt x="1927543" y="2830433"/>
                  </a:lnTo>
                  <a:lnTo>
                    <a:pt x="1929130" y="2831389"/>
                  </a:lnTo>
                  <a:lnTo>
                    <a:pt x="1931036" y="2832026"/>
                  </a:lnTo>
                  <a:lnTo>
                    <a:pt x="1933576" y="2832664"/>
                  </a:lnTo>
                  <a:lnTo>
                    <a:pt x="1938656" y="2832982"/>
                  </a:lnTo>
                  <a:lnTo>
                    <a:pt x="1985328" y="2832982"/>
                  </a:lnTo>
                  <a:lnTo>
                    <a:pt x="1990726" y="2832664"/>
                  </a:lnTo>
                  <a:lnTo>
                    <a:pt x="1992630" y="2832026"/>
                  </a:lnTo>
                  <a:lnTo>
                    <a:pt x="1995170" y="2831389"/>
                  </a:lnTo>
                  <a:lnTo>
                    <a:pt x="1996758" y="2830433"/>
                  </a:lnTo>
                  <a:lnTo>
                    <a:pt x="1997710" y="2829476"/>
                  </a:lnTo>
                  <a:lnTo>
                    <a:pt x="1998663" y="2828520"/>
                  </a:lnTo>
                  <a:lnTo>
                    <a:pt x="1998980" y="2827245"/>
                  </a:lnTo>
                  <a:lnTo>
                    <a:pt x="1998980" y="2808121"/>
                  </a:lnTo>
                  <a:lnTo>
                    <a:pt x="2013586" y="2806846"/>
                  </a:lnTo>
                  <a:lnTo>
                    <a:pt x="2027873" y="2805572"/>
                  </a:lnTo>
                  <a:lnTo>
                    <a:pt x="2041526" y="2803978"/>
                  </a:lnTo>
                  <a:lnTo>
                    <a:pt x="2054543" y="2801747"/>
                  </a:lnTo>
                  <a:lnTo>
                    <a:pt x="2067243" y="2799197"/>
                  </a:lnTo>
                  <a:lnTo>
                    <a:pt x="2078673" y="2796966"/>
                  </a:lnTo>
                  <a:lnTo>
                    <a:pt x="2089786" y="2793778"/>
                  </a:lnTo>
                  <a:lnTo>
                    <a:pt x="2099310" y="2790272"/>
                  </a:lnTo>
                  <a:lnTo>
                    <a:pt x="2106930" y="2787085"/>
                  </a:lnTo>
                  <a:lnTo>
                    <a:pt x="2114233" y="2783898"/>
                  </a:lnTo>
                  <a:lnTo>
                    <a:pt x="2120900" y="2779754"/>
                  </a:lnTo>
                  <a:lnTo>
                    <a:pt x="2126933" y="2776248"/>
                  </a:lnTo>
                  <a:lnTo>
                    <a:pt x="2132013" y="2772423"/>
                  </a:lnTo>
                  <a:lnTo>
                    <a:pt x="2136776" y="2768280"/>
                  </a:lnTo>
                  <a:lnTo>
                    <a:pt x="2140586" y="2764136"/>
                  </a:lnTo>
                  <a:lnTo>
                    <a:pt x="2143760" y="2759674"/>
                  </a:lnTo>
                  <a:lnTo>
                    <a:pt x="2145983" y="2755212"/>
                  </a:lnTo>
                  <a:lnTo>
                    <a:pt x="2147570" y="2751068"/>
                  </a:lnTo>
                  <a:lnTo>
                    <a:pt x="2148840" y="2746606"/>
                  </a:lnTo>
                  <a:lnTo>
                    <a:pt x="2149158" y="2742144"/>
                  </a:lnTo>
                  <a:lnTo>
                    <a:pt x="2148523" y="2737363"/>
                  </a:lnTo>
                  <a:lnTo>
                    <a:pt x="2147253" y="2733219"/>
                  </a:lnTo>
                  <a:lnTo>
                    <a:pt x="2145030" y="2728757"/>
                  </a:lnTo>
                  <a:lnTo>
                    <a:pt x="2141856" y="2723976"/>
                  </a:lnTo>
                  <a:lnTo>
                    <a:pt x="2140268" y="2721745"/>
                  </a:lnTo>
                  <a:lnTo>
                    <a:pt x="2137728" y="2719833"/>
                  </a:lnTo>
                  <a:lnTo>
                    <a:pt x="2132648" y="2715370"/>
                  </a:lnTo>
                  <a:lnTo>
                    <a:pt x="2126298" y="2711227"/>
                  </a:lnTo>
                  <a:lnTo>
                    <a:pt x="2119630" y="2707721"/>
                  </a:lnTo>
                  <a:lnTo>
                    <a:pt x="2111693" y="2704215"/>
                  </a:lnTo>
                  <a:lnTo>
                    <a:pt x="2103438" y="2701027"/>
                  </a:lnTo>
                  <a:lnTo>
                    <a:pt x="2094548" y="2697840"/>
                  </a:lnTo>
                  <a:lnTo>
                    <a:pt x="2084706" y="2694653"/>
                  </a:lnTo>
                  <a:lnTo>
                    <a:pt x="2074863" y="2692103"/>
                  </a:lnTo>
                  <a:lnTo>
                    <a:pt x="2064068" y="2689553"/>
                  </a:lnTo>
                  <a:lnTo>
                    <a:pt x="2042796" y="2684772"/>
                  </a:lnTo>
                  <a:lnTo>
                    <a:pt x="2020570" y="2680310"/>
                  </a:lnTo>
                  <a:lnTo>
                    <a:pt x="1998980" y="2676485"/>
                  </a:lnTo>
                  <a:lnTo>
                    <a:pt x="1998980" y="2594571"/>
                  </a:lnTo>
                  <a:lnTo>
                    <a:pt x="2018030" y="2596802"/>
                  </a:lnTo>
                  <a:lnTo>
                    <a:pt x="2025016" y="2598077"/>
                  </a:lnTo>
                  <a:lnTo>
                    <a:pt x="2032000" y="2599670"/>
                  </a:lnTo>
                  <a:lnTo>
                    <a:pt x="2047240" y="2603495"/>
                  </a:lnTo>
                  <a:lnTo>
                    <a:pt x="2061846" y="2607958"/>
                  </a:lnTo>
                  <a:lnTo>
                    <a:pt x="2073593" y="2612420"/>
                  </a:lnTo>
                  <a:lnTo>
                    <a:pt x="2080260" y="2614970"/>
                  </a:lnTo>
                  <a:lnTo>
                    <a:pt x="2082483" y="2616245"/>
                  </a:lnTo>
                  <a:lnTo>
                    <a:pt x="2083118" y="2616245"/>
                  </a:lnTo>
                  <a:lnTo>
                    <a:pt x="2086610" y="2618794"/>
                  </a:lnTo>
                  <a:lnTo>
                    <a:pt x="2088516" y="2619751"/>
                  </a:lnTo>
                  <a:lnTo>
                    <a:pt x="2090420" y="2621026"/>
                  </a:lnTo>
                  <a:lnTo>
                    <a:pt x="2095183" y="2622300"/>
                  </a:lnTo>
                  <a:lnTo>
                    <a:pt x="2100898" y="2622938"/>
                  </a:lnTo>
                  <a:lnTo>
                    <a:pt x="2106613" y="2622938"/>
                  </a:lnTo>
                  <a:lnTo>
                    <a:pt x="2112646" y="2622619"/>
                  </a:lnTo>
                  <a:lnTo>
                    <a:pt x="2118360" y="2621982"/>
                  </a:lnTo>
                  <a:lnTo>
                    <a:pt x="2124393" y="2620388"/>
                  </a:lnTo>
                  <a:lnTo>
                    <a:pt x="2129790" y="2618794"/>
                  </a:lnTo>
                  <a:lnTo>
                    <a:pt x="2135188" y="2616563"/>
                  </a:lnTo>
                  <a:lnTo>
                    <a:pt x="2139633" y="2614332"/>
                  </a:lnTo>
                  <a:lnTo>
                    <a:pt x="2143760" y="2612101"/>
                  </a:lnTo>
                  <a:lnTo>
                    <a:pt x="2146618" y="2609232"/>
                  </a:lnTo>
                  <a:lnTo>
                    <a:pt x="2147570" y="2607958"/>
                  </a:lnTo>
                  <a:lnTo>
                    <a:pt x="2148523" y="2606683"/>
                  </a:lnTo>
                  <a:lnTo>
                    <a:pt x="2148840" y="2605089"/>
                  </a:lnTo>
                  <a:lnTo>
                    <a:pt x="2148840" y="2604133"/>
                  </a:lnTo>
                  <a:lnTo>
                    <a:pt x="2148523" y="2602858"/>
                  </a:lnTo>
                  <a:lnTo>
                    <a:pt x="2148206" y="2601583"/>
                  </a:lnTo>
                  <a:lnTo>
                    <a:pt x="2146936" y="2600627"/>
                  </a:lnTo>
                  <a:lnTo>
                    <a:pt x="2145666" y="2599352"/>
                  </a:lnTo>
                  <a:lnTo>
                    <a:pt x="2141220" y="2596483"/>
                  </a:lnTo>
                  <a:lnTo>
                    <a:pt x="2136776" y="2593615"/>
                  </a:lnTo>
                  <a:lnTo>
                    <a:pt x="2131060" y="2591383"/>
                  </a:lnTo>
                  <a:lnTo>
                    <a:pt x="2125663" y="2588515"/>
                  </a:lnTo>
                  <a:lnTo>
                    <a:pt x="2112646" y="2583734"/>
                  </a:lnTo>
                  <a:lnTo>
                    <a:pt x="2098358" y="2579590"/>
                  </a:lnTo>
                  <a:lnTo>
                    <a:pt x="2083436" y="2575766"/>
                  </a:lnTo>
                  <a:lnTo>
                    <a:pt x="2067878" y="2572259"/>
                  </a:lnTo>
                  <a:lnTo>
                    <a:pt x="2052638" y="2569710"/>
                  </a:lnTo>
                  <a:lnTo>
                    <a:pt x="2038033" y="2567479"/>
                  </a:lnTo>
                  <a:lnTo>
                    <a:pt x="2018666" y="2565566"/>
                  </a:lnTo>
                  <a:lnTo>
                    <a:pt x="1998980" y="2564291"/>
                  </a:lnTo>
                  <a:lnTo>
                    <a:pt x="1998980" y="2546123"/>
                  </a:lnTo>
                  <a:lnTo>
                    <a:pt x="1998663" y="2545167"/>
                  </a:lnTo>
                  <a:lnTo>
                    <a:pt x="1997710" y="2543892"/>
                  </a:lnTo>
                  <a:lnTo>
                    <a:pt x="1996758" y="2542936"/>
                  </a:lnTo>
                  <a:lnTo>
                    <a:pt x="1995170" y="2542299"/>
                  </a:lnTo>
                  <a:lnTo>
                    <a:pt x="1992630" y="2541342"/>
                  </a:lnTo>
                  <a:lnTo>
                    <a:pt x="1990726" y="2540705"/>
                  </a:lnTo>
                  <a:lnTo>
                    <a:pt x="1987868" y="2540705"/>
                  </a:lnTo>
                  <a:lnTo>
                    <a:pt x="1985328" y="2540386"/>
                  </a:lnTo>
                  <a:lnTo>
                    <a:pt x="1938656" y="2540386"/>
                  </a:lnTo>
                  <a:close/>
                  <a:moveTo>
                    <a:pt x="1959293" y="2522537"/>
                  </a:moveTo>
                  <a:lnTo>
                    <a:pt x="1982788" y="2522856"/>
                  </a:lnTo>
                  <a:lnTo>
                    <a:pt x="2005966" y="2523493"/>
                  </a:lnTo>
                  <a:lnTo>
                    <a:pt x="2028826" y="2524450"/>
                  </a:lnTo>
                  <a:lnTo>
                    <a:pt x="2051368" y="2526043"/>
                  </a:lnTo>
                  <a:lnTo>
                    <a:pt x="2073910" y="2527637"/>
                  </a:lnTo>
                  <a:lnTo>
                    <a:pt x="2095500" y="2529868"/>
                  </a:lnTo>
                  <a:lnTo>
                    <a:pt x="2116773" y="2532737"/>
                  </a:lnTo>
                  <a:lnTo>
                    <a:pt x="2137728" y="2535605"/>
                  </a:lnTo>
                  <a:lnTo>
                    <a:pt x="2158048" y="2538793"/>
                  </a:lnTo>
                  <a:lnTo>
                    <a:pt x="2177733" y="2542299"/>
                  </a:lnTo>
                  <a:lnTo>
                    <a:pt x="2197100" y="2546123"/>
                  </a:lnTo>
                  <a:lnTo>
                    <a:pt x="2215516" y="2550586"/>
                  </a:lnTo>
                  <a:lnTo>
                    <a:pt x="2233613" y="2555367"/>
                  </a:lnTo>
                  <a:lnTo>
                    <a:pt x="2251076" y="2560148"/>
                  </a:lnTo>
                  <a:lnTo>
                    <a:pt x="2267586" y="2565247"/>
                  </a:lnTo>
                  <a:lnTo>
                    <a:pt x="2283778" y="2570666"/>
                  </a:lnTo>
                  <a:lnTo>
                    <a:pt x="2298700" y="2576403"/>
                  </a:lnTo>
                  <a:lnTo>
                    <a:pt x="2313306" y="2582140"/>
                  </a:lnTo>
                  <a:lnTo>
                    <a:pt x="2326640" y="2588515"/>
                  </a:lnTo>
                  <a:lnTo>
                    <a:pt x="2339658" y="2594889"/>
                  </a:lnTo>
                  <a:lnTo>
                    <a:pt x="2351723" y="2601583"/>
                  </a:lnTo>
                  <a:lnTo>
                    <a:pt x="2362518" y="2608914"/>
                  </a:lnTo>
                  <a:lnTo>
                    <a:pt x="2372996" y="2615607"/>
                  </a:lnTo>
                  <a:lnTo>
                    <a:pt x="2381886" y="2622938"/>
                  </a:lnTo>
                  <a:lnTo>
                    <a:pt x="2390140" y="2630587"/>
                  </a:lnTo>
                  <a:lnTo>
                    <a:pt x="2397443" y="2638237"/>
                  </a:lnTo>
                  <a:lnTo>
                    <a:pt x="2403793" y="2645568"/>
                  </a:lnTo>
                  <a:lnTo>
                    <a:pt x="2406016" y="2649711"/>
                  </a:lnTo>
                  <a:lnTo>
                    <a:pt x="2408873" y="2653855"/>
                  </a:lnTo>
                  <a:lnTo>
                    <a:pt x="2410778" y="2657998"/>
                  </a:lnTo>
                  <a:lnTo>
                    <a:pt x="2412683" y="2661823"/>
                  </a:lnTo>
                  <a:lnTo>
                    <a:pt x="2414270" y="2665967"/>
                  </a:lnTo>
                  <a:lnTo>
                    <a:pt x="2415540" y="2670110"/>
                  </a:lnTo>
                  <a:lnTo>
                    <a:pt x="2416810" y="2674254"/>
                  </a:lnTo>
                  <a:lnTo>
                    <a:pt x="2417446" y="2678397"/>
                  </a:lnTo>
                  <a:lnTo>
                    <a:pt x="2417763" y="2682541"/>
                  </a:lnTo>
                  <a:lnTo>
                    <a:pt x="2417763" y="2686684"/>
                  </a:lnTo>
                  <a:lnTo>
                    <a:pt x="2417763" y="2691147"/>
                  </a:lnTo>
                  <a:lnTo>
                    <a:pt x="2417446" y="2694971"/>
                  </a:lnTo>
                  <a:lnTo>
                    <a:pt x="2416810" y="2699434"/>
                  </a:lnTo>
                  <a:lnTo>
                    <a:pt x="2415540" y="2703896"/>
                  </a:lnTo>
                  <a:lnTo>
                    <a:pt x="2414270" y="2707721"/>
                  </a:lnTo>
                  <a:lnTo>
                    <a:pt x="2412683" y="2711864"/>
                  </a:lnTo>
                  <a:lnTo>
                    <a:pt x="2410778" y="2716008"/>
                  </a:lnTo>
                  <a:lnTo>
                    <a:pt x="2408873" y="2720151"/>
                  </a:lnTo>
                  <a:lnTo>
                    <a:pt x="2406016" y="2723976"/>
                  </a:lnTo>
                  <a:lnTo>
                    <a:pt x="2403793" y="2728120"/>
                  </a:lnTo>
                  <a:lnTo>
                    <a:pt x="2397443" y="2735769"/>
                  </a:lnTo>
                  <a:lnTo>
                    <a:pt x="2390140" y="2743419"/>
                  </a:lnTo>
                  <a:lnTo>
                    <a:pt x="2381886" y="2751068"/>
                  </a:lnTo>
                  <a:lnTo>
                    <a:pt x="2372996" y="2758080"/>
                  </a:lnTo>
                  <a:lnTo>
                    <a:pt x="2362518" y="2765093"/>
                  </a:lnTo>
                  <a:lnTo>
                    <a:pt x="2351723" y="2772105"/>
                  </a:lnTo>
                  <a:lnTo>
                    <a:pt x="2339658" y="2778798"/>
                  </a:lnTo>
                  <a:lnTo>
                    <a:pt x="2326640" y="2785173"/>
                  </a:lnTo>
                  <a:lnTo>
                    <a:pt x="2313306" y="2791229"/>
                  </a:lnTo>
                  <a:lnTo>
                    <a:pt x="2298700" y="2797284"/>
                  </a:lnTo>
                  <a:lnTo>
                    <a:pt x="2283778" y="2803340"/>
                  </a:lnTo>
                  <a:lnTo>
                    <a:pt x="2267586" y="2808440"/>
                  </a:lnTo>
                  <a:lnTo>
                    <a:pt x="2251076" y="2813540"/>
                  </a:lnTo>
                  <a:lnTo>
                    <a:pt x="2233613" y="2818640"/>
                  </a:lnTo>
                  <a:lnTo>
                    <a:pt x="2215516" y="2823102"/>
                  </a:lnTo>
                  <a:lnTo>
                    <a:pt x="2197100" y="2827245"/>
                  </a:lnTo>
                  <a:lnTo>
                    <a:pt x="2177733" y="2831389"/>
                  </a:lnTo>
                  <a:lnTo>
                    <a:pt x="2158048" y="2834895"/>
                  </a:lnTo>
                  <a:lnTo>
                    <a:pt x="2137728" y="2838401"/>
                  </a:lnTo>
                  <a:lnTo>
                    <a:pt x="2116773" y="2841270"/>
                  </a:lnTo>
                  <a:lnTo>
                    <a:pt x="2095500" y="2844138"/>
                  </a:lnTo>
                  <a:lnTo>
                    <a:pt x="2073910" y="2846051"/>
                  </a:lnTo>
                  <a:lnTo>
                    <a:pt x="2051368" y="2847963"/>
                  </a:lnTo>
                  <a:lnTo>
                    <a:pt x="2028826" y="2849238"/>
                  </a:lnTo>
                  <a:lnTo>
                    <a:pt x="2005966" y="2850513"/>
                  </a:lnTo>
                  <a:lnTo>
                    <a:pt x="1982788" y="2851150"/>
                  </a:lnTo>
                  <a:lnTo>
                    <a:pt x="1959293" y="2851150"/>
                  </a:lnTo>
                  <a:lnTo>
                    <a:pt x="1935480" y="2851150"/>
                  </a:lnTo>
                  <a:lnTo>
                    <a:pt x="1912303" y="2850513"/>
                  </a:lnTo>
                  <a:lnTo>
                    <a:pt x="1889443" y="2849238"/>
                  </a:lnTo>
                  <a:lnTo>
                    <a:pt x="1866900" y="2847963"/>
                  </a:lnTo>
                  <a:lnTo>
                    <a:pt x="1844358" y="2846051"/>
                  </a:lnTo>
                  <a:lnTo>
                    <a:pt x="1822768" y="2844138"/>
                  </a:lnTo>
                  <a:lnTo>
                    <a:pt x="1801496" y="2841270"/>
                  </a:lnTo>
                  <a:lnTo>
                    <a:pt x="1780540" y="2838401"/>
                  </a:lnTo>
                  <a:lnTo>
                    <a:pt x="1760220" y="2834895"/>
                  </a:lnTo>
                  <a:lnTo>
                    <a:pt x="1740536" y="2831389"/>
                  </a:lnTo>
                  <a:lnTo>
                    <a:pt x="1721168" y="2827245"/>
                  </a:lnTo>
                  <a:lnTo>
                    <a:pt x="1702753" y="2823102"/>
                  </a:lnTo>
                  <a:lnTo>
                    <a:pt x="1684656" y="2818640"/>
                  </a:lnTo>
                  <a:lnTo>
                    <a:pt x="1667193" y="2813540"/>
                  </a:lnTo>
                  <a:lnTo>
                    <a:pt x="1650683" y="2808440"/>
                  </a:lnTo>
                  <a:lnTo>
                    <a:pt x="1634490" y="2803340"/>
                  </a:lnTo>
                  <a:lnTo>
                    <a:pt x="1619568" y="2797284"/>
                  </a:lnTo>
                  <a:lnTo>
                    <a:pt x="1604963" y="2791229"/>
                  </a:lnTo>
                  <a:lnTo>
                    <a:pt x="1591628" y="2785173"/>
                  </a:lnTo>
                  <a:lnTo>
                    <a:pt x="1578610" y="2778798"/>
                  </a:lnTo>
                  <a:lnTo>
                    <a:pt x="1566863" y="2772105"/>
                  </a:lnTo>
                  <a:lnTo>
                    <a:pt x="1555750" y="2765093"/>
                  </a:lnTo>
                  <a:lnTo>
                    <a:pt x="1545273" y="2758080"/>
                  </a:lnTo>
                  <a:lnTo>
                    <a:pt x="1536383" y="2751068"/>
                  </a:lnTo>
                  <a:lnTo>
                    <a:pt x="1528128" y="2743419"/>
                  </a:lnTo>
                  <a:lnTo>
                    <a:pt x="1520826" y="2735769"/>
                  </a:lnTo>
                  <a:lnTo>
                    <a:pt x="1514793" y="2728120"/>
                  </a:lnTo>
                  <a:lnTo>
                    <a:pt x="1511936" y="2723976"/>
                  </a:lnTo>
                  <a:lnTo>
                    <a:pt x="1509396" y="2720151"/>
                  </a:lnTo>
                  <a:lnTo>
                    <a:pt x="1507490" y="2716008"/>
                  </a:lnTo>
                  <a:lnTo>
                    <a:pt x="1505586" y="2711864"/>
                  </a:lnTo>
                  <a:lnTo>
                    <a:pt x="1503998" y="2707721"/>
                  </a:lnTo>
                  <a:lnTo>
                    <a:pt x="1502410" y="2703896"/>
                  </a:lnTo>
                  <a:lnTo>
                    <a:pt x="1501776" y="2699434"/>
                  </a:lnTo>
                  <a:lnTo>
                    <a:pt x="1500823" y="2694971"/>
                  </a:lnTo>
                  <a:lnTo>
                    <a:pt x="1500506" y="2691147"/>
                  </a:lnTo>
                  <a:lnTo>
                    <a:pt x="1500188" y="2686684"/>
                  </a:lnTo>
                  <a:lnTo>
                    <a:pt x="1500506" y="2682541"/>
                  </a:lnTo>
                  <a:lnTo>
                    <a:pt x="1500823" y="2678397"/>
                  </a:lnTo>
                  <a:lnTo>
                    <a:pt x="1501776" y="2674254"/>
                  </a:lnTo>
                  <a:lnTo>
                    <a:pt x="1502410" y="2670110"/>
                  </a:lnTo>
                  <a:lnTo>
                    <a:pt x="1503998" y="2665967"/>
                  </a:lnTo>
                  <a:lnTo>
                    <a:pt x="1505586" y="2661823"/>
                  </a:lnTo>
                  <a:lnTo>
                    <a:pt x="1507490" y="2657998"/>
                  </a:lnTo>
                  <a:lnTo>
                    <a:pt x="1509396" y="2653855"/>
                  </a:lnTo>
                  <a:lnTo>
                    <a:pt x="1511936" y="2649711"/>
                  </a:lnTo>
                  <a:lnTo>
                    <a:pt x="1514793" y="2645568"/>
                  </a:lnTo>
                  <a:lnTo>
                    <a:pt x="1520826" y="2638237"/>
                  </a:lnTo>
                  <a:lnTo>
                    <a:pt x="1528128" y="2630587"/>
                  </a:lnTo>
                  <a:lnTo>
                    <a:pt x="1536383" y="2622938"/>
                  </a:lnTo>
                  <a:lnTo>
                    <a:pt x="1545273" y="2615607"/>
                  </a:lnTo>
                  <a:lnTo>
                    <a:pt x="1555750" y="2608914"/>
                  </a:lnTo>
                  <a:lnTo>
                    <a:pt x="1566863" y="2601583"/>
                  </a:lnTo>
                  <a:lnTo>
                    <a:pt x="1578610" y="2594889"/>
                  </a:lnTo>
                  <a:lnTo>
                    <a:pt x="1591628" y="2588515"/>
                  </a:lnTo>
                  <a:lnTo>
                    <a:pt x="1604963" y="2582140"/>
                  </a:lnTo>
                  <a:lnTo>
                    <a:pt x="1619568" y="2576403"/>
                  </a:lnTo>
                  <a:lnTo>
                    <a:pt x="1634490" y="2570666"/>
                  </a:lnTo>
                  <a:lnTo>
                    <a:pt x="1650683" y="2565247"/>
                  </a:lnTo>
                  <a:lnTo>
                    <a:pt x="1667193" y="2560148"/>
                  </a:lnTo>
                  <a:lnTo>
                    <a:pt x="1684656" y="2555367"/>
                  </a:lnTo>
                  <a:lnTo>
                    <a:pt x="1702753" y="2550586"/>
                  </a:lnTo>
                  <a:lnTo>
                    <a:pt x="1721168" y="2546123"/>
                  </a:lnTo>
                  <a:lnTo>
                    <a:pt x="1740536" y="2542299"/>
                  </a:lnTo>
                  <a:lnTo>
                    <a:pt x="1760220" y="2538793"/>
                  </a:lnTo>
                  <a:lnTo>
                    <a:pt x="1780540" y="2535605"/>
                  </a:lnTo>
                  <a:lnTo>
                    <a:pt x="1801496" y="2532737"/>
                  </a:lnTo>
                  <a:lnTo>
                    <a:pt x="1822768" y="2529868"/>
                  </a:lnTo>
                  <a:lnTo>
                    <a:pt x="1844358" y="2527637"/>
                  </a:lnTo>
                  <a:lnTo>
                    <a:pt x="1866900" y="2526043"/>
                  </a:lnTo>
                  <a:lnTo>
                    <a:pt x="1889443" y="2524450"/>
                  </a:lnTo>
                  <a:lnTo>
                    <a:pt x="1912303" y="2523493"/>
                  </a:lnTo>
                  <a:lnTo>
                    <a:pt x="1935480" y="2522856"/>
                  </a:lnTo>
                  <a:lnTo>
                    <a:pt x="1959293" y="2522537"/>
                  </a:lnTo>
                  <a:close/>
                  <a:moveTo>
                    <a:pt x="2854584" y="2507933"/>
                  </a:moveTo>
                  <a:lnTo>
                    <a:pt x="2854584" y="2625091"/>
                  </a:lnTo>
                  <a:lnTo>
                    <a:pt x="2873946" y="2630488"/>
                  </a:lnTo>
                  <a:lnTo>
                    <a:pt x="2893626" y="2636203"/>
                  </a:lnTo>
                  <a:lnTo>
                    <a:pt x="2914258" y="2640966"/>
                  </a:lnTo>
                  <a:lnTo>
                    <a:pt x="2935524" y="2645728"/>
                  </a:lnTo>
                  <a:lnTo>
                    <a:pt x="2935524" y="2529523"/>
                  </a:lnTo>
                  <a:lnTo>
                    <a:pt x="2914258" y="2524761"/>
                  </a:lnTo>
                  <a:lnTo>
                    <a:pt x="2893626" y="2519363"/>
                  </a:lnTo>
                  <a:lnTo>
                    <a:pt x="2873946" y="2513965"/>
                  </a:lnTo>
                  <a:lnTo>
                    <a:pt x="2854584" y="2507933"/>
                  </a:lnTo>
                  <a:close/>
                  <a:moveTo>
                    <a:pt x="2692385" y="2444750"/>
                  </a:moveTo>
                  <a:lnTo>
                    <a:pt x="2692385" y="2542223"/>
                  </a:lnTo>
                  <a:lnTo>
                    <a:pt x="2695241" y="2545081"/>
                  </a:lnTo>
                  <a:lnTo>
                    <a:pt x="2698098" y="2548256"/>
                  </a:lnTo>
                  <a:lnTo>
                    <a:pt x="2705399" y="2554923"/>
                  </a:lnTo>
                  <a:lnTo>
                    <a:pt x="2714921" y="2561591"/>
                  </a:lnTo>
                  <a:lnTo>
                    <a:pt x="2725078" y="2568576"/>
                  </a:lnTo>
                  <a:lnTo>
                    <a:pt x="2737140" y="2576196"/>
                  </a:lnTo>
                  <a:lnTo>
                    <a:pt x="2748884" y="2582863"/>
                  </a:lnTo>
                  <a:lnTo>
                    <a:pt x="2761581" y="2589213"/>
                  </a:lnTo>
                  <a:lnTo>
                    <a:pt x="2773325" y="2595246"/>
                  </a:lnTo>
                  <a:lnTo>
                    <a:pt x="2773325" y="2486343"/>
                  </a:lnTo>
                  <a:lnTo>
                    <a:pt x="2758407" y="2480628"/>
                  </a:lnTo>
                  <a:lnTo>
                    <a:pt x="2744441" y="2475230"/>
                  </a:lnTo>
                  <a:lnTo>
                    <a:pt x="2732379" y="2469198"/>
                  </a:lnTo>
                  <a:lnTo>
                    <a:pt x="2721269" y="2464118"/>
                  </a:lnTo>
                  <a:lnTo>
                    <a:pt x="2712064" y="2458720"/>
                  </a:lnTo>
                  <a:lnTo>
                    <a:pt x="2704446" y="2453958"/>
                  </a:lnTo>
                  <a:lnTo>
                    <a:pt x="2697781" y="2449195"/>
                  </a:lnTo>
                  <a:lnTo>
                    <a:pt x="2692385" y="2444750"/>
                  </a:lnTo>
                  <a:close/>
                  <a:moveTo>
                    <a:pt x="3744614" y="2439353"/>
                  </a:moveTo>
                  <a:lnTo>
                    <a:pt x="3737949" y="2444433"/>
                  </a:lnTo>
                  <a:lnTo>
                    <a:pt x="3730648" y="2449195"/>
                  </a:lnTo>
                  <a:lnTo>
                    <a:pt x="3722713" y="2454275"/>
                  </a:lnTo>
                  <a:lnTo>
                    <a:pt x="3715095" y="2459038"/>
                  </a:lnTo>
                  <a:lnTo>
                    <a:pt x="3706524" y="2462848"/>
                  </a:lnTo>
                  <a:lnTo>
                    <a:pt x="3698907" y="2466975"/>
                  </a:lnTo>
                  <a:lnTo>
                    <a:pt x="3691289" y="2470468"/>
                  </a:lnTo>
                  <a:lnTo>
                    <a:pt x="3683671" y="2473325"/>
                  </a:lnTo>
                  <a:lnTo>
                    <a:pt x="3683671" y="2592706"/>
                  </a:lnTo>
                  <a:lnTo>
                    <a:pt x="3692558" y="2588578"/>
                  </a:lnTo>
                  <a:lnTo>
                    <a:pt x="3701128" y="2583816"/>
                  </a:lnTo>
                  <a:lnTo>
                    <a:pt x="3709381" y="2579053"/>
                  </a:lnTo>
                  <a:lnTo>
                    <a:pt x="3717634" y="2573973"/>
                  </a:lnTo>
                  <a:lnTo>
                    <a:pt x="3725252" y="2568258"/>
                  </a:lnTo>
                  <a:lnTo>
                    <a:pt x="3732235" y="2563178"/>
                  </a:lnTo>
                  <a:lnTo>
                    <a:pt x="3738901" y="2557781"/>
                  </a:lnTo>
                  <a:lnTo>
                    <a:pt x="3744614" y="2553018"/>
                  </a:lnTo>
                  <a:lnTo>
                    <a:pt x="3744614" y="2439353"/>
                  </a:lnTo>
                  <a:close/>
                  <a:moveTo>
                    <a:pt x="3151360" y="2322195"/>
                  </a:moveTo>
                  <a:lnTo>
                    <a:pt x="3151360" y="2437130"/>
                  </a:lnTo>
                  <a:lnTo>
                    <a:pt x="3174848" y="2437765"/>
                  </a:lnTo>
                  <a:lnTo>
                    <a:pt x="3198972" y="2437765"/>
                  </a:lnTo>
                  <a:lnTo>
                    <a:pt x="3215477" y="2437765"/>
                  </a:lnTo>
                  <a:lnTo>
                    <a:pt x="3231983" y="2437448"/>
                  </a:lnTo>
                  <a:lnTo>
                    <a:pt x="3231983" y="2322512"/>
                  </a:lnTo>
                  <a:lnTo>
                    <a:pt x="3198972" y="2323147"/>
                  </a:lnTo>
                  <a:lnTo>
                    <a:pt x="3174848" y="2323147"/>
                  </a:lnTo>
                  <a:lnTo>
                    <a:pt x="3151360" y="2322195"/>
                  </a:lnTo>
                  <a:close/>
                  <a:moveTo>
                    <a:pt x="3815080" y="2317750"/>
                  </a:moveTo>
                  <a:lnTo>
                    <a:pt x="3816033" y="2325370"/>
                  </a:lnTo>
                  <a:lnTo>
                    <a:pt x="3816350" y="2332673"/>
                  </a:lnTo>
                  <a:lnTo>
                    <a:pt x="3816350" y="2483803"/>
                  </a:lnTo>
                  <a:lnTo>
                    <a:pt x="3816033" y="2484438"/>
                  </a:lnTo>
                  <a:lnTo>
                    <a:pt x="3815398" y="2493010"/>
                  </a:lnTo>
                  <a:lnTo>
                    <a:pt x="3814763" y="2498408"/>
                  </a:lnTo>
                  <a:lnTo>
                    <a:pt x="3813493" y="2504123"/>
                  </a:lnTo>
                  <a:lnTo>
                    <a:pt x="3811906" y="2509520"/>
                  </a:lnTo>
                  <a:lnTo>
                    <a:pt x="3810319" y="2514600"/>
                  </a:lnTo>
                  <a:lnTo>
                    <a:pt x="3808097" y="2520316"/>
                  </a:lnTo>
                  <a:lnTo>
                    <a:pt x="3805558" y="2525713"/>
                  </a:lnTo>
                  <a:lnTo>
                    <a:pt x="3803019" y="2530793"/>
                  </a:lnTo>
                  <a:lnTo>
                    <a:pt x="3799844" y="2536508"/>
                  </a:lnTo>
                  <a:lnTo>
                    <a:pt x="3796036" y="2541588"/>
                  </a:lnTo>
                  <a:lnTo>
                    <a:pt x="3792226" y="2546668"/>
                  </a:lnTo>
                  <a:lnTo>
                    <a:pt x="3788418" y="2551748"/>
                  </a:lnTo>
                  <a:lnTo>
                    <a:pt x="3783974" y="2556828"/>
                  </a:lnTo>
                  <a:lnTo>
                    <a:pt x="3779212" y="2561591"/>
                  </a:lnTo>
                  <a:lnTo>
                    <a:pt x="3774134" y="2566671"/>
                  </a:lnTo>
                  <a:lnTo>
                    <a:pt x="3768420" y="2571433"/>
                  </a:lnTo>
                  <a:lnTo>
                    <a:pt x="3763024" y="2576513"/>
                  </a:lnTo>
                  <a:lnTo>
                    <a:pt x="3750963" y="2586038"/>
                  </a:lnTo>
                  <a:lnTo>
                    <a:pt x="3737314" y="2595246"/>
                  </a:lnTo>
                  <a:lnTo>
                    <a:pt x="3722713" y="2604136"/>
                  </a:lnTo>
                  <a:lnTo>
                    <a:pt x="3707477" y="2613026"/>
                  </a:lnTo>
                  <a:lnTo>
                    <a:pt x="3690971" y="2621281"/>
                  </a:lnTo>
                  <a:lnTo>
                    <a:pt x="3673513" y="2628901"/>
                  </a:lnTo>
                  <a:lnTo>
                    <a:pt x="3655103" y="2636838"/>
                  </a:lnTo>
                  <a:lnTo>
                    <a:pt x="3635424" y="2644458"/>
                  </a:lnTo>
                  <a:lnTo>
                    <a:pt x="3615109" y="2651443"/>
                  </a:lnTo>
                  <a:lnTo>
                    <a:pt x="3593842" y="2658111"/>
                  </a:lnTo>
                  <a:lnTo>
                    <a:pt x="3571941" y="2664461"/>
                  </a:lnTo>
                  <a:lnTo>
                    <a:pt x="3549087" y="2670493"/>
                  </a:lnTo>
                  <a:lnTo>
                    <a:pt x="3525281" y="2675891"/>
                  </a:lnTo>
                  <a:lnTo>
                    <a:pt x="3501157" y="2680971"/>
                  </a:lnTo>
                  <a:lnTo>
                    <a:pt x="3476082" y="2685733"/>
                  </a:lnTo>
                  <a:lnTo>
                    <a:pt x="3450371" y="2689861"/>
                  </a:lnTo>
                  <a:lnTo>
                    <a:pt x="3424343" y="2693671"/>
                  </a:lnTo>
                  <a:lnTo>
                    <a:pt x="3397680" y="2697163"/>
                  </a:lnTo>
                  <a:lnTo>
                    <a:pt x="3370065" y="2700021"/>
                  </a:lnTo>
                  <a:lnTo>
                    <a:pt x="3341815" y="2702561"/>
                  </a:lnTo>
                  <a:lnTo>
                    <a:pt x="3313565" y="2704466"/>
                  </a:lnTo>
                  <a:lnTo>
                    <a:pt x="3284680" y="2705736"/>
                  </a:lnTo>
                  <a:lnTo>
                    <a:pt x="3255478" y="2706371"/>
                  </a:lnTo>
                  <a:lnTo>
                    <a:pt x="3225959" y="2706688"/>
                  </a:lnTo>
                  <a:lnTo>
                    <a:pt x="3195487" y="2706371"/>
                  </a:lnTo>
                  <a:lnTo>
                    <a:pt x="3165650" y="2705736"/>
                  </a:lnTo>
                  <a:lnTo>
                    <a:pt x="3136130" y="2704148"/>
                  </a:lnTo>
                  <a:lnTo>
                    <a:pt x="3106928" y="2701926"/>
                  </a:lnTo>
                  <a:lnTo>
                    <a:pt x="3078678" y="2699703"/>
                  </a:lnTo>
                  <a:lnTo>
                    <a:pt x="3050428" y="2696528"/>
                  </a:lnTo>
                  <a:lnTo>
                    <a:pt x="3022813" y="2693353"/>
                  </a:lnTo>
                  <a:lnTo>
                    <a:pt x="2996150" y="2688908"/>
                  </a:lnTo>
                  <a:lnTo>
                    <a:pt x="2970122" y="2684781"/>
                  </a:lnTo>
                  <a:lnTo>
                    <a:pt x="2944729" y="2680018"/>
                  </a:lnTo>
                  <a:lnTo>
                    <a:pt x="2919971" y="2674303"/>
                  </a:lnTo>
                  <a:lnTo>
                    <a:pt x="2895847" y="2668588"/>
                  </a:lnTo>
                  <a:lnTo>
                    <a:pt x="2872994" y="2662556"/>
                  </a:lnTo>
                  <a:lnTo>
                    <a:pt x="2850775" y="2655888"/>
                  </a:lnTo>
                  <a:lnTo>
                    <a:pt x="2829190" y="2648903"/>
                  </a:lnTo>
                  <a:lnTo>
                    <a:pt x="2808876" y="2641601"/>
                  </a:lnTo>
                  <a:lnTo>
                    <a:pt x="2789196" y="2633663"/>
                  </a:lnTo>
                  <a:lnTo>
                    <a:pt x="2770469" y="2625408"/>
                  </a:lnTo>
                  <a:lnTo>
                    <a:pt x="2753328" y="2617153"/>
                  </a:lnTo>
                  <a:lnTo>
                    <a:pt x="2736823" y="2608581"/>
                  </a:lnTo>
                  <a:lnTo>
                    <a:pt x="2721269" y="2599373"/>
                  </a:lnTo>
                  <a:lnTo>
                    <a:pt x="2706986" y="2590483"/>
                  </a:lnTo>
                  <a:lnTo>
                    <a:pt x="2693972" y="2580641"/>
                  </a:lnTo>
                  <a:lnTo>
                    <a:pt x="2688258" y="2575878"/>
                  </a:lnTo>
                  <a:lnTo>
                    <a:pt x="2682227" y="2570798"/>
                  </a:lnTo>
                  <a:lnTo>
                    <a:pt x="2676831" y="2566036"/>
                  </a:lnTo>
                  <a:lnTo>
                    <a:pt x="2671753" y="2560956"/>
                  </a:lnTo>
                  <a:lnTo>
                    <a:pt x="2666991" y="2555558"/>
                  </a:lnTo>
                  <a:lnTo>
                    <a:pt x="2662548" y="2550161"/>
                  </a:lnTo>
                  <a:lnTo>
                    <a:pt x="2658104" y="2545081"/>
                  </a:lnTo>
                  <a:lnTo>
                    <a:pt x="2654612" y="2540001"/>
                  </a:lnTo>
                  <a:lnTo>
                    <a:pt x="2651121" y="2534286"/>
                  </a:lnTo>
                  <a:lnTo>
                    <a:pt x="2647947" y="2528888"/>
                  </a:lnTo>
                  <a:lnTo>
                    <a:pt x="2645090" y="2523808"/>
                  </a:lnTo>
                  <a:lnTo>
                    <a:pt x="2642868" y="2518093"/>
                  </a:lnTo>
                  <a:lnTo>
                    <a:pt x="2640329" y="2512695"/>
                  </a:lnTo>
                  <a:lnTo>
                    <a:pt x="2638742" y="2506663"/>
                  </a:lnTo>
                  <a:lnTo>
                    <a:pt x="2637789" y="2501265"/>
                  </a:lnTo>
                  <a:lnTo>
                    <a:pt x="2636520" y="2495868"/>
                  </a:lnTo>
                  <a:lnTo>
                    <a:pt x="2636202" y="2489835"/>
                  </a:lnTo>
                  <a:lnTo>
                    <a:pt x="2635885" y="2484438"/>
                  </a:lnTo>
                  <a:lnTo>
                    <a:pt x="2635250" y="2484438"/>
                  </a:lnTo>
                  <a:lnTo>
                    <a:pt x="2635250" y="2375535"/>
                  </a:lnTo>
                  <a:lnTo>
                    <a:pt x="2646360" y="2383790"/>
                  </a:lnTo>
                  <a:lnTo>
                    <a:pt x="2657786" y="2392045"/>
                  </a:lnTo>
                  <a:lnTo>
                    <a:pt x="2670166" y="2399983"/>
                  </a:lnTo>
                  <a:lnTo>
                    <a:pt x="2683180" y="2407285"/>
                  </a:lnTo>
                  <a:lnTo>
                    <a:pt x="2696511" y="2414905"/>
                  </a:lnTo>
                  <a:lnTo>
                    <a:pt x="2710160" y="2421890"/>
                  </a:lnTo>
                  <a:lnTo>
                    <a:pt x="2724761" y="2429193"/>
                  </a:lnTo>
                  <a:lnTo>
                    <a:pt x="2740314" y="2435860"/>
                  </a:lnTo>
                  <a:lnTo>
                    <a:pt x="2755550" y="2442210"/>
                  </a:lnTo>
                  <a:lnTo>
                    <a:pt x="2771738" y="2448243"/>
                  </a:lnTo>
                  <a:lnTo>
                    <a:pt x="2788244" y="2453958"/>
                  </a:lnTo>
                  <a:lnTo>
                    <a:pt x="2805384" y="2459673"/>
                  </a:lnTo>
                  <a:lnTo>
                    <a:pt x="2822525" y="2465070"/>
                  </a:lnTo>
                  <a:lnTo>
                    <a:pt x="2840300" y="2470150"/>
                  </a:lnTo>
                  <a:lnTo>
                    <a:pt x="2858393" y="2474913"/>
                  </a:lnTo>
                  <a:lnTo>
                    <a:pt x="2877120" y="2479675"/>
                  </a:lnTo>
                  <a:lnTo>
                    <a:pt x="2895530" y="2483803"/>
                  </a:lnTo>
                  <a:lnTo>
                    <a:pt x="2914892" y="2487930"/>
                  </a:lnTo>
                  <a:lnTo>
                    <a:pt x="2934255" y="2491423"/>
                  </a:lnTo>
                  <a:lnTo>
                    <a:pt x="2953617" y="2494915"/>
                  </a:lnTo>
                  <a:lnTo>
                    <a:pt x="2973614" y="2498090"/>
                  </a:lnTo>
                  <a:lnTo>
                    <a:pt x="2993294" y="2501265"/>
                  </a:lnTo>
                  <a:lnTo>
                    <a:pt x="3013926" y="2503488"/>
                  </a:lnTo>
                  <a:lnTo>
                    <a:pt x="3033923" y="2506028"/>
                  </a:lnTo>
                  <a:lnTo>
                    <a:pt x="3054555" y="2508250"/>
                  </a:lnTo>
                  <a:lnTo>
                    <a:pt x="3074869" y="2509838"/>
                  </a:lnTo>
                  <a:lnTo>
                    <a:pt x="3095819" y="2511425"/>
                  </a:lnTo>
                  <a:lnTo>
                    <a:pt x="3116451" y="2512695"/>
                  </a:lnTo>
                  <a:lnTo>
                    <a:pt x="3137400" y="2513965"/>
                  </a:lnTo>
                  <a:lnTo>
                    <a:pt x="3158032" y="2514600"/>
                  </a:lnTo>
                  <a:lnTo>
                    <a:pt x="3178981" y="2514918"/>
                  </a:lnTo>
                  <a:lnTo>
                    <a:pt x="3199613" y="2514918"/>
                  </a:lnTo>
                  <a:lnTo>
                    <a:pt x="3224372" y="2514918"/>
                  </a:lnTo>
                  <a:lnTo>
                    <a:pt x="3249765" y="2514283"/>
                  </a:lnTo>
                  <a:lnTo>
                    <a:pt x="3274523" y="2513330"/>
                  </a:lnTo>
                  <a:lnTo>
                    <a:pt x="3299282" y="2511743"/>
                  </a:lnTo>
                  <a:lnTo>
                    <a:pt x="3324040" y="2510473"/>
                  </a:lnTo>
                  <a:lnTo>
                    <a:pt x="3348481" y="2507933"/>
                  </a:lnTo>
                  <a:lnTo>
                    <a:pt x="3372922" y="2505710"/>
                  </a:lnTo>
                  <a:lnTo>
                    <a:pt x="3397680" y="2502535"/>
                  </a:lnTo>
                  <a:lnTo>
                    <a:pt x="3421486" y="2499360"/>
                  </a:lnTo>
                  <a:lnTo>
                    <a:pt x="3445292" y="2495233"/>
                  </a:lnTo>
                  <a:lnTo>
                    <a:pt x="3468464" y="2491423"/>
                  </a:lnTo>
                  <a:lnTo>
                    <a:pt x="3491635" y="2486978"/>
                  </a:lnTo>
                  <a:lnTo>
                    <a:pt x="3514171" y="2481898"/>
                  </a:lnTo>
                  <a:lnTo>
                    <a:pt x="3536390" y="2476818"/>
                  </a:lnTo>
                  <a:lnTo>
                    <a:pt x="3557974" y="2471420"/>
                  </a:lnTo>
                  <a:lnTo>
                    <a:pt x="3579241" y="2465070"/>
                  </a:lnTo>
                  <a:lnTo>
                    <a:pt x="3599873" y="2458720"/>
                  </a:lnTo>
                  <a:lnTo>
                    <a:pt x="3619870" y="2452053"/>
                  </a:lnTo>
                  <a:lnTo>
                    <a:pt x="3639233" y="2444750"/>
                  </a:lnTo>
                  <a:lnTo>
                    <a:pt x="3657643" y="2437448"/>
                  </a:lnTo>
                  <a:lnTo>
                    <a:pt x="3676053" y="2429510"/>
                  </a:lnTo>
                  <a:lnTo>
                    <a:pt x="3692876" y="2421255"/>
                  </a:lnTo>
                  <a:lnTo>
                    <a:pt x="3709381" y="2412365"/>
                  </a:lnTo>
                  <a:lnTo>
                    <a:pt x="3724935" y="2403475"/>
                  </a:lnTo>
                  <a:lnTo>
                    <a:pt x="3739853" y="2393950"/>
                  </a:lnTo>
                  <a:lnTo>
                    <a:pt x="3753502" y="2384108"/>
                  </a:lnTo>
                  <a:lnTo>
                    <a:pt x="3766198" y="2374265"/>
                  </a:lnTo>
                  <a:lnTo>
                    <a:pt x="3772547" y="2368550"/>
                  </a:lnTo>
                  <a:lnTo>
                    <a:pt x="3777943" y="2363470"/>
                  </a:lnTo>
                  <a:lnTo>
                    <a:pt x="3783656" y="2358073"/>
                  </a:lnTo>
                  <a:lnTo>
                    <a:pt x="3789052" y="2352675"/>
                  </a:lnTo>
                  <a:lnTo>
                    <a:pt x="3793814" y="2346960"/>
                  </a:lnTo>
                  <a:lnTo>
                    <a:pt x="3798575" y="2341563"/>
                  </a:lnTo>
                  <a:lnTo>
                    <a:pt x="3803336" y="2335530"/>
                  </a:lnTo>
                  <a:lnTo>
                    <a:pt x="3807145" y="2329498"/>
                  </a:lnTo>
                  <a:lnTo>
                    <a:pt x="3811271" y="2323783"/>
                  </a:lnTo>
                  <a:lnTo>
                    <a:pt x="3815080" y="2317750"/>
                  </a:lnTo>
                  <a:close/>
                  <a:moveTo>
                    <a:pt x="2989478" y="2307907"/>
                  </a:moveTo>
                  <a:lnTo>
                    <a:pt x="2989478" y="2423478"/>
                  </a:lnTo>
                  <a:lnTo>
                    <a:pt x="3009158" y="2426018"/>
                  </a:lnTo>
                  <a:lnTo>
                    <a:pt x="3029472" y="2428240"/>
                  </a:lnTo>
                  <a:lnTo>
                    <a:pt x="3049469" y="2430780"/>
                  </a:lnTo>
                  <a:lnTo>
                    <a:pt x="3070419" y="2432685"/>
                  </a:lnTo>
                  <a:lnTo>
                    <a:pt x="3070419" y="2317432"/>
                  </a:lnTo>
                  <a:lnTo>
                    <a:pt x="3049469" y="2315527"/>
                  </a:lnTo>
                  <a:lnTo>
                    <a:pt x="3029472" y="2313305"/>
                  </a:lnTo>
                  <a:lnTo>
                    <a:pt x="3009158" y="2310765"/>
                  </a:lnTo>
                  <a:lnTo>
                    <a:pt x="2989478" y="2307907"/>
                  </a:lnTo>
                  <a:close/>
                  <a:moveTo>
                    <a:pt x="2827597" y="2271395"/>
                  </a:moveTo>
                  <a:lnTo>
                    <a:pt x="2827597" y="2388553"/>
                  </a:lnTo>
                  <a:lnTo>
                    <a:pt x="2846959" y="2393950"/>
                  </a:lnTo>
                  <a:lnTo>
                    <a:pt x="2866956" y="2399665"/>
                  </a:lnTo>
                  <a:lnTo>
                    <a:pt x="2887588" y="2404428"/>
                  </a:lnTo>
                  <a:lnTo>
                    <a:pt x="2908220" y="2408873"/>
                  </a:lnTo>
                  <a:lnTo>
                    <a:pt x="2908220" y="2292985"/>
                  </a:lnTo>
                  <a:lnTo>
                    <a:pt x="2887588" y="2288222"/>
                  </a:lnTo>
                  <a:lnTo>
                    <a:pt x="2866956" y="2282825"/>
                  </a:lnTo>
                  <a:lnTo>
                    <a:pt x="2846959" y="2277110"/>
                  </a:lnTo>
                  <a:lnTo>
                    <a:pt x="2827597" y="2271395"/>
                  </a:lnTo>
                  <a:close/>
                  <a:moveTo>
                    <a:pt x="3717945" y="2227897"/>
                  </a:moveTo>
                  <a:lnTo>
                    <a:pt x="3711914" y="2232025"/>
                  </a:lnTo>
                  <a:lnTo>
                    <a:pt x="3704931" y="2235517"/>
                  </a:lnTo>
                  <a:lnTo>
                    <a:pt x="3696678" y="2239327"/>
                  </a:lnTo>
                  <a:lnTo>
                    <a:pt x="3688425" y="2242820"/>
                  </a:lnTo>
                  <a:lnTo>
                    <a:pt x="3671285" y="2249487"/>
                  </a:lnTo>
                  <a:lnTo>
                    <a:pt x="3656684" y="2255202"/>
                  </a:lnTo>
                  <a:lnTo>
                    <a:pt x="3656684" y="2356167"/>
                  </a:lnTo>
                  <a:lnTo>
                    <a:pt x="3665254" y="2351722"/>
                  </a:lnTo>
                  <a:lnTo>
                    <a:pt x="3674142" y="2347595"/>
                  </a:lnTo>
                  <a:lnTo>
                    <a:pt x="3682394" y="2342197"/>
                  </a:lnTo>
                  <a:lnTo>
                    <a:pt x="3690647" y="2337117"/>
                  </a:lnTo>
                  <a:lnTo>
                    <a:pt x="3698582" y="2331720"/>
                  </a:lnTo>
                  <a:lnTo>
                    <a:pt x="3705566" y="2326640"/>
                  </a:lnTo>
                  <a:lnTo>
                    <a:pt x="3711914" y="2321560"/>
                  </a:lnTo>
                  <a:lnTo>
                    <a:pt x="3717945" y="2316162"/>
                  </a:lnTo>
                  <a:lnTo>
                    <a:pt x="3717945" y="2227897"/>
                  </a:lnTo>
                  <a:close/>
                  <a:moveTo>
                    <a:pt x="2665715" y="2187575"/>
                  </a:moveTo>
                  <a:lnTo>
                    <a:pt x="2665715" y="2305685"/>
                  </a:lnTo>
                  <a:lnTo>
                    <a:pt x="2668254" y="2308542"/>
                  </a:lnTo>
                  <a:lnTo>
                    <a:pt x="2671429" y="2311717"/>
                  </a:lnTo>
                  <a:lnTo>
                    <a:pt x="2678729" y="2318385"/>
                  </a:lnTo>
                  <a:lnTo>
                    <a:pt x="2687934" y="2325052"/>
                  </a:lnTo>
                  <a:lnTo>
                    <a:pt x="2698726" y="2332037"/>
                  </a:lnTo>
                  <a:lnTo>
                    <a:pt x="2710153" y="2339657"/>
                  </a:lnTo>
                  <a:lnTo>
                    <a:pt x="2722215" y="2346325"/>
                  </a:lnTo>
                  <a:lnTo>
                    <a:pt x="2734594" y="2352675"/>
                  </a:lnTo>
                  <a:lnTo>
                    <a:pt x="2746656" y="2358390"/>
                  </a:lnTo>
                  <a:lnTo>
                    <a:pt x="2746656" y="2239327"/>
                  </a:lnTo>
                  <a:lnTo>
                    <a:pt x="2734594" y="2233612"/>
                  </a:lnTo>
                  <a:lnTo>
                    <a:pt x="2723167" y="2227580"/>
                  </a:lnTo>
                  <a:lnTo>
                    <a:pt x="2712058" y="2221230"/>
                  </a:lnTo>
                  <a:lnTo>
                    <a:pt x="2701583" y="2214562"/>
                  </a:lnTo>
                  <a:lnTo>
                    <a:pt x="2691743" y="2208212"/>
                  </a:lnTo>
                  <a:lnTo>
                    <a:pt x="2682538" y="2201545"/>
                  </a:lnTo>
                  <a:lnTo>
                    <a:pt x="2673650" y="2194560"/>
                  </a:lnTo>
                  <a:lnTo>
                    <a:pt x="2665715" y="2187575"/>
                  </a:lnTo>
                  <a:close/>
                  <a:moveTo>
                    <a:pt x="2609850" y="2081212"/>
                  </a:moveTo>
                  <a:lnTo>
                    <a:pt x="2613342" y="2087245"/>
                  </a:lnTo>
                  <a:lnTo>
                    <a:pt x="2617468" y="2092960"/>
                  </a:lnTo>
                  <a:lnTo>
                    <a:pt x="2621594" y="2098675"/>
                  </a:lnTo>
                  <a:lnTo>
                    <a:pt x="2626038" y="2104390"/>
                  </a:lnTo>
                  <a:lnTo>
                    <a:pt x="2631117" y="2110105"/>
                  </a:lnTo>
                  <a:lnTo>
                    <a:pt x="2635878" y="2115502"/>
                  </a:lnTo>
                  <a:lnTo>
                    <a:pt x="2641274" y="2120900"/>
                  </a:lnTo>
                  <a:lnTo>
                    <a:pt x="2646988" y="2126615"/>
                  </a:lnTo>
                  <a:lnTo>
                    <a:pt x="2658732" y="2136775"/>
                  </a:lnTo>
                  <a:lnTo>
                    <a:pt x="2671746" y="2146935"/>
                  </a:lnTo>
                  <a:lnTo>
                    <a:pt x="2685712" y="2157095"/>
                  </a:lnTo>
                  <a:lnTo>
                    <a:pt x="2700631" y="2165985"/>
                  </a:lnTo>
                  <a:lnTo>
                    <a:pt x="2715867" y="2175192"/>
                  </a:lnTo>
                  <a:lnTo>
                    <a:pt x="2732372" y="2183765"/>
                  </a:lnTo>
                  <a:lnTo>
                    <a:pt x="2749830" y="2192020"/>
                  </a:lnTo>
                  <a:lnTo>
                    <a:pt x="2767923" y="2199957"/>
                  </a:lnTo>
                  <a:lnTo>
                    <a:pt x="2786650" y="2207895"/>
                  </a:lnTo>
                  <a:lnTo>
                    <a:pt x="2805695" y="2214880"/>
                  </a:lnTo>
                  <a:lnTo>
                    <a:pt x="2826009" y="2221547"/>
                  </a:lnTo>
                  <a:lnTo>
                    <a:pt x="2846959" y="2227897"/>
                  </a:lnTo>
                  <a:lnTo>
                    <a:pt x="2867591" y="2234247"/>
                  </a:lnTo>
                  <a:lnTo>
                    <a:pt x="2889492" y="2239645"/>
                  </a:lnTo>
                  <a:lnTo>
                    <a:pt x="2912029" y="2245042"/>
                  </a:lnTo>
                  <a:lnTo>
                    <a:pt x="2934248" y="2250122"/>
                  </a:lnTo>
                  <a:lnTo>
                    <a:pt x="2957102" y="2254250"/>
                  </a:lnTo>
                  <a:lnTo>
                    <a:pt x="2980908" y="2258695"/>
                  </a:lnTo>
                  <a:lnTo>
                    <a:pt x="3004396" y="2262187"/>
                  </a:lnTo>
                  <a:lnTo>
                    <a:pt x="3028203" y="2265680"/>
                  </a:lnTo>
                  <a:lnTo>
                    <a:pt x="3052644" y="2268537"/>
                  </a:lnTo>
                  <a:lnTo>
                    <a:pt x="3077084" y="2271395"/>
                  </a:lnTo>
                  <a:lnTo>
                    <a:pt x="3101525" y="2273300"/>
                  </a:lnTo>
                  <a:lnTo>
                    <a:pt x="3125966" y="2275205"/>
                  </a:lnTo>
                  <a:lnTo>
                    <a:pt x="3150725" y="2276792"/>
                  </a:lnTo>
                  <a:lnTo>
                    <a:pt x="3175800" y="2277745"/>
                  </a:lnTo>
                  <a:lnTo>
                    <a:pt x="3200559" y="2278380"/>
                  </a:lnTo>
                  <a:lnTo>
                    <a:pt x="3225317" y="2278380"/>
                  </a:lnTo>
                  <a:lnTo>
                    <a:pt x="3246266" y="2278380"/>
                  </a:lnTo>
                  <a:lnTo>
                    <a:pt x="3267216" y="2278062"/>
                  </a:lnTo>
                  <a:lnTo>
                    <a:pt x="3288165" y="2277110"/>
                  </a:lnTo>
                  <a:lnTo>
                    <a:pt x="3308797" y="2276157"/>
                  </a:lnTo>
                  <a:lnTo>
                    <a:pt x="3329429" y="2274887"/>
                  </a:lnTo>
                  <a:lnTo>
                    <a:pt x="3350378" y="2273300"/>
                  </a:lnTo>
                  <a:lnTo>
                    <a:pt x="3371010" y="2271712"/>
                  </a:lnTo>
                  <a:lnTo>
                    <a:pt x="3391325" y="2269807"/>
                  </a:lnTo>
                  <a:lnTo>
                    <a:pt x="3411957" y="2267267"/>
                  </a:lnTo>
                  <a:lnTo>
                    <a:pt x="3431954" y="2264727"/>
                  </a:lnTo>
                  <a:lnTo>
                    <a:pt x="3451951" y="2261870"/>
                  </a:lnTo>
                  <a:lnTo>
                    <a:pt x="3471948" y="2258695"/>
                  </a:lnTo>
                  <a:lnTo>
                    <a:pt x="3491628" y="2255202"/>
                  </a:lnTo>
                  <a:lnTo>
                    <a:pt x="3510990" y="2251710"/>
                  </a:lnTo>
                  <a:lnTo>
                    <a:pt x="3530035" y="2247582"/>
                  </a:lnTo>
                  <a:lnTo>
                    <a:pt x="3548763" y="2243455"/>
                  </a:lnTo>
                  <a:lnTo>
                    <a:pt x="3567173" y="2239010"/>
                  </a:lnTo>
                  <a:lnTo>
                    <a:pt x="3585265" y="2233930"/>
                  </a:lnTo>
                  <a:lnTo>
                    <a:pt x="3603041" y="2229167"/>
                  </a:lnTo>
                  <a:lnTo>
                    <a:pt x="3620498" y="2223452"/>
                  </a:lnTo>
                  <a:lnTo>
                    <a:pt x="3637004" y="2218055"/>
                  </a:lnTo>
                  <a:lnTo>
                    <a:pt x="3653510" y="2212022"/>
                  </a:lnTo>
                  <a:lnTo>
                    <a:pt x="3669698" y="2206307"/>
                  </a:lnTo>
                  <a:lnTo>
                    <a:pt x="3685251" y="2199957"/>
                  </a:lnTo>
                  <a:lnTo>
                    <a:pt x="3700170" y="2193290"/>
                  </a:lnTo>
                  <a:lnTo>
                    <a:pt x="3714770" y="2185987"/>
                  </a:lnTo>
                  <a:lnTo>
                    <a:pt x="3728419" y="2179002"/>
                  </a:lnTo>
                  <a:lnTo>
                    <a:pt x="3741751" y="2171382"/>
                  </a:lnTo>
                  <a:lnTo>
                    <a:pt x="3754765" y="2164080"/>
                  </a:lnTo>
                  <a:lnTo>
                    <a:pt x="3767144" y="2156142"/>
                  </a:lnTo>
                  <a:lnTo>
                    <a:pt x="3778571" y="2147887"/>
                  </a:lnTo>
                  <a:lnTo>
                    <a:pt x="3789363" y="2139632"/>
                  </a:lnTo>
                  <a:lnTo>
                    <a:pt x="3789363" y="2247265"/>
                  </a:lnTo>
                  <a:lnTo>
                    <a:pt x="3788728" y="2247582"/>
                  </a:lnTo>
                  <a:lnTo>
                    <a:pt x="3788728" y="2252027"/>
                  </a:lnTo>
                  <a:lnTo>
                    <a:pt x="3788411" y="2256472"/>
                  </a:lnTo>
                  <a:lnTo>
                    <a:pt x="3787776" y="2261870"/>
                  </a:lnTo>
                  <a:lnTo>
                    <a:pt x="3786506" y="2267267"/>
                  </a:lnTo>
                  <a:lnTo>
                    <a:pt x="3785237" y="2272982"/>
                  </a:lnTo>
                  <a:lnTo>
                    <a:pt x="3783332" y="2278062"/>
                  </a:lnTo>
                  <a:lnTo>
                    <a:pt x="3781428" y="2283460"/>
                  </a:lnTo>
                  <a:lnTo>
                    <a:pt x="3778571" y="2289175"/>
                  </a:lnTo>
                  <a:lnTo>
                    <a:pt x="3775714" y="2294255"/>
                  </a:lnTo>
                  <a:lnTo>
                    <a:pt x="3772540" y="2299335"/>
                  </a:lnTo>
                  <a:lnTo>
                    <a:pt x="3769048" y="2304732"/>
                  </a:lnTo>
                  <a:lnTo>
                    <a:pt x="3765557" y="2310130"/>
                  </a:lnTo>
                  <a:lnTo>
                    <a:pt x="3761113" y="2315210"/>
                  </a:lnTo>
                  <a:lnTo>
                    <a:pt x="3756987" y="2320290"/>
                  </a:lnTo>
                  <a:lnTo>
                    <a:pt x="3752226" y="2325052"/>
                  </a:lnTo>
                  <a:lnTo>
                    <a:pt x="3747147" y="2330132"/>
                  </a:lnTo>
                  <a:lnTo>
                    <a:pt x="3741433" y="2334895"/>
                  </a:lnTo>
                  <a:lnTo>
                    <a:pt x="3736037" y="2339975"/>
                  </a:lnTo>
                  <a:lnTo>
                    <a:pt x="3723658" y="2349500"/>
                  </a:lnTo>
                  <a:lnTo>
                    <a:pt x="3710327" y="2358390"/>
                  </a:lnTo>
                  <a:lnTo>
                    <a:pt x="3696043" y="2367598"/>
                  </a:lnTo>
                  <a:lnTo>
                    <a:pt x="3680490" y="2376170"/>
                  </a:lnTo>
                  <a:lnTo>
                    <a:pt x="3663667" y="2384425"/>
                  </a:lnTo>
                  <a:lnTo>
                    <a:pt x="3646526" y="2392363"/>
                  </a:lnTo>
                  <a:lnTo>
                    <a:pt x="3627799" y="2400300"/>
                  </a:lnTo>
                  <a:lnTo>
                    <a:pt x="3608754" y="2407920"/>
                  </a:lnTo>
                  <a:lnTo>
                    <a:pt x="3588122" y="2414905"/>
                  </a:lnTo>
                  <a:lnTo>
                    <a:pt x="3566855" y="2421573"/>
                  </a:lnTo>
                  <a:lnTo>
                    <a:pt x="3544636" y="2427923"/>
                  </a:lnTo>
                  <a:lnTo>
                    <a:pt x="3522417" y="2433955"/>
                  </a:lnTo>
                  <a:lnTo>
                    <a:pt x="3498611" y="2439353"/>
                  </a:lnTo>
                  <a:lnTo>
                    <a:pt x="3474170" y="2444433"/>
                  </a:lnTo>
                  <a:lnTo>
                    <a:pt x="3449412" y="2449195"/>
                  </a:lnTo>
                  <a:lnTo>
                    <a:pt x="3423701" y="2453323"/>
                  </a:lnTo>
                  <a:lnTo>
                    <a:pt x="3397356" y="2457133"/>
                  </a:lnTo>
                  <a:lnTo>
                    <a:pt x="3370376" y="2460625"/>
                  </a:lnTo>
                  <a:lnTo>
                    <a:pt x="3343395" y="2463483"/>
                  </a:lnTo>
                  <a:lnTo>
                    <a:pt x="3315146" y="2465705"/>
                  </a:lnTo>
                  <a:lnTo>
                    <a:pt x="3286896" y="2467928"/>
                  </a:lnTo>
                  <a:lnTo>
                    <a:pt x="3258011" y="2468880"/>
                  </a:lnTo>
                  <a:lnTo>
                    <a:pt x="3228491" y="2469833"/>
                  </a:lnTo>
                  <a:lnTo>
                    <a:pt x="3198972" y="2470150"/>
                  </a:lnTo>
                  <a:lnTo>
                    <a:pt x="3168500" y="2469833"/>
                  </a:lnTo>
                  <a:lnTo>
                    <a:pt x="3138663" y="2468880"/>
                  </a:lnTo>
                  <a:lnTo>
                    <a:pt x="3109143" y="2467293"/>
                  </a:lnTo>
                  <a:lnTo>
                    <a:pt x="3080259" y="2465388"/>
                  </a:lnTo>
                  <a:lnTo>
                    <a:pt x="3051374" y="2463165"/>
                  </a:lnTo>
                  <a:lnTo>
                    <a:pt x="3023441" y="2459990"/>
                  </a:lnTo>
                  <a:lnTo>
                    <a:pt x="2996144" y="2456815"/>
                  </a:lnTo>
                  <a:lnTo>
                    <a:pt x="2969481" y="2452370"/>
                  </a:lnTo>
                  <a:lnTo>
                    <a:pt x="2943453" y="2447925"/>
                  </a:lnTo>
                  <a:lnTo>
                    <a:pt x="2917742" y="2443480"/>
                  </a:lnTo>
                  <a:lnTo>
                    <a:pt x="2892984" y="2437765"/>
                  </a:lnTo>
                  <a:lnTo>
                    <a:pt x="2869178" y="2432050"/>
                  </a:lnTo>
                  <a:lnTo>
                    <a:pt x="2846007" y="2426018"/>
                  </a:lnTo>
                  <a:lnTo>
                    <a:pt x="2823470" y="2419350"/>
                  </a:lnTo>
                  <a:lnTo>
                    <a:pt x="2802203" y="2412048"/>
                  </a:lnTo>
                  <a:lnTo>
                    <a:pt x="2781889" y="2405063"/>
                  </a:lnTo>
                  <a:lnTo>
                    <a:pt x="2762527" y="2397125"/>
                  </a:lnTo>
                  <a:lnTo>
                    <a:pt x="2743799" y="2389188"/>
                  </a:lnTo>
                  <a:lnTo>
                    <a:pt x="2726024" y="2380615"/>
                  </a:lnTo>
                  <a:lnTo>
                    <a:pt x="2709518" y="2372043"/>
                  </a:lnTo>
                  <a:lnTo>
                    <a:pt x="2694600" y="2362835"/>
                  </a:lnTo>
                  <a:lnTo>
                    <a:pt x="2679999" y="2353945"/>
                  </a:lnTo>
                  <a:lnTo>
                    <a:pt x="2666985" y="2343785"/>
                  </a:lnTo>
                  <a:lnTo>
                    <a:pt x="2660954" y="2339340"/>
                  </a:lnTo>
                  <a:lnTo>
                    <a:pt x="2655240" y="2333942"/>
                  </a:lnTo>
                  <a:lnTo>
                    <a:pt x="2650162" y="2328862"/>
                  </a:lnTo>
                  <a:lnTo>
                    <a:pt x="2645083" y="2324100"/>
                  </a:lnTo>
                  <a:lnTo>
                    <a:pt x="2639687" y="2319020"/>
                  </a:lnTo>
                  <a:lnTo>
                    <a:pt x="2635561" y="2313622"/>
                  </a:lnTo>
                  <a:lnTo>
                    <a:pt x="2631434" y="2308542"/>
                  </a:lnTo>
                  <a:lnTo>
                    <a:pt x="2627625" y="2303145"/>
                  </a:lnTo>
                  <a:lnTo>
                    <a:pt x="2624134" y="2297747"/>
                  </a:lnTo>
                  <a:lnTo>
                    <a:pt x="2620960" y="2292350"/>
                  </a:lnTo>
                  <a:lnTo>
                    <a:pt x="2618103" y="2286635"/>
                  </a:lnTo>
                  <a:lnTo>
                    <a:pt x="2615881" y="2281555"/>
                  </a:lnTo>
                  <a:lnTo>
                    <a:pt x="2613659" y="2275840"/>
                  </a:lnTo>
                  <a:lnTo>
                    <a:pt x="2612072" y="2270125"/>
                  </a:lnTo>
                  <a:lnTo>
                    <a:pt x="2610485" y="2264727"/>
                  </a:lnTo>
                  <a:lnTo>
                    <a:pt x="2609850" y="2259012"/>
                  </a:lnTo>
                  <a:lnTo>
                    <a:pt x="2609215" y="2253297"/>
                  </a:lnTo>
                  <a:lnTo>
                    <a:pt x="2609215" y="2247582"/>
                  </a:lnTo>
                  <a:lnTo>
                    <a:pt x="2608580" y="2247582"/>
                  </a:lnTo>
                  <a:lnTo>
                    <a:pt x="2608580" y="2101215"/>
                  </a:lnTo>
                  <a:lnTo>
                    <a:pt x="2608263" y="2097405"/>
                  </a:lnTo>
                  <a:lnTo>
                    <a:pt x="2608580" y="2089150"/>
                  </a:lnTo>
                  <a:lnTo>
                    <a:pt x="2609850" y="2081212"/>
                  </a:lnTo>
                  <a:close/>
                  <a:moveTo>
                    <a:pt x="3270250" y="1882775"/>
                  </a:moveTo>
                  <a:lnTo>
                    <a:pt x="3307579" y="1890615"/>
                  </a:lnTo>
                  <a:lnTo>
                    <a:pt x="3314856" y="1892183"/>
                  </a:lnTo>
                  <a:lnTo>
                    <a:pt x="3321499" y="1894064"/>
                  </a:lnTo>
                  <a:lnTo>
                    <a:pt x="3326877" y="1895945"/>
                  </a:lnTo>
                  <a:lnTo>
                    <a:pt x="3331622" y="1898141"/>
                  </a:lnTo>
                  <a:lnTo>
                    <a:pt x="3336367" y="1900649"/>
                  </a:lnTo>
                  <a:lnTo>
                    <a:pt x="3340164" y="1902844"/>
                  </a:lnTo>
                  <a:lnTo>
                    <a:pt x="3348389" y="1908802"/>
                  </a:lnTo>
                  <a:lnTo>
                    <a:pt x="3351236" y="1911625"/>
                  </a:lnTo>
                  <a:lnTo>
                    <a:pt x="3353767" y="1914133"/>
                  </a:lnTo>
                  <a:lnTo>
                    <a:pt x="3355665" y="1916955"/>
                  </a:lnTo>
                  <a:lnTo>
                    <a:pt x="3356930" y="1919778"/>
                  </a:lnTo>
                  <a:lnTo>
                    <a:pt x="3357563" y="1922913"/>
                  </a:lnTo>
                  <a:lnTo>
                    <a:pt x="3357563" y="1925422"/>
                  </a:lnTo>
                  <a:lnTo>
                    <a:pt x="3357247" y="1928244"/>
                  </a:lnTo>
                  <a:lnTo>
                    <a:pt x="3355981" y="1931066"/>
                  </a:lnTo>
                  <a:lnTo>
                    <a:pt x="3354716" y="1933889"/>
                  </a:lnTo>
                  <a:lnTo>
                    <a:pt x="3352818" y="1936397"/>
                  </a:lnTo>
                  <a:lnTo>
                    <a:pt x="3350603" y="1939220"/>
                  </a:lnTo>
                  <a:lnTo>
                    <a:pt x="3347440" y="1941415"/>
                  </a:lnTo>
                  <a:lnTo>
                    <a:pt x="3344276" y="1943923"/>
                  </a:lnTo>
                  <a:lnTo>
                    <a:pt x="3340164" y="1945805"/>
                  </a:lnTo>
                  <a:lnTo>
                    <a:pt x="3336051" y="1947686"/>
                  </a:lnTo>
                  <a:lnTo>
                    <a:pt x="3331306" y="1949568"/>
                  </a:lnTo>
                  <a:lnTo>
                    <a:pt x="3324979" y="1951763"/>
                  </a:lnTo>
                  <a:lnTo>
                    <a:pt x="3318335" y="1953644"/>
                  </a:lnTo>
                  <a:lnTo>
                    <a:pt x="3310743" y="1955212"/>
                  </a:lnTo>
                  <a:lnTo>
                    <a:pt x="3303467" y="1956466"/>
                  </a:lnTo>
                  <a:lnTo>
                    <a:pt x="3295558" y="1957094"/>
                  </a:lnTo>
                  <a:lnTo>
                    <a:pt x="3287333" y="1958034"/>
                  </a:lnTo>
                  <a:lnTo>
                    <a:pt x="3270250" y="1958975"/>
                  </a:lnTo>
                  <a:lnTo>
                    <a:pt x="3270250" y="1882775"/>
                  </a:lnTo>
                  <a:close/>
                  <a:moveTo>
                    <a:pt x="2635250" y="1862137"/>
                  </a:moveTo>
                  <a:lnTo>
                    <a:pt x="2635885" y="1868810"/>
                  </a:lnTo>
                  <a:lnTo>
                    <a:pt x="2636520" y="1875166"/>
                  </a:lnTo>
                  <a:lnTo>
                    <a:pt x="2637789" y="1881521"/>
                  </a:lnTo>
                  <a:lnTo>
                    <a:pt x="2639694" y="1887559"/>
                  </a:lnTo>
                  <a:lnTo>
                    <a:pt x="2641598" y="1893914"/>
                  </a:lnTo>
                  <a:lnTo>
                    <a:pt x="2644455" y="1900270"/>
                  </a:lnTo>
                  <a:lnTo>
                    <a:pt x="2647629" y="1906307"/>
                  </a:lnTo>
                  <a:lnTo>
                    <a:pt x="2650803" y="1912663"/>
                  </a:lnTo>
                  <a:lnTo>
                    <a:pt x="2654612" y="1918383"/>
                  </a:lnTo>
                  <a:lnTo>
                    <a:pt x="2659056" y="1924420"/>
                  </a:lnTo>
                  <a:lnTo>
                    <a:pt x="2663817" y="1930458"/>
                  </a:lnTo>
                  <a:lnTo>
                    <a:pt x="2668896" y="1936178"/>
                  </a:lnTo>
                  <a:lnTo>
                    <a:pt x="2673975" y="1941898"/>
                  </a:lnTo>
                  <a:lnTo>
                    <a:pt x="2680005" y="1947618"/>
                  </a:lnTo>
                  <a:lnTo>
                    <a:pt x="2686354" y="1953338"/>
                  </a:lnTo>
                  <a:lnTo>
                    <a:pt x="2692385" y="1958740"/>
                  </a:lnTo>
                  <a:lnTo>
                    <a:pt x="2692385" y="2069006"/>
                  </a:lnTo>
                  <a:lnTo>
                    <a:pt x="2695241" y="2071549"/>
                  </a:lnTo>
                  <a:lnTo>
                    <a:pt x="2698098" y="2074726"/>
                  </a:lnTo>
                  <a:lnTo>
                    <a:pt x="2705399" y="2081400"/>
                  </a:lnTo>
                  <a:lnTo>
                    <a:pt x="2714921" y="2088391"/>
                  </a:lnTo>
                  <a:lnTo>
                    <a:pt x="2725078" y="2095699"/>
                  </a:lnTo>
                  <a:lnTo>
                    <a:pt x="2737140" y="2103008"/>
                  </a:lnTo>
                  <a:lnTo>
                    <a:pt x="2748884" y="2109681"/>
                  </a:lnTo>
                  <a:lnTo>
                    <a:pt x="2761581" y="2116354"/>
                  </a:lnTo>
                  <a:lnTo>
                    <a:pt x="2773325" y="2121757"/>
                  </a:lnTo>
                  <a:lnTo>
                    <a:pt x="2773325" y="2007994"/>
                  </a:lnTo>
                  <a:lnTo>
                    <a:pt x="2792370" y="2016256"/>
                  </a:lnTo>
                  <a:lnTo>
                    <a:pt x="2812050" y="2024201"/>
                  </a:lnTo>
                  <a:lnTo>
                    <a:pt x="2832999" y="2031827"/>
                  </a:lnTo>
                  <a:lnTo>
                    <a:pt x="2854584" y="2038818"/>
                  </a:lnTo>
                  <a:lnTo>
                    <a:pt x="2854584" y="2151945"/>
                  </a:lnTo>
                  <a:lnTo>
                    <a:pt x="2873946" y="2157347"/>
                  </a:lnTo>
                  <a:lnTo>
                    <a:pt x="2893626" y="2162749"/>
                  </a:lnTo>
                  <a:lnTo>
                    <a:pt x="2914258" y="2167516"/>
                  </a:lnTo>
                  <a:lnTo>
                    <a:pt x="2935524" y="2172282"/>
                  </a:lnTo>
                  <a:lnTo>
                    <a:pt x="2935524" y="2060744"/>
                  </a:lnTo>
                  <a:lnTo>
                    <a:pt x="2955204" y="2064558"/>
                  </a:lnTo>
                  <a:lnTo>
                    <a:pt x="2974884" y="2068371"/>
                  </a:lnTo>
                  <a:lnTo>
                    <a:pt x="2995198" y="2071549"/>
                  </a:lnTo>
                  <a:lnTo>
                    <a:pt x="3016148" y="2075362"/>
                  </a:lnTo>
                  <a:lnTo>
                    <a:pt x="3016148" y="2186900"/>
                  </a:lnTo>
                  <a:lnTo>
                    <a:pt x="3035827" y="2189442"/>
                  </a:lnTo>
                  <a:lnTo>
                    <a:pt x="3056142" y="2191666"/>
                  </a:lnTo>
                  <a:lnTo>
                    <a:pt x="3076456" y="2194208"/>
                  </a:lnTo>
                  <a:lnTo>
                    <a:pt x="3097406" y="2196115"/>
                  </a:lnTo>
                  <a:lnTo>
                    <a:pt x="3097406" y="2084577"/>
                  </a:lnTo>
                  <a:lnTo>
                    <a:pt x="3117085" y="2086166"/>
                  </a:lnTo>
                  <a:lnTo>
                    <a:pt x="3137400" y="2087437"/>
                  </a:lnTo>
                  <a:lnTo>
                    <a:pt x="3157715" y="2088708"/>
                  </a:lnTo>
                  <a:lnTo>
                    <a:pt x="3178346" y="2089344"/>
                  </a:lnTo>
                  <a:lnTo>
                    <a:pt x="3178346" y="2200246"/>
                  </a:lnTo>
                  <a:lnTo>
                    <a:pt x="3201835" y="2201199"/>
                  </a:lnTo>
                  <a:lnTo>
                    <a:pt x="3225959" y="2201199"/>
                  </a:lnTo>
                  <a:lnTo>
                    <a:pt x="3258970" y="2200882"/>
                  </a:lnTo>
                  <a:lnTo>
                    <a:pt x="3258970" y="2089344"/>
                  </a:lnTo>
                  <a:lnTo>
                    <a:pt x="3291029" y="2088708"/>
                  </a:lnTo>
                  <a:lnTo>
                    <a:pt x="3322135" y="2087119"/>
                  </a:lnTo>
                  <a:lnTo>
                    <a:pt x="3352925" y="2084577"/>
                  </a:lnTo>
                  <a:lnTo>
                    <a:pt x="3383396" y="2082035"/>
                  </a:lnTo>
                  <a:lnTo>
                    <a:pt x="3412916" y="2078540"/>
                  </a:lnTo>
                  <a:lnTo>
                    <a:pt x="3441801" y="2074091"/>
                  </a:lnTo>
                  <a:lnTo>
                    <a:pt x="3470051" y="2069642"/>
                  </a:lnTo>
                  <a:lnTo>
                    <a:pt x="3497348" y="2064558"/>
                  </a:lnTo>
                  <a:lnTo>
                    <a:pt x="3524011" y="2058520"/>
                  </a:lnTo>
                  <a:lnTo>
                    <a:pt x="3549722" y="2052482"/>
                  </a:lnTo>
                  <a:lnTo>
                    <a:pt x="3574480" y="2046127"/>
                  </a:lnTo>
                  <a:lnTo>
                    <a:pt x="3598604" y="2038500"/>
                  </a:lnTo>
                  <a:lnTo>
                    <a:pt x="3621457" y="2030874"/>
                  </a:lnTo>
                  <a:lnTo>
                    <a:pt x="3643042" y="2023247"/>
                  </a:lnTo>
                  <a:lnTo>
                    <a:pt x="3663991" y="2014350"/>
                  </a:lnTo>
                  <a:lnTo>
                    <a:pt x="3683671" y="2005770"/>
                  </a:lnTo>
                  <a:lnTo>
                    <a:pt x="3683671" y="2119532"/>
                  </a:lnTo>
                  <a:lnTo>
                    <a:pt x="3692558" y="2115083"/>
                  </a:lnTo>
                  <a:lnTo>
                    <a:pt x="3701128" y="2110635"/>
                  </a:lnTo>
                  <a:lnTo>
                    <a:pt x="3709381" y="2105550"/>
                  </a:lnTo>
                  <a:lnTo>
                    <a:pt x="3717634" y="2100466"/>
                  </a:lnTo>
                  <a:lnTo>
                    <a:pt x="3725252" y="2095064"/>
                  </a:lnTo>
                  <a:lnTo>
                    <a:pt x="3732235" y="2089979"/>
                  </a:lnTo>
                  <a:lnTo>
                    <a:pt x="3738901" y="2084577"/>
                  </a:lnTo>
                  <a:lnTo>
                    <a:pt x="3744614" y="2079493"/>
                  </a:lnTo>
                  <a:lnTo>
                    <a:pt x="3744614" y="1970179"/>
                  </a:lnTo>
                  <a:lnTo>
                    <a:pt x="3752867" y="1964142"/>
                  </a:lnTo>
                  <a:lnTo>
                    <a:pt x="3760802" y="1958104"/>
                  </a:lnTo>
                  <a:lnTo>
                    <a:pt x="3767786" y="1951749"/>
                  </a:lnTo>
                  <a:lnTo>
                    <a:pt x="3774769" y="1945393"/>
                  </a:lnTo>
                  <a:lnTo>
                    <a:pt x="3781117" y="1939038"/>
                  </a:lnTo>
                  <a:lnTo>
                    <a:pt x="3786830" y="1932365"/>
                  </a:lnTo>
                  <a:lnTo>
                    <a:pt x="3792226" y="1925691"/>
                  </a:lnTo>
                  <a:lnTo>
                    <a:pt x="3796988" y="1919018"/>
                  </a:lnTo>
                  <a:lnTo>
                    <a:pt x="3801432" y="1912027"/>
                  </a:lnTo>
                  <a:lnTo>
                    <a:pt x="3805240" y="1905354"/>
                  </a:lnTo>
                  <a:lnTo>
                    <a:pt x="3808415" y="1898363"/>
                  </a:lnTo>
                  <a:lnTo>
                    <a:pt x="3811271" y="1891372"/>
                  </a:lnTo>
                  <a:lnTo>
                    <a:pt x="3813176" y="1884063"/>
                  </a:lnTo>
                  <a:lnTo>
                    <a:pt x="3814763" y="1877072"/>
                  </a:lnTo>
                  <a:lnTo>
                    <a:pt x="3816033" y="1869446"/>
                  </a:lnTo>
                  <a:lnTo>
                    <a:pt x="3816350" y="1862455"/>
                  </a:lnTo>
                  <a:lnTo>
                    <a:pt x="3816350" y="2010536"/>
                  </a:lnTo>
                  <a:lnTo>
                    <a:pt x="3816033" y="2010854"/>
                  </a:lnTo>
                  <a:lnTo>
                    <a:pt x="3815398" y="2019434"/>
                  </a:lnTo>
                  <a:lnTo>
                    <a:pt x="3814763" y="2025154"/>
                  </a:lnTo>
                  <a:lnTo>
                    <a:pt x="3813493" y="2030556"/>
                  </a:lnTo>
                  <a:lnTo>
                    <a:pt x="3811906" y="2036276"/>
                  </a:lnTo>
                  <a:lnTo>
                    <a:pt x="3810319" y="2041678"/>
                  </a:lnTo>
                  <a:lnTo>
                    <a:pt x="3808097" y="2046762"/>
                  </a:lnTo>
                  <a:lnTo>
                    <a:pt x="3805558" y="2052482"/>
                  </a:lnTo>
                  <a:lnTo>
                    <a:pt x="3803019" y="2057567"/>
                  </a:lnTo>
                  <a:lnTo>
                    <a:pt x="3799844" y="2062969"/>
                  </a:lnTo>
                  <a:lnTo>
                    <a:pt x="3796036" y="2068053"/>
                  </a:lnTo>
                  <a:lnTo>
                    <a:pt x="3792226" y="2073137"/>
                  </a:lnTo>
                  <a:lnTo>
                    <a:pt x="3788418" y="2078540"/>
                  </a:lnTo>
                  <a:lnTo>
                    <a:pt x="3783974" y="2083624"/>
                  </a:lnTo>
                  <a:lnTo>
                    <a:pt x="3779212" y="2088391"/>
                  </a:lnTo>
                  <a:lnTo>
                    <a:pt x="3774134" y="2093475"/>
                  </a:lnTo>
                  <a:lnTo>
                    <a:pt x="3768420" y="2098241"/>
                  </a:lnTo>
                  <a:lnTo>
                    <a:pt x="3763024" y="2103326"/>
                  </a:lnTo>
                  <a:lnTo>
                    <a:pt x="3750963" y="2112859"/>
                  </a:lnTo>
                  <a:lnTo>
                    <a:pt x="3737314" y="2121757"/>
                  </a:lnTo>
                  <a:lnTo>
                    <a:pt x="3722713" y="2130972"/>
                  </a:lnTo>
                  <a:lnTo>
                    <a:pt x="3707477" y="2139552"/>
                  </a:lnTo>
                  <a:lnTo>
                    <a:pt x="3690971" y="2147814"/>
                  </a:lnTo>
                  <a:lnTo>
                    <a:pt x="3673513" y="2156076"/>
                  </a:lnTo>
                  <a:lnTo>
                    <a:pt x="3655103" y="2163702"/>
                  </a:lnTo>
                  <a:lnTo>
                    <a:pt x="3635424" y="2171011"/>
                  </a:lnTo>
                  <a:lnTo>
                    <a:pt x="3615109" y="2178320"/>
                  </a:lnTo>
                  <a:lnTo>
                    <a:pt x="3593842" y="2184993"/>
                  </a:lnTo>
                  <a:lnTo>
                    <a:pt x="3571941" y="2191349"/>
                  </a:lnTo>
                  <a:lnTo>
                    <a:pt x="3549087" y="2197068"/>
                  </a:lnTo>
                  <a:lnTo>
                    <a:pt x="3525281" y="2202788"/>
                  </a:lnTo>
                  <a:lnTo>
                    <a:pt x="3501157" y="2207873"/>
                  </a:lnTo>
                  <a:lnTo>
                    <a:pt x="3476082" y="2212639"/>
                  </a:lnTo>
                  <a:lnTo>
                    <a:pt x="3450371" y="2217088"/>
                  </a:lnTo>
                  <a:lnTo>
                    <a:pt x="3424343" y="2220584"/>
                  </a:lnTo>
                  <a:lnTo>
                    <a:pt x="3397680" y="2224079"/>
                  </a:lnTo>
                  <a:lnTo>
                    <a:pt x="3370065" y="2226939"/>
                  </a:lnTo>
                  <a:lnTo>
                    <a:pt x="3341815" y="2229163"/>
                  </a:lnTo>
                  <a:lnTo>
                    <a:pt x="3313565" y="2231070"/>
                  </a:lnTo>
                  <a:lnTo>
                    <a:pt x="3284680" y="2232341"/>
                  </a:lnTo>
                  <a:lnTo>
                    <a:pt x="3255478" y="2233294"/>
                  </a:lnTo>
                  <a:lnTo>
                    <a:pt x="3225959" y="2233612"/>
                  </a:lnTo>
                  <a:lnTo>
                    <a:pt x="3195487" y="2233294"/>
                  </a:lnTo>
                  <a:lnTo>
                    <a:pt x="3165650" y="2232341"/>
                  </a:lnTo>
                  <a:lnTo>
                    <a:pt x="3136130" y="2231070"/>
                  </a:lnTo>
                  <a:lnTo>
                    <a:pt x="3106928" y="2229163"/>
                  </a:lnTo>
                  <a:lnTo>
                    <a:pt x="3078678" y="2226303"/>
                  </a:lnTo>
                  <a:lnTo>
                    <a:pt x="3050428" y="2223761"/>
                  </a:lnTo>
                  <a:lnTo>
                    <a:pt x="3022813" y="2220266"/>
                  </a:lnTo>
                  <a:lnTo>
                    <a:pt x="2996150" y="2216135"/>
                  </a:lnTo>
                  <a:lnTo>
                    <a:pt x="2970122" y="2211368"/>
                  </a:lnTo>
                  <a:lnTo>
                    <a:pt x="2944729" y="2206602"/>
                  </a:lnTo>
                  <a:lnTo>
                    <a:pt x="2919971" y="2201199"/>
                  </a:lnTo>
                  <a:lnTo>
                    <a:pt x="2895847" y="2195797"/>
                  </a:lnTo>
                  <a:lnTo>
                    <a:pt x="2872994" y="2189442"/>
                  </a:lnTo>
                  <a:lnTo>
                    <a:pt x="2850775" y="2182769"/>
                  </a:lnTo>
                  <a:lnTo>
                    <a:pt x="2829190" y="2175460"/>
                  </a:lnTo>
                  <a:lnTo>
                    <a:pt x="2808876" y="2168469"/>
                  </a:lnTo>
                  <a:lnTo>
                    <a:pt x="2789196" y="2160525"/>
                  </a:lnTo>
                  <a:lnTo>
                    <a:pt x="2770469" y="2152580"/>
                  </a:lnTo>
                  <a:lnTo>
                    <a:pt x="2753328" y="2144001"/>
                  </a:lnTo>
                  <a:lnTo>
                    <a:pt x="2736823" y="2135103"/>
                  </a:lnTo>
                  <a:lnTo>
                    <a:pt x="2721269" y="2126205"/>
                  </a:lnTo>
                  <a:lnTo>
                    <a:pt x="2706986" y="2116990"/>
                  </a:lnTo>
                  <a:lnTo>
                    <a:pt x="2693972" y="2107139"/>
                  </a:lnTo>
                  <a:lnTo>
                    <a:pt x="2688258" y="2102372"/>
                  </a:lnTo>
                  <a:lnTo>
                    <a:pt x="2682227" y="2097288"/>
                  </a:lnTo>
                  <a:lnTo>
                    <a:pt x="2676831" y="2092522"/>
                  </a:lnTo>
                  <a:lnTo>
                    <a:pt x="2671753" y="2087437"/>
                  </a:lnTo>
                  <a:lnTo>
                    <a:pt x="2666991" y="2082353"/>
                  </a:lnTo>
                  <a:lnTo>
                    <a:pt x="2662548" y="2076951"/>
                  </a:lnTo>
                  <a:lnTo>
                    <a:pt x="2658104" y="2071549"/>
                  </a:lnTo>
                  <a:lnTo>
                    <a:pt x="2654612" y="2066464"/>
                  </a:lnTo>
                  <a:lnTo>
                    <a:pt x="2651121" y="2061062"/>
                  </a:lnTo>
                  <a:lnTo>
                    <a:pt x="2647947" y="2055342"/>
                  </a:lnTo>
                  <a:lnTo>
                    <a:pt x="2645090" y="2050258"/>
                  </a:lnTo>
                  <a:lnTo>
                    <a:pt x="2642868" y="2044856"/>
                  </a:lnTo>
                  <a:lnTo>
                    <a:pt x="2640329" y="2039454"/>
                  </a:lnTo>
                  <a:lnTo>
                    <a:pt x="2638742" y="2033416"/>
                  </a:lnTo>
                  <a:lnTo>
                    <a:pt x="2637789" y="2027696"/>
                  </a:lnTo>
                  <a:lnTo>
                    <a:pt x="2636520" y="2022294"/>
                  </a:lnTo>
                  <a:lnTo>
                    <a:pt x="2636202" y="2016256"/>
                  </a:lnTo>
                  <a:lnTo>
                    <a:pt x="2635885" y="2010854"/>
                  </a:lnTo>
                  <a:lnTo>
                    <a:pt x="2635250" y="2010854"/>
                  </a:lnTo>
                  <a:lnTo>
                    <a:pt x="2635250" y="1862137"/>
                  </a:lnTo>
                  <a:close/>
                  <a:moveTo>
                    <a:pt x="3815353" y="1849331"/>
                  </a:moveTo>
                  <a:lnTo>
                    <a:pt x="3816061" y="1854393"/>
                  </a:lnTo>
                  <a:lnTo>
                    <a:pt x="3816350" y="1860279"/>
                  </a:lnTo>
                  <a:lnTo>
                    <a:pt x="3816061" y="1862137"/>
                  </a:lnTo>
                  <a:lnTo>
                    <a:pt x="3816061" y="1859040"/>
                  </a:lnTo>
                  <a:lnTo>
                    <a:pt x="3815773" y="1853154"/>
                  </a:lnTo>
                  <a:lnTo>
                    <a:pt x="3815353" y="1849331"/>
                  </a:lnTo>
                  <a:close/>
                  <a:moveTo>
                    <a:pt x="2636143" y="1848861"/>
                  </a:moveTo>
                  <a:lnTo>
                    <a:pt x="2635885" y="1853247"/>
                  </a:lnTo>
                  <a:lnTo>
                    <a:pt x="2635250" y="1859280"/>
                  </a:lnTo>
                  <a:lnTo>
                    <a:pt x="2635250" y="1854517"/>
                  </a:lnTo>
                  <a:lnTo>
                    <a:pt x="2636143" y="1848861"/>
                  </a:lnTo>
                  <a:close/>
                  <a:moveTo>
                    <a:pt x="3814618" y="1842622"/>
                  </a:moveTo>
                  <a:lnTo>
                    <a:pt x="3815195" y="1847888"/>
                  </a:lnTo>
                  <a:lnTo>
                    <a:pt x="3815353" y="1849331"/>
                  </a:lnTo>
                  <a:lnTo>
                    <a:pt x="3815195" y="1848198"/>
                  </a:lnTo>
                  <a:lnTo>
                    <a:pt x="3814618" y="1842622"/>
                  </a:lnTo>
                  <a:close/>
                  <a:moveTo>
                    <a:pt x="2638425" y="1836737"/>
                  </a:moveTo>
                  <a:lnTo>
                    <a:pt x="2636838" y="1842770"/>
                  </a:lnTo>
                  <a:lnTo>
                    <a:pt x="2636202" y="1848485"/>
                  </a:lnTo>
                  <a:lnTo>
                    <a:pt x="2636143" y="1848861"/>
                  </a:lnTo>
                  <a:lnTo>
                    <a:pt x="2636202" y="1847850"/>
                  </a:lnTo>
                  <a:lnTo>
                    <a:pt x="2636838" y="1842452"/>
                  </a:lnTo>
                  <a:lnTo>
                    <a:pt x="2638425" y="1836737"/>
                  </a:lnTo>
                  <a:close/>
                  <a:moveTo>
                    <a:pt x="3187700" y="1751012"/>
                  </a:moveTo>
                  <a:lnTo>
                    <a:pt x="3187700" y="1827212"/>
                  </a:lnTo>
                  <a:lnTo>
                    <a:pt x="3172031" y="1824063"/>
                  </a:lnTo>
                  <a:lnTo>
                    <a:pt x="3153163" y="1820285"/>
                  </a:lnTo>
                  <a:lnTo>
                    <a:pt x="3144209" y="1818396"/>
                  </a:lnTo>
                  <a:lnTo>
                    <a:pt x="3136535" y="1816191"/>
                  </a:lnTo>
                  <a:lnTo>
                    <a:pt x="3129179" y="1813987"/>
                  </a:lnTo>
                  <a:lnTo>
                    <a:pt x="3122144" y="1811153"/>
                  </a:lnTo>
                  <a:lnTo>
                    <a:pt x="3115749" y="1808005"/>
                  </a:lnTo>
                  <a:lnTo>
                    <a:pt x="3109673" y="1804541"/>
                  </a:lnTo>
                  <a:lnTo>
                    <a:pt x="3106475" y="1801707"/>
                  </a:lnTo>
                  <a:lnTo>
                    <a:pt x="3103917" y="1799503"/>
                  </a:lnTo>
                  <a:lnTo>
                    <a:pt x="3101998" y="1796669"/>
                  </a:lnTo>
                  <a:lnTo>
                    <a:pt x="3100399" y="1793835"/>
                  </a:lnTo>
                  <a:lnTo>
                    <a:pt x="3099120" y="1791001"/>
                  </a:lnTo>
                  <a:lnTo>
                    <a:pt x="3098800" y="1788167"/>
                  </a:lnTo>
                  <a:lnTo>
                    <a:pt x="3098800" y="1785334"/>
                  </a:lnTo>
                  <a:lnTo>
                    <a:pt x="3099120" y="1782500"/>
                  </a:lnTo>
                  <a:lnTo>
                    <a:pt x="3099759" y="1779351"/>
                  </a:lnTo>
                  <a:lnTo>
                    <a:pt x="3101358" y="1777147"/>
                  </a:lnTo>
                  <a:lnTo>
                    <a:pt x="3103597" y="1774313"/>
                  </a:lnTo>
                  <a:lnTo>
                    <a:pt x="3105835" y="1771794"/>
                  </a:lnTo>
                  <a:lnTo>
                    <a:pt x="3108713" y="1769275"/>
                  </a:lnTo>
                  <a:lnTo>
                    <a:pt x="3112231" y="1767386"/>
                  </a:lnTo>
                  <a:lnTo>
                    <a:pt x="3116068" y="1765182"/>
                  </a:lnTo>
                  <a:lnTo>
                    <a:pt x="3120545" y="1763607"/>
                  </a:lnTo>
                  <a:lnTo>
                    <a:pt x="3127581" y="1760773"/>
                  </a:lnTo>
                  <a:lnTo>
                    <a:pt x="3135255" y="1758884"/>
                  </a:lnTo>
                  <a:lnTo>
                    <a:pt x="3143250" y="1756680"/>
                  </a:lnTo>
                  <a:lnTo>
                    <a:pt x="3151564" y="1755106"/>
                  </a:lnTo>
                  <a:lnTo>
                    <a:pt x="3160199" y="1753531"/>
                  </a:lnTo>
                  <a:lnTo>
                    <a:pt x="3169472" y="1752587"/>
                  </a:lnTo>
                  <a:lnTo>
                    <a:pt x="3178426" y="1751642"/>
                  </a:lnTo>
                  <a:lnTo>
                    <a:pt x="3187700" y="1751012"/>
                  </a:lnTo>
                  <a:close/>
                  <a:moveTo>
                    <a:pt x="3203106" y="1692876"/>
                  </a:moveTo>
                  <a:lnTo>
                    <a:pt x="3200250" y="1693193"/>
                  </a:lnTo>
                  <a:lnTo>
                    <a:pt x="3197710" y="1693827"/>
                  </a:lnTo>
                  <a:lnTo>
                    <a:pt x="3194854" y="1694144"/>
                  </a:lnTo>
                  <a:lnTo>
                    <a:pt x="3192949" y="1694778"/>
                  </a:lnTo>
                  <a:lnTo>
                    <a:pt x="3191045" y="1696045"/>
                  </a:lnTo>
                  <a:lnTo>
                    <a:pt x="3189458" y="1697313"/>
                  </a:lnTo>
                  <a:lnTo>
                    <a:pt x="3188506" y="1698581"/>
                  </a:lnTo>
                  <a:lnTo>
                    <a:pt x="3188188" y="1699532"/>
                  </a:lnTo>
                  <a:lnTo>
                    <a:pt x="3188188" y="1720450"/>
                  </a:lnTo>
                  <a:lnTo>
                    <a:pt x="3171684" y="1721718"/>
                  </a:lnTo>
                  <a:lnTo>
                    <a:pt x="3155179" y="1723620"/>
                  </a:lnTo>
                  <a:lnTo>
                    <a:pt x="3139309" y="1726155"/>
                  </a:lnTo>
                  <a:lnTo>
                    <a:pt x="3123756" y="1728691"/>
                  </a:lnTo>
                  <a:lnTo>
                    <a:pt x="3108838" y="1731860"/>
                  </a:lnTo>
                  <a:lnTo>
                    <a:pt x="3095190" y="1735347"/>
                  </a:lnTo>
                  <a:lnTo>
                    <a:pt x="3081542" y="1739784"/>
                  </a:lnTo>
                  <a:lnTo>
                    <a:pt x="3069480" y="1744538"/>
                  </a:lnTo>
                  <a:lnTo>
                    <a:pt x="3061228" y="1748342"/>
                  </a:lnTo>
                  <a:lnTo>
                    <a:pt x="3053293" y="1752462"/>
                  </a:lnTo>
                  <a:lnTo>
                    <a:pt x="3046310" y="1756582"/>
                  </a:lnTo>
                  <a:lnTo>
                    <a:pt x="3040280" y="1761019"/>
                  </a:lnTo>
                  <a:lnTo>
                    <a:pt x="3034884" y="1765774"/>
                  </a:lnTo>
                  <a:lnTo>
                    <a:pt x="3030440" y="1770528"/>
                  </a:lnTo>
                  <a:lnTo>
                    <a:pt x="3026949" y="1775282"/>
                  </a:lnTo>
                  <a:lnTo>
                    <a:pt x="3024092" y="1780353"/>
                  </a:lnTo>
                  <a:lnTo>
                    <a:pt x="3022505" y="1785107"/>
                  </a:lnTo>
                  <a:lnTo>
                    <a:pt x="3021235" y="1790179"/>
                  </a:lnTo>
                  <a:lnTo>
                    <a:pt x="3021235" y="1794933"/>
                  </a:lnTo>
                  <a:lnTo>
                    <a:pt x="3022505" y="1800004"/>
                  </a:lnTo>
                  <a:lnTo>
                    <a:pt x="3024092" y="1805075"/>
                  </a:lnTo>
                  <a:lnTo>
                    <a:pt x="3026949" y="1809829"/>
                  </a:lnTo>
                  <a:lnTo>
                    <a:pt x="3030758" y="1814583"/>
                  </a:lnTo>
                  <a:lnTo>
                    <a:pt x="3035519" y="1819338"/>
                  </a:lnTo>
                  <a:lnTo>
                    <a:pt x="3040597" y="1823775"/>
                  </a:lnTo>
                  <a:lnTo>
                    <a:pt x="3046310" y="1827578"/>
                  </a:lnTo>
                  <a:lnTo>
                    <a:pt x="3052976" y="1831065"/>
                  </a:lnTo>
                  <a:lnTo>
                    <a:pt x="3059958" y="1835185"/>
                  </a:lnTo>
                  <a:lnTo>
                    <a:pt x="3067893" y="1838354"/>
                  </a:lnTo>
                  <a:lnTo>
                    <a:pt x="3076146" y="1841524"/>
                  </a:lnTo>
                  <a:lnTo>
                    <a:pt x="3084716" y="1844059"/>
                  </a:lnTo>
                  <a:lnTo>
                    <a:pt x="3094555" y="1846595"/>
                  </a:lnTo>
                  <a:lnTo>
                    <a:pt x="3130104" y="1853885"/>
                  </a:lnTo>
                  <a:lnTo>
                    <a:pt x="3188188" y="1865929"/>
                  </a:lnTo>
                  <a:lnTo>
                    <a:pt x="3188188" y="1956259"/>
                  </a:lnTo>
                  <a:lnTo>
                    <a:pt x="3173588" y="1954357"/>
                  </a:lnTo>
                  <a:lnTo>
                    <a:pt x="3159305" y="1952455"/>
                  </a:lnTo>
                  <a:lnTo>
                    <a:pt x="3152005" y="1951187"/>
                  </a:lnTo>
                  <a:lnTo>
                    <a:pt x="3144070" y="1949603"/>
                  </a:lnTo>
                  <a:lnTo>
                    <a:pt x="3127565" y="1945799"/>
                  </a:lnTo>
                  <a:lnTo>
                    <a:pt x="3111695" y="1941362"/>
                  </a:lnTo>
                  <a:lnTo>
                    <a:pt x="3098681" y="1936608"/>
                  </a:lnTo>
                  <a:lnTo>
                    <a:pt x="3095190" y="1935657"/>
                  </a:lnTo>
                  <a:lnTo>
                    <a:pt x="3091699" y="1934072"/>
                  </a:lnTo>
                  <a:lnTo>
                    <a:pt x="3088842" y="1932805"/>
                  </a:lnTo>
                  <a:lnTo>
                    <a:pt x="3088524" y="1932488"/>
                  </a:lnTo>
                  <a:lnTo>
                    <a:pt x="3084398" y="1929952"/>
                  </a:lnTo>
                  <a:lnTo>
                    <a:pt x="3082176" y="1928684"/>
                  </a:lnTo>
                  <a:lnTo>
                    <a:pt x="3079637" y="1927733"/>
                  </a:lnTo>
                  <a:lnTo>
                    <a:pt x="3077415" y="1926783"/>
                  </a:lnTo>
                  <a:lnTo>
                    <a:pt x="3074559" y="1926149"/>
                  </a:lnTo>
                  <a:lnTo>
                    <a:pt x="3068211" y="1925198"/>
                  </a:lnTo>
                  <a:lnTo>
                    <a:pt x="3061863" y="1924881"/>
                  </a:lnTo>
                  <a:lnTo>
                    <a:pt x="3055197" y="1925515"/>
                  </a:lnTo>
                  <a:lnTo>
                    <a:pt x="3048532" y="1926466"/>
                  </a:lnTo>
                  <a:lnTo>
                    <a:pt x="3042184" y="1928050"/>
                  </a:lnTo>
                  <a:lnTo>
                    <a:pt x="3035836" y="1929952"/>
                  </a:lnTo>
                  <a:lnTo>
                    <a:pt x="3030123" y="1932488"/>
                  </a:lnTo>
                  <a:lnTo>
                    <a:pt x="3025044" y="1934706"/>
                  </a:lnTo>
                  <a:lnTo>
                    <a:pt x="3020918" y="1937559"/>
                  </a:lnTo>
                  <a:lnTo>
                    <a:pt x="3017427" y="1940728"/>
                  </a:lnTo>
                  <a:lnTo>
                    <a:pt x="3016157" y="1941679"/>
                  </a:lnTo>
                  <a:lnTo>
                    <a:pt x="3015522" y="1943264"/>
                  </a:lnTo>
                  <a:lnTo>
                    <a:pt x="3015205" y="1944849"/>
                  </a:lnTo>
                  <a:lnTo>
                    <a:pt x="3015205" y="1946116"/>
                  </a:lnTo>
                  <a:lnTo>
                    <a:pt x="3015205" y="1947701"/>
                  </a:lnTo>
                  <a:lnTo>
                    <a:pt x="3015840" y="1948969"/>
                  </a:lnTo>
                  <a:lnTo>
                    <a:pt x="3017109" y="1950554"/>
                  </a:lnTo>
                  <a:lnTo>
                    <a:pt x="3018696" y="1951504"/>
                  </a:lnTo>
                  <a:lnTo>
                    <a:pt x="3025044" y="1955625"/>
                  </a:lnTo>
                  <a:lnTo>
                    <a:pt x="3032027" y="1959428"/>
                  </a:lnTo>
                  <a:lnTo>
                    <a:pt x="3039962" y="1962915"/>
                  </a:lnTo>
                  <a:lnTo>
                    <a:pt x="3048532" y="1966084"/>
                  </a:lnTo>
                  <a:lnTo>
                    <a:pt x="3057737" y="1969253"/>
                  </a:lnTo>
                  <a:lnTo>
                    <a:pt x="3067576" y="1972106"/>
                  </a:lnTo>
                  <a:lnTo>
                    <a:pt x="3077733" y="1974959"/>
                  </a:lnTo>
                  <a:lnTo>
                    <a:pt x="3088842" y="1977177"/>
                  </a:lnTo>
                  <a:lnTo>
                    <a:pt x="3100268" y="1979713"/>
                  </a:lnTo>
                  <a:lnTo>
                    <a:pt x="3111695" y="1981614"/>
                  </a:lnTo>
                  <a:lnTo>
                    <a:pt x="3123756" y="1983516"/>
                  </a:lnTo>
                  <a:lnTo>
                    <a:pt x="3136452" y="1985101"/>
                  </a:lnTo>
                  <a:lnTo>
                    <a:pt x="3149148" y="1986369"/>
                  </a:lnTo>
                  <a:lnTo>
                    <a:pt x="3162162" y="1987636"/>
                  </a:lnTo>
                  <a:lnTo>
                    <a:pt x="3188188" y="1989538"/>
                  </a:lnTo>
                  <a:lnTo>
                    <a:pt x="3188188" y="2009823"/>
                  </a:lnTo>
                  <a:lnTo>
                    <a:pt x="3188506" y="2011407"/>
                  </a:lnTo>
                  <a:lnTo>
                    <a:pt x="3189458" y="2012675"/>
                  </a:lnTo>
                  <a:lnTo>
                    <a:pt x="3191045" y="2013626"/>
                  </a:lnTo>
                  <a:lnTo>
                    <a:pt x="3192949" y="2014577"/>
                  </a:lnTo>
                  <a:lnTo>
                    <a:pt x="3194854" y="2015528"/>
                  </a:lnTo>
                  <a:lnTo>
                    <a:pt x="3197710" y="2015845"/>
                  </a:lnTo>
                  <a:lnTo>
                    <a:pt x="3200250" y="2016162"/>
                  </a:lnTo>
                  <a:lnTo>
                    <a:pt x="3203106" y="2016479"/>
                  </a:lnTo>
                  <a:lnTo>
                    <a:pt x="3254843" y="2016479"/>
                  </a:lnTo>
                  <a:lnTo>
                    <a:pt x="3258017" y="2016162"/>
                  </a:lnTo>
                  <a:lnTo>
                    <a:pt x="3260556" y="2015845"/>
                  </a:lnTo>
                  <a:lnTo>
                    <a:pt x="3263413" y="2015528"/>
                  </a:lnTo>
                  <a:lnTo>
                    <a:pt x="3265317" y="2014577"/>
                  </a:lnTo>
                  <a:lnTo>
                    <a:pt x="3267539" y="2013626"/>
                  </a:lnTo>
                  <a:lnTo>
                    <a:pt x="3269126" y="2012675"/>
                  </a:lnTo>
                  <a:lnTo>
                    <a:pt x="3269761" y="2011407"/>
                  </a:lnTo>
                  <a:lnTo>
                    <a:pt x="3270078" y="2009823"/>
                  </a:lnTo>
                  <a:lnTo>
                    <a:pt x="3270078" y="1988587"/>
                  </a:lnTo>
                  <a:lnTo>
                    <a:pt x="3286265" y="1987636"/>
                  </a:lnTo>
                  <a:lnTo>
                    <a:pt x="3302136" y="1986369"/>
                  </a:lnTo>
                  <a:lnTo>
                    <a:pt x="3317371" y="1984467"/>
                  </a:lnTo>
                  <a:lnTo>
                    <a:pt x="3331971" y="1981931"/>
                  </a:lnTo>
                  <a:lnTo>
                    <a:pt x="3345937" y="1979079"/>
                  </a:lnTo>
                  <a:lnTo>
                    <a:pt x="3358950" y="1976543"/>
                  </a:lnTo>
                  <a:lnTo>
                    <a:pt x="3370694" y="1973057"/>
                  </a:lnTo>
                  <a:lnTo>
                    <a:pt x="3381486" y="1968937"/>
                  </a:lnTo>
                  <a:lnTo>
                    <a:pt x="3390056" y="1965450"/>
                  </a:lnTo>
                  <a:lnTo>
                    <a:pt x="3398308" y="1961964"/>
                  </a:lnTo>
                  <a:lnTo>
                    <a:pt x="3405291" y="1957843"/>
                  </a:lnTo>
                  <a:lnTo>
                    <a:pt x="3411956" y="1953723"/>
                  </a:lnTo>
                  <a:lnTo>
                    <a:pt x="3417670" y="1949286"/>
                  </a:lnTo>
                  <a:lnTo>
                    <a:pt x="3422748" y="1944849"/>
                  </a:lnTo>
                  <a:lnTo>
                    <a:pt x="3427192" y="1940094"/>
                  </a:lnTo>
                  <a:lnTo>
                    <a:pt x="3430683" y="1935657"/>
                  </a:lnTo>
                  <a:lnTo>
                    <a:pt x="3433540" y="1930903"/>
                  </a:lnTo>
                  <a:lnTo>
                    <a:pt x="3435444" y="1926149"/>
                  </a:lnTo>
                  <a:lnTo>
                    <a:pt x="3436396" y="1921078"/>
                  </a:lnTo>
                  <a:lnTo>
                    <a:pt x="3437031" y="1916323"/>
                  </a:lnTo>
                  <a:lnTo>
                    <a:pt x="3436079" y="1910935"/>
                  </a:lnTo>
                  <a:lnTo>
                    <a:pt x="3434492" y="1905864"/>
                  </a:lnTo>
                  <a:lnTo>
                    <a:pt x="3432270" y="1901110"/>
                  </a:lnTo>
                  <a:lnTo>
                    <a:pt x="3429096" y="1896039"/>
                  </a:lnTo>
                  <a:lnTo>
                    <a:pt x="3426557" y="1893820"/>
                  </a:lnTo>
                  <a:lnTo>
                    <a:pt x="3424335" y="1890968"/>
                  </a:lnTo>
                  <a:lnTo>
                    <a:pt x="3418304" y="1886530"/>
                  </a:lnTo>
                  <a:lnTo>
                    <a:pt x="3411639" y="1882093"/>
                  </a:lnTo>
                  <a:lnTo>
                    <a:pt x="3404339" y="1877973"/>
                  </a:lnTo>
                  <a:lnTo>
                    <a:pt x="3395451" y="1874169"/>
                  </a:lnTo>
                  <a:lnTo>
                    <a:pt x="3385929" y="1870683"/>
                  </a:lnTo>
                  <a:lnTo>
                    <a:pt x="3375772" y="1866880"/>
                  </a:lnTo>
                  <a:lnTo>
                    <a:pt x="3365298" y="1863710"/>
                  </a:lnTo>
                  <a:lnTo>
                    <a:pt x="3354189" y="1860541"/>
                  </a:lnTo>
                  <a:lnTo>
                    <a:pt x="3342763" y="1858005"/>
                  </a:lnTo>
                  <a:lnTo>
                    <a:pt x="3318640" y="1852300"/>
                  </a:lnTo>
                  <a:lnTo>
                    <a:pt x="3294200" y="1847546"/>
                  </a:lnTo>
                  <a:lnTo>
                    <a:pt x="3270078" y="1843426"/>
                  </a:lnTo>
                  <a:lnTo>
                    <a:pt x="3270078" y="1752779"/>
                  </a:lnTo>
                  <a:lnTo>
                    <a:pt x="3291026" y="1755631"/>
                  </a:lnTo>
                  <a:lnTo>
                    <a:pt x="3298961" y="1756582"/>
                  </a:lnTo>
                  <a:lnTo>
                    <a:pt x="3306896" y="1758801"/>
                  </a:lnTo>
                  <a:lnTo>
                    <a:pt x="3323719" y="1762921"/>
                  </a:lnTo>
                  <a:lnTo>
                    <a:pt x="3339589" y="1767992"/>
                  </a:lnTo>
                  <a:lnTo>
                    <a:pt x="3352920" y="1772746"/>
                  </a:lnTo>
                  <a:lnTo>
                    <a:pt x="3360537" y="1775599"/>
                  </a:lnTo>
                  <a:lnTo>
                    <a:pt x="3363076" y="1777184"/>
                  </a:lnTo>
                  <a:lnTo>
                    <a:pt x="3367203" y="1779402"/>
                  </a:lnTo>
                  <a:lnTo>
                    <a:pt x="3369424" y="1780670"/>
                  </a:lnTo>
                  <a:lnTo>
                    <a:pt x="3371964" y="1781938"/>
                  </a:lnTo>
                  <a:lnTo>
                    <a:pt x="3374186" y="1783206"/>
                  </a:lnTo>
                  <a:lnTo>
                    <a:pt x="3377042" y="1783523"/>
                  </a:lnTo>
                  <a:lnTo>
                    <a:pt x="3383390" y="1784157"/>
                  </a:lnTo>
                  <a:lnTo>
                    <a:pt x="3389738" y="1784790"/>
                  </a:lnTo>
                  <a:lnTo>
                    <a:pt x="3396404" y="1784157"/>
                  </a:lnTo>
                  <a:lnTo>
                    <a:pt x="3403069" y="1783206"/>
                  </a:lnTo>
                  <a:lnTo>
                    <a:pt x="3409417" y="1781621"/>
                  </a:lnTo>
                  <a:lnTo>
                    <a:pt x="3415765" y="1779402"/>
                  </a:lnTo>
                  <a:lnTo>
                    <a:pt x="3421478" y="1777184"/>
                  </a:lnTo>
                  <a:lnTo>
                    <a:pt x="3426557" y="1774965"/>
                  </a:lnTo>
                  <a:lnTo>
                    <a:pt x="3430683" y="1772113"/>
                  </a:lnTo>
                  <a:lnTo>
                    <a:pt x="3434174" y="1769260"/>
                  </a:lnTo>
                  <a:lnTo>
                    <a:pt x="3435127" y="1767675"/>
                  </a:lnTo>
                  <a:lnTo>
                    <a:pt x="3436079" y="1766091"/>
                  </a:lnTo>
                  <a:lnTo>
                    <a:pt x="3436396" y="1765140"/>
                  </a:lnTo>
                  <a:lnTo>
                    <a:pt x="3436396" y="1763555"/>
                  </a:lnTo>
                  <a:lnTo>
                    <a:pt x="3436079" y="1761970"/>
                  </a:lnTo>
                  <a:lnTo>
                    <a:pt x="3435761" y="1760702"/>
                  </a:lnTo>
                  <a:lnTo>
                    <a:pt x="3434492" y="1759118"/>
                  </a:lnTo>
                  <a:lnTo>
                    <a:pt x="3432905" y="1757850"/>
                  </a:lnTo>
                  <a:lnTo>
                    <a:pt x="3428144" y="1754997"/>
                  </a:lnTo>
                  <a:lnTo>
                    <a:pt x="3423065" y="1752145"/>
                  </a:lnTo>
                  <a:lnTo>
                    <a:pt x="3417352" y="1749292"/>
                  </a:lnTo>
                  <a:lnTo>
                    <a:pt x="3410369" y="1746440"/>
                  </a:lnTo>
                  <a:lnTo>
                    <a:pt x="3403386" y="1743587"/>
                  </a:lnTo>
                  <a:lnTo>
                    <a:pt x="3396404" y="1741369"/>
                  </a:lnTo>
                  <a:lnTo>
                    <a:pt x="3380534" y="1736614"/>
                  </a:lnTo>
                  <a:lnTo>
                    <a:pt x="3363711" y="1732177"/>
                  </a:lnTo>
                  <a:lnTo>
                    <a:pt x="3346572" y="1728374"/>
                  </a:lnTo>
                  <a:lnTo>
                    <a:pt x="3329749" y="1725204"/>
                  </a:lnTo>
                  <a:lnTo>
                    <a:pt x="3313562" y="1723303"/>
                  </a:lnTo>
                  <a:lnTo>
                    <a:pt x="3292296" y="1720767"/>
                  </a:lnTo>
                  <a:lnTo>
                    <a:pt x="3270078" y="1719182"/>
                  </a:lnTo>
                  <a:lnTo>
                    <a:pt x="3270078" y="1699532"/>
                  </a:lnTo>
                  <a:lnTo>
                    <a:pt x="3269761" y="1698581"/>
                  </a:lnTo>
                  <a:lnTo>
                    <a:pt x="3269126" y="1697313"/>
                  </a:lnTo>
                  <a:lnTo>
                    <a:pt x="3267539" y="1696045"/>
                  </a:lnTo>
                  <a:lnTo>
                    <a:pt x="3265317" y="1694778"/>
                  </a:lnTo>
                  <a:lnTo>
                    <a:pt x="3263413" y="1694144"/>
                  </a:lnTo>
                  <a:lnTo>
                    <a:pt x="3260556" y="1693827"/>
                  </a:lnTo>
                  <a:lnTo>
                    <a:pt x="3258017" y="1693193"/>
                  </a:lnTo>
                  <a:lnTo>
                    <a:pt x="3254843" y="1692876"/>
                  </a:lnTo>
                  <a:lnTo>
                    <a:pt x="3203106" y="1692876"/>
                  </a:lnTo>
                  <a:close/>
                  <a:moveTo>
                    <a:pt x="3225959" y="1673225"/>
                  </a:moveTo>
                  <a:lnTo>
                    <a:pt x="3251986" y="1673542"/>
                  </a:lnTo>
                  <a:lnTo>
                    <a:pt x="3278013" y="1674493"/>
                  </a:lnTo>
                  <a:lnTo>
                    <a:pt x="3303722" y="1675444"/>
                  </a:lnTo>
                  <a:lnTo>
                    <a:pt x="3328480" y="1677028"/>
                  </a:lnTo>
                  <a:lnTo>
                    <a:pt x="3353237" y="1679247"/>
                  </a:lnTo>
                  <a:lnTo>
                    <a:pt x="3377360" y="1681466"/>
                  </a:lnTo>
                  <a:lnTo>
                    <a:pt x="3401165" y="1684318"/>
                  </a:lnTo>
                  <a:lnTo>
                    <a:pt x="3424335" y="1687805"/>
                  </a:lnTo>
                  <a:lnTo>
                    <a:pt x="3446870" y="1691291"/>
                  </a:lnTo>
                  <a:lnTo>
                    <a:pt x="3468771" y="1695411"/>
                  </a:lnTo>
                  <a:lnTo>
                    <a:pt x="3490037" y="1699532"/>
                  </a:lnTo>
                  <a:lnTo>
                    <a:pt x="3510668" y="1704286"/>
                  </a:lnTo>
                  <a:lnTo>
                    <a:pt x="3530664" y="1709357"/>
                  </a:lnTo>
                  <a:lnTo>
                    <a:pt x="3550026" y="1715062"/>
                  </a:lnTo>
                  <a:lnTo>
                    <a:pt x="3568752" y="1720450"/>
                  </a:lnTo>
                  <a:lnTo>
                    <a:pt x="3586527" y="1726789"/>
                  </a:lnTo>
                  <a:lnTo>
                    <a:pt x="3603349" y="1733128"/>
                  </a:lnTo>
                  <a:lnTo>
                    <a:pt x="3619219" y="1739467"/>
                  </a:lnTo>
                  <a:lnTo>
                    <a:pt x="3634454" y="1746440"/>
                  </a:lnTo>
                  <a:lnTo>
                    <a:pt x="3648738" y="1753413"/>
                  </a:lnTo>
                  <a:lnTo>
                    <a:pt x="3661751" y="1760702"/>
                  </a:lnTo>
                  <a:lnTo>
                    <a:pt x="3673812" y="1768626"/>
                  </a:lnTo>
                  <a:lnTo>
                    <a:pt x="3685239" y="1776550"/>
                  </a:lnTo>
                  <a:lnTo>
                    <a:pt x="3695713" y="1784157"/>
                  </a:lnTo>
                  <a:lnTo>
                    <a:pt x="3704600" y="1792397"/>
                  </a:lnTo>
                  <a:lnTo>
                    <a:pt x="3708726" y="1796834"/>
                  </a:lnTo>
                  <a:lnTo>
                    <a:pt x="3712535" y="1800955"/>
                  </a:lnTo>
                  <a:lnTo>
                    <a:pt x="3716027" y="1805075"/>
                  </a:lnTo>
                  <a:lnTo>
                    <a:pt x="3719518" y="1809512"/>
                  </a:lnTo>
                  <a:lnTo>
                    <a:pt x="3722375" y="1813950"/>
                  </a:lnTo>
                  <a:lnTo>
                    <a:pt x="3725231" y="1818704"/>
                  </a:lnTo>
                  <a:lnTo>
                    <a:pt x="3727453" y="1822824"/>
                  </a:lnTo>
                  <a:lnTo>
                    <a:pt x="3729357" y="1827261"/>
                  </a:lnTo>
                  <a:lnTo>
                    <a:pt x="3731579" y="1832015"/>
                  </a:lnTo>
                  <a:lnTo>
                    <a:pt x="3733166" y="1836136"/>
                  </a:lnTo>
                  <a:lnTo>
                    <a:pt x="3733801" y="1840890"/>
                  </a:lnTo>
                  <a:lnTo>
                    <a:pt x="3735071" y="1845644"/>
                  </a:lnTo>
                  <a:lnTo>
                    <a:pt x="3735388" y="1850081"/>
                  </a:lnTo>
                  <a:lnTo>
                    <a:pt x="3735388" y="1854836"/>
                  </a:lnTo>
                  <a:lnTo>
                    <a:pt x="3735388" y="1859590"/>
                  </a:lnTo>
                  <a:lnTo>
                    <a:pt x="3735071" y="1864344"/>
                  </a:lnTo>
                  <a:lnTo>
                    <a:pt x="3733801" y="1869098"/>
                  </a:lnTo>
                  <a:lnTo>
                    <a:pt x="3733166" y="1873219"/>
                  </a:lnTo>
                  <a:lnTo>
                    <a:pt x="3731579" y="1877973"/>
                  </a:lnTo>
                  <a:lnTo>
                    <a:pt x="3729357" y="1882727"/>
                  </a:lnTo>
                  <a:lnTo>
                    <a:pt x="3727453" y="1887164"/>
                  </a:lnTo>
                  <a:lnTo>
                    <a:pt x="3725231" y="1891285"/>
                  </a:lnTo>
                  <a:lnTo>
                    <a:pt x="3722375" y="1895722"/>
                  </a:lnTo>
                  <a:lnTo>
                    <a:pt x="3719518" y="1900476"/>
                  </a:lnTo>
                  <a:lnTo>
                    <a:pt x="3716027" y="1904913"/>
                  </a:lnTo>
                  <a:lnTo>
                    <a:pt x="3712535" y="1908717"/>
                  </a:lnTo>
                  <a:lnTo>
                    <a:pt x="3708726" y="1913154"/>
                  </a:lnTo>
                  <a:lnTo>
                    <a:pt x="3704600" y="1917274"/>
                  </a:lnTo>
                  <a:lnTo>
                    <a:pt x="3695713" y="1925515"/>
                  </a:lnTo>
                  <a:lnTo>
                    <a:pt x="3685239" y="1933438"/>
                  </a:lnTo>
                  <a:lnTo>
                    <a:pt x="3673812" y="1941362"/>
                  </a:lnTo>
                  <a:lnTo>
                    <a:pt x="3661751" y="1948969"/>
                  </a:lnTo>
                  <a:lnTo>
                    <a:pt x="3648738" y="1956259"/>
                  </a:lnTo>
                  <a:lnTo>
                    <a:pt x="3634454" y="1963548"/>
                  </a:lnTo>
                  <a:lnTo>
                    <a:pt x="3619219" y="1970521"/>
                  </a:lnTo>
                  <a:lnTo>
                    <a:pt x="3603349" y="1976860"/>
                  </a:lnTo>
                  <a:lnTo>
                    <a:pt x="3586527" y="1983199"/>
                  </a:lnTo>
                  <a:lnTo>
                    <a:pt x="3568752" y="1989538"/>
                  </a:lnTo>
                  <a:lnTo>
                    <a:pt x="3550026" y="1994926"/>
                  </a:lnTo>
                  <a:lnTo>
                    <a:pt x="3530664" y="2000631"/>
                  </a:lnTo>
                  <a:lnTo>
                    <a:pt x="3510668" y="2005702"/>
                  </a:lnTo>
                  <a:lnTo>
                    <a:pt x="3490037" y="2010457"/>
                  </a:lnTo>
                  <a:lnTo>
                    <a:pt x="3468771" y="2014577"/>
                  </a:lnTo>
                  <a:lnTo>
                    <a:pt x="3446870" y="2018697"/>
                  </a:lnTo>
                  <a:lnTo>
                    <a:pt x="3424335" y="2022184"/>
                  </a:lnTo>
                  <a:lnTo>
                    <a:pt x="3401165" y="2025670"/>
                  </a:lnTo>
                  <a:lnTo>
                    <a:pt x="3377360" y="2028523"/>
                  </a:lnTo>
                  <a:lnTo>
                    <a:pt x="3353237" y="2030741"/>
                  </a:lnTo>
                  <a:lnTo>
                    <a:pt x="3328480" y="2032643"/>
                  </a:lnTo>
                  <a:lnTo>
                    <a:pt x="3303722" y="2034228"/>
                  </a:lnTo>
                  <a:lnTo>
                    <a:pt x="3278013" y="2035495"/>
                  </a:lnTo>
                  <a:lnTo>
                    <a:pt x="3251986" y="2036446"/>
                  </a:lnTo>
                  <a:lnTo>
                    <a:pt x="3225959" y="2036763"/>
                  </a:lnTo>
                  <a:lnTo>
                    <a:pt x="3199615" y="2036446"/>
                  </a:lnTo>
                  <a:lnTo>
                    <a:pt x="3173905" y="2035495"/>
                  </a:lnTo>
                  <a:lnTo>
                    <a:pt x="3148196" y="2034228"/>
                  </a:lnTo>
                  <a:lnTo>
                    <a:pt x="3123121" y="2032643"/>
                  </a:lnTo>
                  <a:lnTo>
                    <a:pt x="3098681" y="2030741"/>
                  </a:lnTo>
                  <a:lnTo>
                    <a:pt x="3074241" y="2028523"/>
                  </a:lnTo>
                  <a:lnTo>
                    <a:pt x="3050436" y="2025670"/>
                  </a:lnTo>
                  <a:lnTo>
                    <a:pt x="3027584" y="2022184"/>
                  </a:lnTo>
                  <a:lnTo>
                    <a:pt x="3004731" y="2018697"/>
                  </a:lnTo>
                  <a:lnTo>
                    <a:pt x="2983147" y="2014577"/>
                  </a:lnTo>
                  <a:lnTo>
                    <a:pt x="2961564" y="2010457"/>
                  </a:lnTo>
                  <a:lnTo>
                    <a:pt x="2940933" y="2005702"/>
                  </a:lnTo>
                  <a:lnTo>
                    <a:pt x="2920937" y="2000631"/>
                  </a:lnTo>
                  <a:lnTo>
                    <a:pt x="2901575" y="1994926"/>
                  </a:lnTo>
                  <a:lnTo>
                    <a:pt x="2883483" y="1989538"/>
                  </a:lnTo>
                  <a:lnTo>
                    <a:pt x="2865709" y="1983199"/>
                  </a:lnTo>
                  <a:lnTo>
                    <a:pt x="2848569" y="1976860"/>
                  </a:lnTo>
                  <a:lnTo>
                    <a:pt x="2832382" y="1970521"/>
                  </a:lnTo>
                  <a:lnTo>
                    <a:pt x="2817464" y="1963548"/>
                  </a:lnTo>
                  <a:lnTo>
                    <a:pt x="2803181" y="1956259"/>
                  </a:lnTo>
                  <a:lnTo>
                    <a:pt x="2789850" y="1948969"/>
                  </a:lnTo>
                  <a:lnTo>
                    <a:pt x="2777789" y="1941362"/>
                  </a:lnTo>
                  <a:lnTo>
                    <a:pt x="2766362" y="1933438"/>
                  </a:lnTo>
                  <a:lnTo>
                    <a:pt x="2755888" y="1925515"/>
                  </a:lnTo>
                  <a:lnTo>
                    <a:pt x="2747001" y="1917274"/>
                  </a:lnTo>
                  <a:lnTo>
                    <a:pt x="2742875" y="1913154"/>
                  </a:lnTo>
                  <a:lnTo>
                    <a:pt x="2739066" y="1908717"/>
                  </a:lnTo>
                  <a:lnTo>
                    <a:pt x="2735574" y="1904913"/>
                  </a:lnTo>
                  <a:lnTo>
                    <a:pt x="2732400" y="1900476"/>
                  </a:lnTo>
                  <a:lnTo>
                    <a:pt x="2729226" y="1895722"/>
                  </a:lnTo>
                  <a:lnTo>
                    <a:pt x="2726370" y="1891285"/>
                  </a:lnTo>
                  <a:lnTo>
                    <a:pt x="2724148" y="1887164"/>
                  </a:lnTo>
                  <a:lnTo>
                    <a:pt x="2722244" y="1882727"/>
                  </a:lnTo>
                  <a:lnTo>
                    <a:pt x="2720022" y="1877973"/>
                  </a:lnTo>
                  <a:lnTo>
                    <a:pt x="2718435" y="1873219"/>
                  </a:lnTo>
                  <a:lnTo>
                    <a:pt x="2717800" y="1869098"/>
                  </a:lnTo>
                  <a:lnTo>
                    <a:pt x="2716530" y="1864344"/>
                  </a:lnTo>
                  <a:lnTo>
                    <a:pt x="2716213" y="1859590"/>
                  </a:lnTo>
                  <a:lnTo>
                    <a:pt x="2716213" y="1854836"/>
                  </a:lnTo>
                  <a:lnTo>
                    <a:pt x="2716213" y="1850081"/>
                  </a:lnTo>
                  <a:lnTo>
                    <a:pt x="2716530" y="1845644"/>
                  </a:lnTo>
                  <a:lnTo>
                    <a:pt x="2717800" y="1840890"/>
                  </a:lnTo>
                  <a:lnTo>
                    <a:pt x="2718435" y="1836136"/>
                  </a:lnTo>
                  <a:lnTo>
                    <a:pt x="2720022" y="1832015"/>
                  </a:lnTo>
                  <a:lnTo>
                    <a:pt x="2722244" y="1827261"/>
                  </a:lnTo>
                  <a:lnTo>
                    <a:pt x="2724148" y="1822824"/>
                  </a:lnTo>
                  <a:lnTo>
                    <a:pt x="2726370" y="1818704"/>
                  </a:lnTo>
                  <a:lnTo>
                    <a:pt x="2729226" y="1813950"/>
                  </a:lnTo>
                  <a:lnTo>
                    <a:pt x="2732400" y="1809512"/>
                  </a:lnTo>
                  <a:lnTo>
                    <a:pt x="2735574" y="1805075"/>
                  </a:lnTo>
                  <a:lnTo>
                    <a:pt x="2739066" y="1800955"/>
                  </a:lnTo>
                  <a:lnTo>
                    <a:pt x="2742875" y="1796834"/>
                  </a:lnTo>
                  <a:lnTo>
                    <a:pt x="2747001" y="1792397"/>
                  </a:lnTo>
                  <a:lnTo>
                    <a:pt x="2755888" y="1784157"/>
                  </a:lnTo>
                  <a:lnTo>
                    <a:pt x="2766362" y="1776550"/>
                  </a:lnTo>
                  <a:lnTo>
                    <a:pt x="2777789" y="1768626"/>
                  </a:lnTo>
                  <a:lnTo>
                    <a:pt x="2789850" y="1760702"/>
                  </a:lnTo>
                  <a:lnTo>
                    <a:pt x="2803181" y="1753413"/>
                  </a:lnTo>
                  <a:lnTo>
                    <a:pt x="2817464" y="1746440"/>
                  </a:lnTo>
                  <a:lnTo>
                    <a:pt x="2832382" y="1739467"/>
                  </a:lnTo>
                  <a:lnTo>
                    <a:pt x="2848569" y="1733128"/>
                  </a:lnTo>
                  <a:lnTo>
                    <a:pt x="2865709" y="1726789"/>
                  </a:lnTo>
                  <a:lnTo>
                    <a:pt x="2883483" y="1720450"/>
                  </a:lnTo>
                  <a:lnTo>
                    <a:pt x="2901575" y="1715062"/>
                  </a:lnTo>
                  <a:lnTo>
                    <a:pt x="2920937" y="1709357"/>
                  </a:lnTo>
                  <a:lnTo>
                    <a:pt x="2940933" y="1704286"/>
                  </a:lnTo>
                  <a:lnTo>
                    <a:pt x="2961564" y="1699532"/>
                  </a:lnTo>
                  <a:lnTo>
                    <a:pt x="2983147" y="1695411"/>
                  </a:lnTo>
                  <a:lnTo>
                    <a:pt x="3004731" y="1691291"/>
                  </a:lnTo>
                  <a:lnTo>
                    <a:pt x="3027584" y="1687805"/>
                  </a:lnTo>
                  <a:lnTo>
                    <a:pt x="3050436" y="1684318"/>
                  </a:lnTo>
                  <a:lnTo>
                    <a:pt x="3074241" y="1681466"/>
                  </a:lnTo>
                  <a:lnTo>
                    <a:pt x="3098681" y="1679247"/>
                  </a:lnTo>
                  <a:lnTo>
                    <a:pt x="3123121" y="1677028"/>
                  </a:lnTo>
                  <a:lnTo>
                    <a:pt x="3148196" y="1675444"/>
                  </a:lnTo>
                  <a:lnTo>
                    <a:pt x="3173905" y="1674493"/>
                  </a:lnTo>
                  <a:lnTo>
                    <a:pt x="3199615" y="1673542"/>
                  </a:lnTo>
                  <a:lnTo>
                    <a:pt x="3225959" y="1673225"/>
                  </a:lnTo>
                  <a:close/>
                  <a:moveTo>
                    <a:pt x="3454389" y="0"/>
                  </a:moveTo>
                  <a:lnTo>
                    <a:pt x="3461374" y="0"/>
                  </a:lnTo>
                  <a:lnTo>
                    <a:pt x="3468995" y="635"/>
                  </a:lnTo>
                  <a:lnTo>
                    <a:pt x="3475981" y="1587"/>
                  </a:lnTo>
                  <a:lnTo>
                    <a:pt x="3482966" y="3174"/>
                  </a:lnTo>
                  <a:lnTo>
                    <a:pt x="3490270" y="5079"/>
                  </a:lnTo>
                  <a:lnTo>
                    <a:pt x="3497255" y="7300"/>
                  </a:lnTo>
                  <a:lnTo>
                    <a:pt x="3503923" y="9839"/>
                  </a:lnTo>
                  <a:lnTo>
                    <a:pt x="3510591" y="13013"/>
                  </a:lnTo>
                  <a:lnTo>
                    <a:pt x="3517259" y="16505"/>
                  </a:lnTo>
                  <a:lnTo>
                    <a:pt x="3523610" y="20314"/>
                  </a:lnTo>
                  <a:lnTo>
                    <a:pt x="3529643" y="24757"/>
                  </a:lnTo>
                  <a:lnTo>
                    <a:pt x="3535676" y="29518"/>
                  </a:lnTo>
                  <a:lnTo>
                    <a:pt x="3541074" y="34596"/>
                  </a:lnTo>
                  <a:lnTo>
                    <a:pt x="3546472" y="39992"/>
                  </a:lnTo>
                  <a:lnTo>
                    <a:pt x="3551235" y="45705"/>
                  </a:lnTo>
                  <a:lnTo>
                    <a:pt x="3555998" y="51418"/>
                  </a:lnTo>
                  <a:lnTo>
                    <a:pt x="3560443" y="57766"/>
                  </a:lnTo>
                  <a:lnTo>
                    <a:pt x="3564254" y="64113"/>
                  </a:lnTo>
                  <a:lnTo>
                    <a:pt x="3567746" y="70779"/>
                  </a:lnTo>
                  <a:lnTo>
                    <a:pt x="3570922" y="77444"/>
                  </a:lnTo>
                  <a:lnTo>
                    <a:pt x="3573462" y="84109"/>
                  </a:lnTo>
                  <a:lnTo>
                    <a:pt x="3575684" y="91410"/>
                  </a:lnTo>
                  <a:lnTo>
                    <a:pt x="3577590" y="98709"/>
                  </a:lnTo>
                  <a:lnTo>
                    <a:pt x="3579177" y="106009"/>
                  </a:lnTo>
                  <a:lnTo>
                    <a:pt x="3580448" y="113309"/>
                  </a:lnTo>
                  <a:lnTo>
                    <a:pt x="3580765" y="120927"/>
                  </a:lnTo>
                  <a:lnTo>
                    <a:pt x="3581400" y="128544"/>
                  </a:lnTo>
                  <a:lnTo>
                    <a:pt x="3580765" y="136162"/>
                  </a:lnTo>
                  <a:lnTo>
                    <a:pt x="3530913" y="1012801"/>
                  </a:lnTo>
                  <a:lnTo>
                    <a:pt x="3529960" y="1019149"/>
                  </a:lnTo>
                  <a:lnTo>
                    <a:pt x="3529326" y="1025814"/>
                  </a:lnTo>
                  <a:lnTo>
                    <a:pt x="3528055" y="1032162"/>
                  </a:lnTo>
                  <a:lnTo>
                    <a:pt x="3526785" y="1038510"/>
                  </a:lnTo>
                  <a:lnTo>
                    <a:pt x="3524880" y="1044541"/>
                  </a:lnTo>
                  <a:lnTo>
                    <a:pt x="3522975" y="1050254"/>
                  </a:lnTo>
                  <a:lnTo>
                    <a:pt x="3520434" y="1056284"/>
                  </a:lnTo>
                  <a:lnTo>
                    <a:pt x="3518212" y="1062315"/>
                  </a:lnTo>
                  <a:lnTo>
                    <a:pt x="3515354" y="1067710"/>
                  </a:lnTo>
                  <a:lnTo>
                    <a:pt x="3512179" y="1072789"/>
                  </a:lnTo>
                  <a:lnTo>
                    <a:pt x="3508686" y="1077867"/>
                  </a:lnTo>
                  <a:lnTo>
                    <a:pt x="3505193" y="1083263"/>
                  </a:lnTo>
                  <a:lnTo>
                    <a:pt x="3501700" y="1087706"/>
                  </a:lnTo>
                  <a:lnTo>
                    <a:pt x="3497572" y="1092467"/>
                  </a:lnTo>
                  <a:lnTo>
                    <a:pt x="3493445" y="1096910"/>
                  </a:lnTo>
                  <a:lnTo>
                    <a:pt x="3488999" y="1101354"/>
                  </a:lnTo>
                  <a:lnTo>
                    <a:pt x="3484554" y="1105163"/>
                  </a:lnTo>
                  <a:lnTo>
                    <a:pt x="3479791" y="1108654"/>
                  </a:lnTo>
                  <a:lnTo>
                    <a:pt x="3474710" y="1112463"/>
                  </a:lnTo>
                  <a:lnTo>
                    <a:pt x="3469630" y="1115319"/>
                  </a:lnTo>
                  <a:lnTo>
                    <a:pt x="3464550" y="1118493"/>
                  </a:lnTo>
                  <a:lnTo>
                    <a:pt x="3459152" y="1121350"/>
                  </a:lnTo>
                  <a:lnTo>
                    <a:pt x="3453436" y="1123889"/>
                  </a:lnTo>
                  <a:lnTo>
                    <a:pt x="3448038" y="1126111"/>
                  </a:lnTo>
                  <a:lnTo>
                    <a:pt x="3442005" y="1128015"/>
                  </a:lnTo>
                  <a:lnTo>
                    <a:pt x="3435972" y="1129602"/>
                  </a:lnTo>
                  <a:lnTo>
                    <a:pt x="3430256" y="1130871"/>
                  </a:lnTo>
                  <a:lnTo>
                    <a:pt x="3423906" y="1132141"/>
                  </a:lnTo>
                  <a:lnTo>
                    <a:pt x="3417873" y="1132776"/>
                  </a:lnTo>
                  <a:lnTo>
                    <a:pt x="3411522" y="1133093"/>
                  </a:lnTo>
                  <a:lnTo>
                    <a:pt x="3405490" y="1133093"/>
                  </a:lnTo>
                  <a:lnTo>
                    <a:pt x="3398504" y="1132776"/>
                  </a:lnTo>
                  <a:lnTo>
                    <a:pt x="3392471" y="1132458"/>
                  </a:lnTo>
                  <a:lnTo>
                    <a:pt x="3386120" y="1131189"/>
                  </a:lnTo>
                  <a:lnTo>
                    <a:pt x="3379770" y="1129919"/>
                  </a:lnTo>
                  <a:lnTo>
                    <a:pt x="3373736" y="1128332"/>
                  </a:lnTo>
                  <a:lnTo>
                    <a:pt x="3368021" y="1126745"/>
                  </a:lnTo>
                  <a:lnTo>
                    <a:pt x="3361988" y="1124524"/>
                  </a:lnTo>
                  <a:lnTo>
                    <a:pt x="3356590" y="1122302"/>
                  </a:lnTo>
                  <a:lnTo>
                    <a:pt x="3350874" y="1119763"/>
                  </a:lnTo>
                  <a:lnTo>
                    <a:pt x="3345476" y="1116589"/>
                  </a:lnTo>
                  <a:lnTo>
                    <a:pt x="3340396" y="1113415"/>
                  </a:lnTo>
                  <a:lnTo>
                    <a:pt x="3334998" y="1109924"/>
                  </a:lnTo>
                  <a:lnTo>
                    <a:pt x="3330553" y="1106432"/>
                  </a:lnTo>
                  <a:lnTo>
                    <a:pt x="3325790" y="1102306"/>
                  </a:lnTo>
                  <a:lnTo>
                    <a:pt x="3321344" y="1098497"/>
                  </a:lnTo>
                  <a:lnTo>
                    <a:pt x="3316899" y="1094054"/>
                  </a:lnTo>
                  <a:lnTo>
                    <a:pt x="3312771" y="1089293"/>
                  </a:lnTo>
                  <a:lnTo>
                    <a:pt x="3308961" y="1084849"/>
                  </a:lnTo>
                  <a:lnTo>
                    <a:pt x="3305150" y="1080089"/>
                  </a:lnTo>
                  <a:lnTo>
                    <a:pt x="3301975" y="1074693"/>
                  </a:lnTo>
                  <a:lnTo>
                    <a:pt x="3298482" y="1069615"/>
                  </a:lnTo>
                  <a:lnTo>
                    <a:pt x="3295625" y="1064219"/>
                  </a:lnTo>
                  <a:lnTo>
                    <a:pt x="3293084" y="1058823"/>
                  </a:lnTo>
                  <a:lnTo>
                    <a:pt x="3290544" y="1053110"/>
                  </a:lnTo>
                  <a:lnTo>
                    <a:pt x="3288639" y="1047397"/>
                  </a:lnTo>
                  <a:lnTo>
                    <a:pt x="3286734" y="1041367"/>
                  </a:lnTo>
                  <a:lnTo>
                    <a:pt x="3285146" y="1035019"/>
                  </a:lnTo>
                  <a:lnTo>
                    <a:pt x="3283558" y="1028988"/>
                  </a:lnTo>
                  <a:lnTo>
                    <a:pt x="3282606" y="1022640"/>
                  </a:lnTo>
                  <a:lnTo>
                    <a:pt x="3281971" y="1015975"/>
                  </a:lnTo>
                  <a:lnTo>
                    <a:pt x="3281654" y="1009627"/>
                  </a:lnTo>
                  <a:lnTo>
                    <a:pt x="3281018" y="1003597"/>
                  </a:lnTo>
                  <a:lnTo>
                    <a:pt x="3281654" y="996614"/>
                  </a:lnTo>
                  <a:lnTo>
                    <a:pt x="3306103" y="573529"/>
                  </a:lnTo>
                  <a:lnTo>
                    <a:pt x="3299118" y="568768"/>
                  </a:lnTo>
                  <a:lnTo>
                    <a:pt x="2057582" y="2162081"/>
                  </a:lnTo>
                  <a:lnTo>
                    <a:pt x="2052502" y="2168112"/>
                  </a:lnTo>
                  <a:lnTo>
                    <a:pt x="2047422" y="2173825"/>
                  </a:lnTo>
                  <a:lnTo>
                    <a:pt x="2042024" y="2178903"/>
                  </a:lnTo>
                  <a:lnTo>
                    <a:pt x="2036626" y="2183981"/>
                  </a:lnTo>
                  <a:lnTo>
                    <a:pt x="2030592" y="2188742"/>
                  </a:lnTo>
                  <a:lnTo>
                    <a:pt x="2024877" y="2193186"/>
                  </a:lnTo>
                  <a:lnTo>
                    <a:pt x="2018844" y="2197629"/>
                  </a:lnTo>
                  <a:lnTo>
                    <a:pt x="2012493" y="2201121"/>
                  </a:lnTo>
                  <a:lnTo>
                    <a:pt x="2006143" y="2204612"/>
                  </a:lnTo>
                  <a:lnTo>
                    <a:pt x="1999475" y="2207786"/>
                  </a:lnTo>
                  <a:lnTo>
                    <a:pt x="1992807" y="2210642"/>
                  </a:lnTo>
                  <a:lnTo>
                    <a:pt x="1986139" y="2213182"/>
                  </a:lnTo>
                  <a:lnTo>
                    <a:pt x="1979470" y="2215403"/>
                  </a:lnTo>
                  <a:lnTo>
                    <a:pt x="1972485" y="2217308"/>
                  </a:lnTo>
                  <a:lnTo>
                    <a:pt x="1965499" y="2218577"/>
                  </a:lnTo>
                  <a:lnTo>
                    <a:pt x="1958514" y="2219529"/>
                  </a:lnTo>
                  <a:lnTo>
                    <a:pt x="1951528" y="2220482"/>
                  </a:lnTo>
                  <a:lnTo>
                    <a:pt x="1944225" y="2221116"/>
                  </a:lnTo>
                  <a:lnTo>
                    <a:pt x="1937239" y="2221116"/>
                  </a:lnTo>
                  <a:lnTo>
                    <a:pt x="1929619" y="2221116"/>
                  </a:lnTo>
                  <a:lnTo>
                    <a:pt x="1922633" y="2220482"/>
                  </a:lnTo>
                  <a:lnTo>
                    <a:pt x="1915647" y="2219529"/>
                  </a:lnTo>
                  <a:lnTo>
                    <a:pt x="1908344" y="2218577"/>
                  </a:lnTo>
                  <a:lnTo>
                    <a:pt x="1901358" y="2216990"/>
                  </a:lnTo>
                  <a:lnTo>
                    <a:pt x="1894690" y="2214769"/>
                  </a:lnTo>
                  <a:lnTo>
                    <a:pt x="1887387" y="2212547"/>
                  </a:lnTo>
                  <a:lnTo>
                    <a:pt x="1880402" y="2210008"/>
                  </a:lnTo>
                  <a:lnTo>
                    <a:pt x="1873734" y="2207151"/>
                  </a:lnTo>
                  <a:lnTo>
                    <a:pt x="1867066" y="2203977"/>
                  </a:lnTo>
                  <a:lnTo>
                    <a:pt x="1860715" y="2199851"/>
                  </a:lnTo>
                  <a:lnTo>
                    <a:pt x="1854047" y="2196042"/>
                  </a:lnTo>
                  <a:lnTo>
                    <a:pt x="1847696" y="2191599"/>
                  </a:lnTo>
                  <a:lnTo>
                    <a:pt x="1229469" y="1731062"/>
                  </a:lnTo>
                  <a:lnTo>
                    <a:pt x="271487" y="2768937"/>
                  </a:lnTo>
                  <a:lnTo>
                    <a:pt x="266406" y="2774967"/>
                  </a:lnTo>
                  <a:lnTo>
                    <a:pt x="260691" y="2780680"/>
                  </a:lnTo>
                  <a:lnTo>
                    <a:pt x="254975" y="2785759"/>
                  </a:lnTo>
                  <a:lnTo>
                    <a:pt x="248942" y="2791154"/>
                  </a:lnTo>
                  <a:lnTo>
                    <a:pt x="242592" y="2795915"/>
                  </a:lnTo>
                  <a:lnTo>
                    <a:pt x="236241" y="2800041"/>
                  </a:lnTo>
                  <a:lnTo>
                    <a:pt x="230208" y="2804167"/>
                  </a:lnTo>
                  <a:lnTo>
                    <a:pt x="223223" y="2807659"/>
                  </a:lnTo>
                  <a:lnTo>
                    <a:pt x="216554" y="2810833"/>
                  </a:lnTo>
                  <a:lnTo>
                    <a:pt x="209886" y="2814007"/>
                  </a:lnTo>
                  <a:lnTo>
                    <a:pt x="202901" y="2816228"/>
                  </a:lnTo>
                  <a:lnTo>
                    <a:pt x="195915" y="2818767"/>
                  </a:lnTo>
                  <a:lnTo>
                    <a:pt x="188612" y="2820354"/>
                  </a:lnTo>
                  <a:lnTo>
                    <a:pt x="181309" y="2821941"/>
                  </a:lnTo>
                  <a:lnTo>
                    <a:pt x="174006" y="2822894"/>
                  </a:lnTo>
                  <a:lnTo>
                    <a:pt x="166703" y="2823846"/>
                  </a:lnTo>
                  <a:lnTo>
                    <a:pt x="159082" y="2824163"/>
                  </a:lnTo>
                  <a:lnTo>
                    <a:pt x="152096" y="2824163"/>
                  </a:lnTo>
                  <a:lnTo>
                    <a:pt x="144476" y="2823846"/>
                  </a:lnTo>
                  <a:lnTo>
                    <a:pt x="136855" y="2823528"/>
                  </a:lnTo>
                  <a:lnTo>
                    <a:pt x="129552" y="2822259"/>
                  </a:lnTo>
                  <a:lnTo>
                    <a:pt x="122249" y="2820672"/>
                  </a:lnTo>
                  <a:lnTo>
                    <a:pt x="114945" y="2819085"/>
                  </a:lnTo>
                  <a:lnTo>
                    <a:pt x="107642" y="2816546"/>
                  </a:lnTo>
                  <a:lnTo>
                    <a:pt x="100657" y="2814324"/>
                  </a:lnTo>
                  <a:lnTo>
                    <a:pt x="93671" y="2811467"/>
                  </a:lnTo>
                  <a:lnTo>
                    <a:pt x="87003" y="2807976"/>
                  </a:lnTo>
                  <a:lnTo>
                    <a:pt x="80335" y="2804485"/>
                  </a:lnTo>
                  <a:lnTo>
                    <a:pt x="73349" y="2800359"/>
                  </a:lnTo>
                  <a:lnTo>
                    <a:pt x="66681" y="2796233"/>
                  </a:lnTo>
                  <a:lnTo>
                    <a:pt x="60331" y="2791472"/>
                  </a:lnTo>
                  <a:lnTo>
                    <a:pt x="54298" y="2785759"/>
                  </a:lnTo>
                  <a:lnTo>
                    <a:pt x="48265" y="2780680"/>
                  </a:lnTo>
                  <a:lnTo>
                    <a:pt x="42867" y="2774967"/>
                  </a:lnTo>
                  <a:lnTo>
                    <a:pt x="37469" y="2768937"/>
                  </a:lnTo>
                  <a:lnTo>
                    <a:pt x="32388" y="2762906"/>
                  </a:lnTo>
                  <a:lnTo>
                    <a:pt x="28260" y="2756876"/>
                  </a:lnTo>
                  <a:lnTo>
                    <a:pt x="23815" y="2749893"/>
                  </a:lnTo>
                  <a:lnTo>
                    <a:pt x="19687" y="2743228"/>
                  </a:lnTo>
                  <a:lnTo>
                    <a:pt x="16194" y="2736563"/>
                  </a:lnTo>
                  <a:lnTo>
                    <a:pt x="13019" y="2729580"/>
                  </a:lnTo>
                  <a:lnTo>
                    <a:pt x="10479" y="2722280"/>
                  </a:lnTo>
                  <a:lnTo>
                    <a:pt x="7938" y="2715297"/>
                  </a:lnTo>
                  <a:lnTo>
                    <a:pt x="5716" y="2708315"/>
                  </a:lnTo>
                  <a:lnTo>
                    <a:pt x="3811" y="2700697"/>
                  </a:lnTo>
                  <a:lnTo>
                    <a:pt x="2540" y="2693080"/>
                  </a:lnTo>
                  <a:lnTo>
                    <a:pt x="1270" y="2685780"/>
                  </a:lnTo>
                  <a:lnTo>
                    <a:pt x="635" y="2678162"/>
                  </a:lnTo>
                  <a:lnTo>
                    <a:pt x="0" y="2670228"/>
                  </a:lnTo>
                  <a:lnTo>
                    <a:pt x="0" y="2662927"/>
                  </a:lnTo>
                  <a:lnTo>
                    <a:pt x="0" y="2655310"/>
                  </a:lnTo>
                  <a:lnTo>
                    <a:pt x="953" y="2648010"/>
                  </a:lnTo>
                  <a:lnTo>
                    <a:pt x="1588" y="2640075"/>
                  </a:lnTo>
                  <a:lnTo>
                    <a:pt x="3176" y="2632458"/>
                  </a:lnTo>
                  <a:lnTo>
                    <a:pt x="4763" y="2625158"/>
                  </a:lnTo>
                  <a:lnTo>
                    <a:pt x="6668" y="2617858"/>
                  </a:lnTo>
                  <a:lnTo>
                    <a:pt x="9526" y="2610558"/>
                  </a:lnTo>
                  <a:lnTo>
                    <a:pt x="12384" y="2603258"/>
                  </a:lnTo>
                  <a:lnTo>
                    <a:pt x="15559" y="2596275"/>
                  </a:lnTo>
                  <a:lnTo>
                    <a:pt x="19052" y="2588975"/>
                  </a:lnTo>
                  <a:lnTo>
                    <a:pt x="22545" y="2582310"/>
                  </a:lnTo>
                  <a:lnTo>
                    <a:pt x="26990" y="2575644"/>
                  </a:lnTo>
                  <a:lnTo>
                    <a:pt x="31753" y="2569297"/>
                  </a:lnTo>
                  <a:lnTo>
                    <a:pt x="36516" y="2562631"/>
                  </a:lnTo>
                  <a:lnTo>
                    <a:pt x="1086264" y="1414621"/>
                  </a:lnTo>
                  <a:lnTo>
                    <a:pt x="1091027" y="1408908"/>
                  </a:lnTo>
                  <a:lnTo>
                    <a:pt x="1096742" y="1403829"/>
                  </a:lnTo>
                  <a:lnTo>
                    <a:pt x="1101823" y="1398751"/>
                  </a:lnTo>
                  <a:lnTo>
                    <a:pt x="1107221" y="1393990"/>
                  </a:lnTo>
                  <a:lnTo>
                    <a:pt x="1113254" y="1389229"/>
                  </a:lnTo>
                  <a:lnTo>
                    <a:pt x="1119287" y="1385103"/>
                  </a:lnTo>
                  <a:lnTo>
                    <a:pt x="1125002" y="1381295"/>
                  </a:lnTo>
                  <a:lnTo>
                    <a:pt x="1131353" y="1377803"/>
                  </a:lnTo>
                  <a:lnTo>
                    <a:pt x="1137703" y="1374629"/>
                  </a:lnTo>
                  <a:lnTo>
                    <a:pt x="1144054" y="1371455"/>
                  </a:lnTo>
                  <a:lnTo>
                    <a:pt x="1150722" y="1368599"/>
                  </a:lnTo>
                  <a:lnTo>
                    <a:pt x="1157390" y="1366694"/>
                  </a:lnTo>
                  <a:lnTo>
                    <a:pt x="1164058" y="1364790"/>
                  </a:lnTo>
                  <a:lnTo>
                    <a:pt x="1170726" y="1362568"/>
                  </a:lnTo>
                  <a:lnTo>
                    <a:pt x="1177394" y="1361616"/>
                  </a:lnTo>
                  <a:lnTo>
                    <a:pt x="1184698" y="1360347"/>
                  </a:lnTo>
                  <a:lnTo>
                    <a:pt x="1191683" y="1360029"/>
                  </a:lnTo>
                  <a:lnTo>
                    <a:pt x="1198351" y="1359712"/>
                  </a:lnTo>
                  <a:lnTo>
                    <a:pt x="1205654" y="1359077"/>
                  </a:lnTo>
                  <a:lnTo>
                    <a:pt x="1212640" y="1359712"/>
                  </a:lnTo>
                  <a:lnTo>
                    <a:pt x="1219626" y="1360347"/>
                  </a:lnTo>
                  <a:lnTo>
                    <a:pt x="1226294" y="1361299"/>
                  </a:lnTo>
                  <a:lnTo>
                    <a:pt x="1233597" y="1362251"/>
                  </a:lnTo>
                  <a:lnTo>
                    <a:pt x="1240582" y="1363838"/>
                  </a:lnTo>
                  <a:lnTo>
                    <a:pt x="1247251" y="1365742"/>
                  </a:lnTo>
                  <a:lnTo>
                    <a:pt x="1253919" y="1368281"/>
                  </a:lnTo>
                  <a:lnTo>
                    <a:pt x="1260904" y="1371138"/>
                  </a:lnTo>
                  <a:lnTo>
                    <a:pt x="1267572" y="1373677"/>
                  </a:lnTo>
                  <a:lnTo>
                    <a:pt x="1274240" y="1376851"/>
                  </a:lnTo>
                  <a:lnTo>
                    <a:pt x="1280591" y="1380977"/>
                  </a:lnTo>
                  <a:lnTo>
                    <a:pt x="1286942" y="1384786"/>
                  </a:lnTo>
                  <a:lnTo>
                    <a:pt x="1292975" y="1389229"/>
                  </a:lnTo>
                  <a:lnTo>
                    <a:pt x="1907709" y="1846910"/>
                  </a:lnTo>
                  <a:lnTo>
                    <a:pt x="3043507" y="389124"/>
                  </a:lnTo>
                  <a:lnTo>
                    <a:pt x="3023186" y="374841"/>
                  </a:lnTo>
                  <a:lnTo>
                    <a:pt x="2660568" y="470377"/>
                  </a:lnTo>
                  <a:lnTo>
                    <a:pt x="2654853" y="471646"/>
                  </a:lnTo>
                  <a:lnTo>
                    <a:pt x="2648502" y="472598"/>
                  </a:lnTo>
                  <a:lnTo>
                    <a:pt x="2642152" y="473551"/>
                  </a:lnTo>
                  <a:lnTo>
                    <a:pt x="2635801" y="473868"/>
                  </a:lnTo>
                  <a:lnTo>
                    <a:pt x="2629450" y="474185"/>
                  </a:lnTo>
                  <a:lnTo>
                    <a:pt x="2623418" y="473868"/>
                  </a:lnTo>
                  <a:lnTo>
                    <a:pt x="2617384" y="473551"/>
                  </a:lnTo>
                  <a:lnTo>
                    <a:pt x="2611352" y="472598"/>
                  </a:lnTo>
                  <a:lnTo>
                    <a:pt x="2605318" y="471964"/>
                  </a:lnTo>
                  <a:lnTo>
                    <a:pt x="2599603" y="470377"/>
                  </a:lnTo>
                  <a:lnTo>
                    <a:pt x="2593570" y="468790"/>
                  </a:lnTo>
                  <a:lnTo>
                    <a:pt x="2587537" y="466885"/>
                  </a:lnTo>
                  <a:lnTo>
                    <a:pt x="2582139" y="464346"/>
                  </a:lnTo>
                  <a:lnTo>
                    <a:pt x="2576741" y="462124"/>
                  </a:lnTo>
                  <a:lnTo>
                    <a:pt x="2571660" y="459268"/>
                  </a:lnTo>
                  <a:lnTo>
                    <a:pt x="2565945" y="456094"/>
                  </a:lnTo>
                  <a:lnTo>
                    <a:pt x="2560864" y="452920"/>
                  </a:lnTo>
                  <a:lnTo>
                    <a:pt x="2556102" y="449429"/>
                  </a:lnTo>
                  <a:lnTo>
                    <a:pt x="2551339" y="445937"/>
                  </a:lnTo>
                  <a:lnTo>
                    <a:pt x="2546576" y="441811"/>
                  </a:lnTo>
                  <a:lnTo>
                    <a:pt x="2542448" y="437685"/>
                  </a:lnTo>
                  <a:lnTo>
                    <a:pt x="2538002" y="433242"/>
                  </a:lnTo>
                  <a:lnTo>
                    <a:pt x="2533875" y="428481"/>
                  </a:lnTo>
                  <a:lnTo>
                    <a:pt x="2530064" y="423402"/>
                  </a:lnTo>
                  <a:lnTo>
                    <a:pt x="2526572" y="418324"/>
                  </a:lnTo>
                  <a:lnTo>
                    <a:pt x="2523396" y="413246"/>
                  </a:lnTo>
                  <a:lnTo>
                    <a:pt x="2520221" y="407533"/>
                  </a:lnTo>
                  <a:lnTo>
                    <a:pt x="2517363" y="402137"/>
                  </a:lnTo>
                  <a:lnTo>
                    <a:pt x="2514823" y="396107"/>
                  </a:lnTo>
                  <a:lnTo>
                    <a:pt x="2512283" y="390394"/>
                  </a:lnTo>
                  <a:lnTo>
                    <a:pt x="2510378" y="384046"/>
                  </a:lnTo>
                  <a:lnTo>
                    <a:pt x="2508472" y="377698"/>
                  </a:lnTo>
                  <a:lnTo>
                    <a:pt x="2507202" y="371350"/>
                  </a:lnTo>
                  <a:lnTo>
                    <a:pt x="2505932" y="364685"/>
                  </a:lnTo>
                  <a:lnTo>
                    <a:pt x="2505297" y="358337"/>
                  </a:lnTo>
                  <a:lnTo>
                    <a:pt x="2504980" y="351989"/>
                  </a:lnTo>
                  <a:lnTo>
                    <a:pt x="2504344" y="345641"/>
                  </a:lnTo>
                  <a:lnTo>
                    <a:pt x="2504344" y="339293"/>
                  </a:lnTo>
                  <a:lnTo>
                    <a:pt x="2505297" y="332946"/>
                  </a:lnTo>
                  <a:lnTo>
                    <a:pt x="2505615" y="326915"/>
                  </a:lnTo>
                  <a:lnTo>
                    <a:pt x="2506885" y="320567"/>
                  </a:lnTo>
                  <a:lnTo>
                    <a:pt x="2508155" y="314537"/>
                  </a:lnTo>
                  <a:lnTo>
                    <a:pt x="2509425" y="308506"/>
                  </a:lnTo>
                  <a:lnTo>
                    <a:pt x="2511648" y="302793"/>
                  </a:lnTo>
                  <a:lnTo>
                    <a:pt x="2513870" y="296763"/>
                  </a:lnTo>
                  <a:lnTo>
                    <a:pt x="2516410" y="291367"/>
                  </a:lnTo>
                  <a:lnTo>
                    <a:pt x="2518633" y="285654"/>
                  </a:lnTo>
                  <a:lnTo>
                    <a:pt x="2521808" y="280576"/>
                  </a:lnTo>
                  <a:lnTo>
                    <a:pt x="2524984" y="275180"/>
                  </a:lnTo>
                  <a:lnTo>
                    <a:pt x="2528159" y="270102"/>
                  </a:lnTo>
                  <a:lnTo>
                    <a:pt x="2531970" y="265341"/>
                  </a:lnTo>
                  <a:lnTo>
                    <a:pt x="2535462" y="260580"/>
                  </a:lnTo>
                  <a:lnTo>
                    <a:pt x="2539908" y="256136"/>
                  </a:lnTo>
                  <a:lnTo>
                    <a:pt x="2544353" y="251693"/>
                  </a:lnTo>
                  <a:lnTo>
                    <a:pt x="2548481" y="247567"/>
                  </a:lnTo>
                  <a:lnTo>
                    <a:pt x="2553244" y="243441"/>
                  </a:lnTo>
                  <a:lnTo>
                    <a:pt x="2558642" y="239949"/>
                  </a:lnTo>
                  <a:lnTo>
                    <a:pt x="2563722" y="236458"/>
                  </a:lnTo>
                  <a:lnTo>
                    <a:pt x="2568803" y="233284"/>
                  </a:lnTo>
                  <a:lnTo>
                    <a:pt x="2574201" y="230428"/>
                  </a:lnTo>
                  <a:lnTo>
                    <a:pt x="2579916" y="227889"/>
                  </a:lnTo>
                  <a:lnTo>
                    <a:pt x="2585632" y="225349"/>
                  </a:lnTo>
                  <a:lnTo>
                    <a:pt x="2591982" y="223445"/>
                  </a:lnTo>
                  <a:lnTo>
                    <a:pt x="2598015" y="221541"/>
                  </a:lnTo>
                  <a:lnTo>
                    <a:pt x="3425176" y="4126"/>
                  </a:lnTo>
                  <a:lnTo>
                    <a:pt x="3432162" y="2222"/>
                  </a:lnTo>
                  <a:lnTo>
                    <a:pt x="3439782" y="952"/>
                  </a:lnTo>
                  <a:lnTo>
                    <a:pt x="3446768" y="318"/>
                  </a:lnTo>
                  <a:lnTo>
                    <a:pt x="3454389" y="0"/>
                  </a:lnTo>
                  <a:close/>
                </a:path>
              </a:pathLst>
            </a:custGeom>
            <a:solidFill>
              <a:srgbClr val="1C50A2"/>
            </a:solidFill>
            <a:ln>
              <a:noFill/>
            </a:ln>
          </p:spPr>
          <p:txBody>
            <a:bodyPr anchor="ctr">
              <a:scene3d>
                <a:camera prst="orthographicFront"/>
                <a:lightRig rig="threePt" dir="t"/>
              </a:scene3d>
              <a:sp3d contourW="12700">
                <a:contourClr>
                  <a:srgbClr val="FFFFFF"/>
                </a:contourClr>
              </a:sp3d>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ctr">
                <a:defRPr/>
              </a:pPr>
              <a:endParaRPr lang="zh-CN" altLang="en-US" sz="1350">
                <a:solidFill>
                  <a:srgbClr val="414455"/>
                </a:solidFill>
                <a:ea typeface="宋体" panose="02010600030101010101" pitchFamily="2" charset="-122"/>
              </a:endParaRPr>
            </a:p>
          </p:txBody>
        </p:sp>
        <p:sp>
          <p:nvSpPr>
            <p:cNvPr id="17" name="Freeform 27">
              <a:extLst>
                <a:ext uri="{FF2B5EF4-FFF2-40B4-BE49-F238E27FC236}">
                  <a16:creationId xmlns:a16="http://schemas.microsoft.com/office/drawing/2014/main" id="{9279E320-9D1A-4986-7A0A-4143F2B63B6E}"/>
                </a:ext>
              </a:extLst>
            </p:cNvPr>
            <p:cNvSpPr/>
            <p:nvPr/>
          </p:nvSpPr>
          <p:spPr bwMode="auto">
            <a:xfrm>
              <a:off x="4382256" y="2370372"/>
              <a:ext cx="1306774" cy="1109827"/>
            </a:xfrm>
            <a:custGeom>
              <a:avLst/>
              <a:gdLst>
                <a:gd name="T0" fmla="*/ 172 w 223"/>
                <a:gd name="T1" fmla="*/ 172 h 190"/>
                <a:gd name="T2" fmla="*/ 50 w 223"/>
                <a:gd name="T3" fmla="*/ 122 h 190"/>
                <a:gd name="T4" fmla="*/ 0 w 223"/>
                <a:gd name="T5" fmla="*/ 0 h 190"/>
                <a:gd name="T6" fmla="*/ 22 w 223"/>
                <a:gd name="T7" fmla="*/ 0 h 190"/>
                <a:gd name="T8" fmla="*/ 66 w 223"/>
                <a:gd name="T9" fmla="*/ 106 h 190"/>
                <a:gd name="T10" fmla="*/ 172 w 223"/>
                <a:gd name="T11" fmla="*/ 150 h 190"/>
                <a:gd name="T12" fmla="*/ 172 w 223"/>
                <a:gd name="T13" fmla="*/ 132 h 190"/>
                <a:gd name="T14" fmla="*/ 223 w 223"/>
                <a:gd name="T15" fmla="*/ 163 h 190"/>
                <a:gd name="T16" fmla="*/ 172 w 223"/>
                <a:gd name="T17" fmla="*/ 190 h 190"/>
                <a:gd name="T18" fmla="*/ 172 w 223"/>
                <a:gd name="T19" fmla="*/ 172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3" h="190">
                  <a:moveTo>
                    <a:pt x="172" y="172"/>
                  </a:moveTo>
                  <a:cubicBezTo>
                    <a:pt x="124" y="172"/>
                    <a:pt x="81" y="153"/>
                    <a:pt x="50" y="122"/>
                  </a:cubicBezTo>
                  <a:cubicBezTo>
                    <a:pt x="19" y="91"/>
                    <a:pt x="0" y="48"/>
                    <a:pt x="0" y="0"/>
                  </a:cubicBezTo>
                  <a:cubicBezTo>
                    <a:pt x="22" y="0"/>
                    <a:pt x="22" y="0"/>
                    <a:pt x="22" y="0"/>
                  </a:cubicBezTo>
                  <a:cubicBezTo>
                    <a:pt x="22" y="41"/>
                    <a:pt x="39" y="79"/>
                    <a:pt x="66" y="106"/>
                  </a:cubicBezTo>
                  <a:cubicBezTo>
                    <a:pt x="93" y="133"/>
                    <a:pt x="131" y="150"/>
                    <a:pt x="172" y="150"/>
                  </a:cubicBezTo>
                  <a:cubicBezTo>
                    <a:pt x="172" y="132"/>
                    <a:pt x="172" y="132"/>
                    <a:pt x="172" y="132"/>
                  </a:cubicBezTo>
                  <a:cubicBezTo>
                    <a:pt x="223" y="163"/>
                    <a:pt x="223" y="163"/>
                    <a:pt x="223" y="163"/>
                  </a:cubicBezTo>
                  <a:cubicBezTo>
                    <a:pt x="172" y="190"/>
                    <a:pt x="172" y="190"/>
                    <a:pt x="172" y="190"/>
                  </a:cubicBezTo>
                  <a:lnTo>
                    <a:pt x="172" y="172"/>
                  </a:lnTo>
                  <a:close/>
                </a:path>
              </a:pathLst>
            </a:custGeom>
            <a:solidFill>
              <a:srgbClr val="1C50A2"/>
            </a:solidFill>
            <a:ln>
              <a:noFill/>
            </a:ln>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sp>
          <p:nvSpPr>
            <p:cNvPr id="18" name="Freeform 28">
              <a:extLst>
                <a:ext uri="{FF2B5EF4-FFF2-40B4-BE49-F238E27FC236}">
                  <a16:creationId xmlns:a16="http://schemas.microsoft.com/office/drawing/2014/main" id="{41E87862-DB11-C947-A63F-D85A2D6FC7B2}"/>
                </a:ext>
              </a:extLst>
            </p:cNvPr>
            <p:cNvSpPr/>
            <p:nvPr/>
          </p:nvSpPr>
          <p:spPr bwMode="auto">
            <a:xfrm>
              <a:off x="3720191" y="2370373"/>
              <a:ext cx="1968840" cy="1769791"/>
            </a:xfrm>
            <a:custGeom>
              <a:avLst/>
              <a:gdLst>
                <a:gd name="T0" fmla="*/ 285 w 336"/>
                <a:gd name="T1" fmla="*/ 285 h 303"/>
                <a:gd name="T2" fmla="*/ 84 w 336"/>
                <a:gd name="T3" fmla="*/ 202 h 303"/>
                <a:gd name="T4" fmla="*/ 0 w 336"/>
                <a:gd name="T5" fmla="*/ 0 h 303"/>
                <a:gd name="T6" fmla="*/ 23 w 336"/>
                <a:gd name="T7" fmla="*/ 0 h 303"/>
                <a:gd name="T8" fmla="*/ 100 w 336"/>
                <a:gd name="T9" fmla="*/ 186 h 303"/>
                <a:gd name="T10" fmla="*/ 285 w 336"/>
                <a:gd name="T11" fmla="*/ 262 h 303"/>
                <a:gd name="T12" fmla="*/ 285 w 336"/>
                <a:gd name="T13" fmla="*/ 245 h 303"/>
                <a:gd name="T14" fmla="*/ 336 w 336"/>
                <a:gd name="T15" fmla="*/ 275 h 303"/>
                <a:gd name="T16" fmla="*/ 285 w 336"/>
                <a:gd name="T17" fmla="*/ 303 h 303"/>
                <a:gd name="T18" fmla="*/ 285 w 336"/>
                <a:gd name="T19" fmla="*/ 28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36" h="303">
                  <a:moveTo>
                    <a:pt x="285" y="285"/>
                  </a:moveTo>
                  <a:cubicBezTo>
                    <a:pt x="206" y="285"/>
                    <a:pt x="135" y="253"/>
                    <a:pt x="84" y="202"/>
                  </a:cubicBezTo>
                  <a:cubicBezTo>
                    <a:pt x="32" y="150"/>
                    <a:pt x="0" y="79"/>
                    <a:pt x="0" y="0"/>
                  </a:cubicBezTo>
                  <a:cubicBezTo>
                    <a:pt x="23" y="0"/>
                    <a:pt x="23" y="0"/>
                    <a:pt x="23" y="0"/>
                  </a:cubicBezTo>
                  <a:cubicBezTo>
                    <a:pt x="23" y="72"/>
                    <a:pt x="52" y="138"/>
                    <a:pt x="100" y="186"/>
                  </a:cubicBezTo>
                  <a:cubicBezTo>
                    <a:pt x="147" y="233"/>
                    <a:pt x="213" y="262"/>
                    <a:pt x="285" y="262"/>
                  </a:cubicBezTo>
                  <a:cubicBezTo>
                    <a:pt x="285" y="245"/>
                    <a:pt x="285" y="245"/>
                    <a:pt x="285" y="245"/>
                  </a:cubicBezTo>
                  <a:cubicBezTo>
                    <a:pt x="336" y="275"/>
                    <a:pt x="336" y="275"/>
                    <a:pt x="336" y="275"/>
                  </a:cubicBezTo>
                  <a:cubicBezTo>
                    <a:pt x="285" y="303"/>
                    <a:pt x="285" y="303"/>
                    <a:pt x="285" y="303"/>
                  </a:cubicBezTo>
                  <a:lnTo>
                    <a:pt x="285" y="285"/>
                  </a:lnTo>
                  <a:close/>
                </a:path>
              </a:pathLst>
            </a:custGeom>
            <a:solidFill>
              <a:schemeClr val="accent1">
                <a:lumMod val="20000"/>
                <a:lumOff val="80000"/>
              </a:schemeClr>
            </a:solidFill>
            <a:ln>
              <a:noFill/>
            </a:ln>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sp>
          <p:nvSpPr>
            <p:cNvPr id="19" name="Freeform 29">
              <a:extLst>
                <a:ext uri="{FF2B5EF4-FFF2-40B4-BE49-F238E27FC236}">
                  <a16:creationId xmlns:a16="http://schemas.microsoft.com/office/drawing/2014/main" id="{12C497B1-AE12-3DF6-6B2F-DBD9206993BC}"/>
                </a:ext>
              </a:extLst>
            </p:cNvPr>
            <p:cNvSpPr/>
            <p:nvPr/>
          </p:nvSpPr>
          <p:spPr bwMode="auto">
            <a:xfrm>
              <a:off x="3077963" y="2370372"/>
              <a:ext cx="2611068" cy="2412453"/>
            </a:xfrm>
            <a:custGeom>
              <a:avLst/>
              <a:gdLst>
                <a:gd name="T0" fmla="*/ 395 w 446"/>
                <a:gd name="T1" fmla="*/ 395 h 413"/>
                <a:gd name="T2" fmla="*/ 116 w 446"/>
                <a:gd name="T3" fmla="*/ 279 h 413"/>
                <a:gd name="T4" fmla="*/ 0 w 446"/>
                <a:gd name="T5" fmla="*/ 0 h 413"/>
                <a:gd name="T6" fmla="*/ 23 w 446"/>
                <a:gd name="T7" fmla="*/ 0 h 413"/>
                <a:gd name="T8" fmla="*/ 132 w 446"/>
                <a:gd name="T9" fmla="*/ 263 h 413"/>
                <a:gd name="T10" fmla="*/ 395 w 446"/>
                <a:gd name="T11" fmla="*/ 373 h 413"/>
                <a:gd name="T12" fmla="*/ 395 w 446"/>
                <a:gd name="T13" fmla="*/ 355 h 413"/>
                <a:gd name="T14" fmla="*/ 446 w 446"/>
                <a:gd name="T15" fmla="*/ 385 h 413"/>
                <a:gd name="T16" fmla="*/ 395 w 446"/>
                <a:gd name="T17" fmla="*/ 413 h 413"/>
                <a:gd name="T18" fmla="*/ 395 w 446"/>
                <a:gd name="T19" fmla="*/ 395 h 4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46" h="413">
                  <a:moveTo>
                    <a:pt x="395" y="395"/>
                  </a:moveTo>
                  <a:cubicBezTo>
                    <a:pt x="286" y="395"/>
                    <a:pt x="187" y="351"/>
                    <a:pt x="116" y="279"/>
                  </a:cubicBezTo>
                  <a:cubicBezTo>
                    <a:pt x="44" y="208"/>
                    <a:pt x="0" y="109"/>
                    <a:pt x="0" y="0"/>
                  </a:cubicBezTo>
                  <a:cubicBezTo>
                    <a:pt x="23" y="0"/>
                    <a:pt x="23" y="0"/>
                    <a:pt x="23" y="0"/>
                  </a:cubicBezTo>
                  <a:cubicBezTo>
                    <a:pt x="23" y="103"/>
                    <a:pt x="64" y="196"/>
                    <a:pt x="132" y="263"/>
                  </a:cubicBezTo>
                  <a:cubicBezTo>
                    <a:pt x="199" y="331"/>
                    <a:pt x="292" y="372"/>
                    <a:pt x="395" y="373"/>
                  </a:cubicBezTo>
                  <a:cubicBezTo>
                    <a:pt x="395" y="355"/>
                    <a:pt x="395" y="355"/>
                    <a:pt x="395" y="355"/>
                  </a:cubicBezTo>
                  <a:cubicBezTo>
                    <a:pt x="446" y="385"/>
                    <a:pt x="446" y="385"/>
                    <a:pt x="446" y="385"/>
                  </a:cubicBezTo>
                  <a:cubicBezTo>
                    <a:pt x="395" y="413"/>
                    <a:pt x="395" y="413"/>
                    <a:pt x="395" y="413"/>
                  </a:cubicBezTo>
                  <a:lnTo>
                    <a:pt x="395" y="395"/>
                  </a:lnTo>
                  <a:close/>
                </a:path>
              </a:pathLst>
            </a:custGeom>
            <a:solidFill>
              <a:srgbClr val="1C50A2"/>
            </a:solidFill>
            <a:ln>
              <a:noFill/>
            </a:ln>
          </p:spPr>
          <p:txBody>
            <a:bodyPr vert="horz" wrap="square" lIns="56605" tIns="28302" rIns="56605" bIns="28302"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solidFill>
                  <a:schemeClr val="tx1">
                    <a:lumMod val="75000"/>
                    <a:lumOff val="25000"/>
                  </a:schemeClr>
                </a:solidFill>
              </a:endParaRPr>
            </a:p>
          </p:txBody>
        </p:sp>
        <p:grpSp>
          <p:nvGrpSpPr>
            <p:cNvPr id="20" name="组合 19">
              <a:extLst>
                <a:ext uri="{FF2B5EF4-FFF2-40B4-BE49-F238E27FC236}">
                  <a16:creationId xmlns:a16="http://schemas.microsoft.com/office/drawing/2014/main" id="{B152A881-8BD5-D6FE-4840-62323037DE32}"/>
                </a:ext>
              </a:extLst>
            </p:cNvPr>
            <p:cNvGrpSpPr/>
            <p:nvPr/>
          </p:nvGrpSpPr>
          <p:grpSpPr>
            <a:xfrm>
              <a:off x="4339232" y="2211743"/>
              <a:ext cx="193989" cy="174903"/>
              <a:chOff x="3720691" y="2824413"/>
              <a:chExt cx="1341120" cy="1209172"/>
            </a:xfrm>
          </p:grpSpPr>
          <p:sp>
            <p:nvSpPr>
              <p:cNvPr id="36" name="Freeform 5">
                <a:extLst>
                  <a:ext uri="{FF2B5EF4-FFF2-40B4-BE49-F238E27FC236}">
                    <a16:creationId xmlns:a16="http://schemas.microsoft.com/office/drawing/2014/main" id="{33807484-B290-3A6C-8D6D-85F26E3AF851}"/>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sp>
            <p:nvSpPr>
              <p:cNvPr id="37" name="Freeform 5">
                <a:extLst>
                  <a:ext uri="{FF2B5EF4-FFF2-40B4-BE49-F238E27FC236}">
                    <a16:creationId xmlns:a16="http://schemas.microsoft.com/office/drawing/2014/main" id="{227C5BBB-4A91-0254-A05D-53B67C748703}"/>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grpSp>
        <p:grpSp>
          <p:nvGrpSpPr>
            <p:cNvPr id="21" name="组合 20">
              <a:extLst>
                <a:ext uri="{FF2B5EF4-FFF2-40B4-BE49-F238E27FC236}">
                  <a16:creationId xmlns:a16="http://schemas.microsoft.com/office/drawing/2014/main" id="{74BC7396-2CEB-2ED7-B886-F1D8FB67A33A}"/>
                </a:ext>
              </a:extLst>
            </p:cNvPr>
            <p:cNvGrpSpPr/>
            <p:nvPr/>
          </p:nvGrpSpPr>
          <p:grpSpPr>
            <a:xfrm>
              <a:off x="3691329" y="2232276"/>
              <a:ext cx="193989" cy="174903"/>
              <a:chOff x="3720691" y="2824413"/>
              <a:chExt cx="1341120" cy="1209172"/>
            </a:xfrm>
          </p:grpSpPr>
          <p:sp>
            <p:nvSpPr>
              <p:cNvPr id="34" name="Freeform 5">
                <a:extLst>
                  <a:ext uri="{FF2B5EF4-FFF2-40B4-BE49-F238E27FC236}">
                    <a16:creationId xmlns:a16="http://schemas.microsoft.com/office/drawing/2014/main" id="{5DF8A0F2-D50B-43A3-0D1C-BCB9152BE473}"/>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sp>
            <p:nvSpPr>
              <p:cNvPr id="35" name="Freeform 5">
                <a:extLst>
                  <a:ext uri="{FF2B5EF4-FFF2-40B4-BE49-F238E27FC236}">
                    <a16:creationId xmlns:a16="http://schemas.microsoft.com/office/drawing/2014/main" id="{75521F8F-F185-3FE4-CCE8-441007A71536}"/>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grpSp>
        <p:grpSp>
          <p:nvGrpSpPr>
            <p:cNvPr id="22" name="组合 21">
              <a:extLst>
                <a:ext uri="{FF2B5EF4-FFF2-40B4-BE49-F238E27FC236}">
                  <a16:creationId xmlns:a16="http://schemas.microsoft.com/office/drawing/2014/main" id="{02FF6C8F-C618-83F1-77E7-ECB272DC2BD3}"/>
                </a:ext>
              </a:extLst>
            </p:cNvPr>
            <p:cNvGrpSpPr/>
            <p:nvPr/>
          </p:nvGrpSpPr>
          <p:grpSpPr>
            <a:xfrm>
              <a:off x="3043426" y="2232276"/>
              <a:ext cx="193989" cy="174903"/>
              <a:chOff x="3720691" y="2824413"/>
              <a:chExt cx="1341120" cy="1209172"/>
            </a:xfrm>
          </p:grpSpPr>
          <p:sp>
            <p:nvSpPr>
              <p:cNvPr id="32" name="Freeform 5">
                <a:extLst>
                  <a:ext uri="{FF2B5EF4-FFF2-40B4-BE49-F238E27FC236}">
                    <a16:creationId xmlns:a16="http://schemas.microsoft.com/office/drawing/2014/main" id="{FE6EDD5B-2AAF-7232-4771-11DCBE177061}"/>
                  </a:ext>
                </a:extLst>
              </p:cNvPr>
              <p:cNvSpPr/>
              <p:nvPr/>
            </p:nvSpPr>
            <p:spPr bwMode="auto">
              <a:xfrm rot="1855731">
                <a:off x="3720691" y="2824413"/>
                <a:ext cx="1341120" cy="1209172"/>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16200000" scaled="0"/>
              </a:gradFill>
              <a:ln w="12700" cap="flat">
                <a:noFill/>
                <a:prstDash val="solid"/>
                <a:miter lim="800000"/>
              </a:ln>
              <a:effectLst>
                <a:outerShdw blurRad="190500" dist="1143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sp>
            <p:nvSpPr>
              <p:cNvPr id="33" name="Freeform 5">
                <a:extLst>
                  <a:ext uri="{FF2B5EF4-FFF2-40B4-BE49-F238E27FC236}">
                    <a16:creationId xmlns:a16="http://schemas.microsoft.com/office/drawing/2014/main" id="{581C2F03-AD7D-3C1D-3302-8A012D9996B3}"/>
                  </a:ext>
                </a:extLst>
              </p:cNvPr>
              <p:cNvSpPr/>
              <p:nvPr/>
            </p:nvSpPr>
            <p:spPr bwMode="auto">
              <a:xfrm rot="1855731">
                <a:off x="3764581" y="2863367"/>
                <a:ext cx="1264630" cy="1140208"/>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gradFill>
                <a:gsLst>
                  <a:gs pos="0">
                    <a:srgbClr val="D3D3D3"/>
                  </a:gs>
                  <a:gs pos="100000">
                    <a:srgbClr val="F9F9F9"/>
                  </a:gs>
                </a:gsLst>
                <a:lin ang="21594000" scaled="0"/>
              </a:gradFill>
              <a:ln w="12700" cap="flat">
                <a:noFill/>
                <a:prstDash val="solid"/>
                <a:miter lim="800000"/>
              </a:ln>
              <a:effectLst>
                <a:outerShdw blurRad="50800" dist="38100" dir="2700000" algn="tl" rotWithShape="0">
                  <a:prstClr val="black">
                    <a:alpha val="40000"/>
                  </a:prstClr>
                </a:outerShdw>
              </a:effectLst>
            </p:spPr>
            <p:txBody>
              <a:bodyPr vert="horz" wrap="square" lIns="68562" tIns="34281" rIns="68562" bIns="34281" numCol="1" anchor="t" anchorCtr="0" compatLnSpc="1"/>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endParaRPr lang="zh-CN" altLang="en-US" sz="1350">
                  <a:latin typeface="方正兰亭黑简体" panose="02000000000000000000" pitchFamily="2" charset="-122"/>
                  <a:ea typeface="方正兰亭黑简体" panose="02000000000000000000" pitchFamily="2" charset="-122"/>
                </a:endParaRPr>
              </a:p>
            </p:txBody>
          </p:sp>
        </p:grpSp>
        <p:sp>
          <p:nvSpPr>
            <p:cNvPr id="23" name="TextBox 100">
              <a:extLst>
                <a:ext uri="{FF2B5EF4-FFF2-40B4-BE49-F238E27FC236}">
                  <a16:creationId xmlns:a16="http://schemas.microsoft.com/office/drawing/2014/main" id="{4249A859-78C9-E4F2-C343-67449A4F26D1}"/>
                </a:ext>
              </a:extLst>
            </p:cNvPr>
            <p:cNvSpPr txBox="1"/>
            <p:nvPr/>
          </p:nvSpPr>
          <p:spPr>
            <a:xfrm>
              <a:off x="5707532" y="2811414"/>
              <a:ext cx="333549" cy="468032"/>
            </a:xfrm>
            <a:prstGeom prst="rect">
              <a:avLst/>
            </a:prstGeom>
            <a:noFill/>
          </p:spPr>
          <p:txBody>
            <a:bodyPr wrap="none" lIns="56605" tIns="28302" rIns="56605" bIns="28302" rtlCol="0" anchor="ctr">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en-US" altLang="zh-CN" sz="3375" dirty="0">
                  <a:solidFill>
                    <a:srgbClr val="1C50A2"/>
                  </a:solidFill>
                  <a:latin typeface="方正兰亭黑简体" panose="02000000000000000000" pitchFamily="2" charset="-122"/>
                  <a:ea typeface="方正兰亭黑简体" panose="02000000000000000000" pitchFamily="2" charset="-122"/>
                </a:rPr>
                <a:t>A</a:t>
              </a:r>
              <a:endParaRPr lang="zh-CN" altLang="en-US" sz="3375" dirty="0">
                <a:solidFill>
                  <a:srgbClr val="1C50A2"/>
                </a:solidFill>
                <a:latin typeface="方正兰亭黑简体" panose="02000000000000000000" pitchFamily="2" charset="-122"/>
                <a:ea typeface="方正兰亭黑简体" panose="02000000000000000000" pitchFamily="2" charset="-122"/>
              </a:endParaRPr>
            </a:p>
          </p:txBody>
        </p:sp>
        <p:sp>
          <p:nvSpPr>
            <p:cNvPr id="25" name="TextBox 102">
              <a:extLst>
                <a:ext uri="{FF2B5EF4-FFF2-40B4-BE49-F238E27FC236}">
                  <a16:creationId xmlns:a16="http://schemas.microsoft.com/office/drawing/2014/main" id="{F81A9EE4-D784-BA9B-D4EA-6AFE436B14EE}"/>
                </a:ext>
              </a:extLst>
            </p:cNvPr>
            <p:cNvSpPr txBox="1"/>
            <p:nvPr/>
          </p:nvSpPr>
          <p:spPr>
            <a:xfrm>
              <a:off x="5723481" y="4478617"/>
              <a:ext cx="312728" cy="468032"/>
            </a:xfrm>
            <a:prstGeom prst="rect">
              <a:avLst/>
            </a:prstGeom>
            <a:noFill/>
          </p:spPr>
          <p:txBody>
            <a:bodyPr wrap="none" lIns="56605" tIns="28302" rIns="56605" bIns="28302" rtlCol="0" anchor="ctr">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r>
                <a:rPr lang="en-US" altLang="zh-CN" sz="3375" dirty="0">
                  <a:solidFill>
                    <a:srgbClr val="1C50A2"/>
                  </a:solidFill>
                  <a:latin typeface="方正兰亭黑简体" panose="02000000000000000000" pitchFamily="2" charset="-122"/>
                  <a:ea typeface="方正兰亭黑简体" panose="02000000000000000000" pitchFamily="2" charset="-122"/>
                </a:rPr>
                <a:t>B</a:t>
              </a:r>
              <a:endParaRPr lang="zh-CN" altLang="en-US" sz="3375" dirty="0">
                <a:solidFill>
                  <a:srgbClr val="1C50A2"/>
                </a:solidFill>
                <a:latin typeface="方正兰亭黑简体" panose="02000000000000000000" pitchFamily="2" charset="-122"/>
                <a:ea typeface="方正兰亭黑简体" panose="02000000000000000000" pitchFamily="2" charset="-122"/>
              </a:endParaRPr>
            </a:p>
          </p:txBody>
        </p:sp>
        <p:sp>
          <p:nvSpPr>
            <p:cNvPr id="26" name="TextBox 103">
              <a:extLst>
                <a:ext uri="{FF2B5EF4-FFF2-40B4-BE49-F238E27FC236}">
                  <a16:creationId xmlns:a16="http://schemas.microsoft.com/office/drawing/2014/main" id="{6F2A77FD-E740-7319-63B4-BD38D53D7851}"/>
                </a:ext>
              </a:extLst>
            </p:cNvPr>
            <p:cNvSpPr txBox="1"/>
            <p:nvPr/>
          </p:nvSpPr>
          <p:spPr>
            <a:xfrm>
              <a:off x="6061036" y="2897960"/>
              <a:ext cx="5407457" cy="265960"/>
            </a:xfrm>
            <a:prstGeom prst="rect">
              <a:avLst/>
            </a:prstGeom>
            <a:noFill/>
          </p:spPr>
          <p:txBody>
            <a:bodyPr wrap="square" lIns="56605" tIns="28302" rIns="56605" bIns="28302"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gn="just">
                <a:lnSpc>
                  <a:spcPct val="120000"/>
                </a:lnSpc>
                <a:spcBef>
                  <a:spcPct val="0"/>
                </a:spcBef>
                <a:buNone/>
              </a:pP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提出通过</a:t>
              </a:r>
              <a:r>
                <a:rPr lang="zh-CN" altLang="en-US" sz="1600" b="1" dirty="0">
                  <a:solidFill>
                    <a:srgbClr val="1C50A2"/>
                  </a:solidFill>
                  <a:latin typeface="微软雅黑" panose="020B0503020204020204" pitchFamily="34" charset="-122"/>
                  <a:ea typeface="微软雅黑" panose="020B0503020204020204" pitchFamily="34" charset="-122"/>
                  <a:sym typeface="微软雅黑" panose="020B0503020204020204" pitchFamily="34" charset="-122"/>
                </a:rPr>
                <a:t>故障建模仿真</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，改善方向舵</a:t>
              </a:r>
              <a:r>
                <a:rPr lang="zh-CN" altLang="en-US" sz="1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故障样本难以收集</a:t>
              </a:r>
              <a:r>
                <a:rPr lang="zh-CN" altLang="en-US" sz="1600" dirty="0">
                  <a:latin typeface="微软雅黑" panose="020B0503020204020204" pitchFamily="34" charset="-122"/>
                  <a:ea typeface="微软雅黑" panose="020B0503020204020204" pitchFamily="34" charset="-122"/>
                  <a:sym typeface="微软雅黑" panose="020B0503020204020204" pitchFamily="34" charset="-122"/>
                </a:rPr>
                <a:t>的小样本问题</a:t>
              </a:r>
            </a:p>
          </p:txBody>
        </p:sp>
        <p:sp>
          <p:nvSpPr>
            <p:cNvPr id="28" name="TextBox 105">
              <a:extLst>
                <a:ext uri="{FF2B5EF4-FFF2-40B4-BE49-F238E27FC236}">
                  <a16:creationId xmlns:a16="http://schemas.microsoft.com/office/drawing/2014/main" id="{238776CB-4626-07B9-1BF2-2BC2EEBB585E}"/>
                </a:ext>
              </a:extLst>
            </p:cNvPr>
            <p:cNvSpPr txBox="1"/>
            <p:nvPr/>
          </p:nvSpPr>
          <p:spPr>
            <a:xfrm>
              <a:off x="6036209" y="4551504"/>
              <a:ext cx="5714291" cy="265960"/>
            </a:xfrm>
            <a:prstGeom prst="rect">
              <a:avLst/>
            </a:prstGeom>
            <a:noFill/>
          </p:spPr>
          <p:txBody>
            <a:bodyPr wrap="square" lIns="56605" tIns="28302" rIns="56605" bIns="28302" rtlCol="0">
              <a:spAutoFit/>
            </a:bodyPr>
            <a:ls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8035" algn="l" defTabSz="685800" rtl="0" eaLnBrk="1" latinLnBrk="0" hangingPunct="1">
                <a:defRPr sz="1350" kern="1200">
                  <a:solidFill>
                    <a:schemeClr val="tx1"/>
                  </a:solidFill>
                  <a:latin typeface="+mn-lt"/>
                  <a:ea typeface="+mn-ea"/>
                  <a:cs typeface="+mn-cs"/>
                </a:defRPr>
              </a:lvl7pPr>
              <a:lvl8pPr marL="2400935" algn="l" defTabSz="685800" rtl="0" eaLnBrk="1" latinLnBrk="0" hangingPunct="1">
                <a:defRPr sz="1350" kern="1200">
                  <a:solidFill>
                    <a:schemeClr val="tx1"/>
                  </a:solidFill>
                  <a:latin typeface="+mn-lt"/>
                  <a:ea typeface="+mn-ea"/>
                  <a:cs typeface="+mn-cs"/>
                </a:defRPr>
              </a:lvl8pPr>
              <a:lvl9pPr marL="2743835" algn="l" defTabSz="685800" rtl="0" eaLnBrk="1" latinLnBrk="0" hangingPunct="1">
                <a:defRPr sz="1350" kern="1200">
                  <a:solidFill>
                    <a:schemeClr val="tx1"/>
                  </a:solidFill>
                  <a:latin typeface="+mn-lt"/>
                  <a:ea typeface="+mn-ea"/>
                  <a:cs typeface="+mn-cs"/>
                </a:defRPr>
              </a:lvl9pPr>
            </a:lstStyle>
            <a:p>
              <a:pPr>
                <a:lnSpc>
                  <a:spcPct val="120000"/>
                </a:lnSpc>
              </a:pPr>
              <a:r>
                <a:rPr lang="zh-CN" altLang="en-US" sz="1600" dirty="0">
                  <a:latin typeface="微软雅黑" panose="020B0503020204020204" pitchFamily="34" charset="-122"/>
                  <a:ea typeface="微软雅黑" panose="020B0503020204020204" pitchFamily="34" charset="-122"/>
                </a:rPr>
                <a:t>引入</a:t>
              </a:r>
              <a:r>
                <a:rPr lang="zh-CN" altLang="en-US" sz="1600" b="1" dirty="0">
                  <a:solidFill>
                    <a:srgbClr val="1C50A2"/>
                  </a:solidFill>
                  <a:latin typeface="微软雅黑" panose="020B0503020204020204" pitchFamily="34" charset="-122"/>
                  <a:ea typeface="微软雅黑" panose="020B0503020204020204" pitchFamily="34" charset="-122"/>
                </a:rPr>
                <a:t>深度迁移学习</a:t>
              </a:r>
              <a:r>
                <a:rPr lang="zh-CN" altLang="en-US" sz="1600" dirty="0">
                  <a:latin typeface="微软雅黑" panose="020B0503020204020204" pitchFamily="34" charset="-122"/>
                  <a:ea typeface="微软雅黑" panose="020B0503020204020204" pitchFamily="34" charset="-122"/>
                </a:rPr>
                <a:t>，提高预训练模型</a:t>
              </a:r>
              <a:r>
                <a:rPr lang="zh-CN" altLang="en-US" sz="1600" b="1" dirty="0">
                  <a:solidFill>
                    <a:srgbClr val="C00000"/>
                  </a:solidFill>
                  <a:latin typeface="微软雅黑" panose="020B0503020204020204" pitchFamily="34" charset="-122"/>
                  <a:ea typeface="微软雅黑" panose="020B0503020204020204" pitchFamily="34" charset="-122"/>
                </a:rPr>
                <a:t>泛化能力</a:t>
              </a:r>
              <a:r>
                <a:rPr lang="zh-CN" altLang="en-US" sz="1600" dirty="0">
                  <a:latin typeface="微软雅黑" panose="020B0503020204020204" pitchFamily="34" charset="-122"/>
                  <a:ea typeface="微软雅黑" panose="020B0503020204020204" pitchFamily="34" charset="-122"/>
                </a:rPr>
                <a:t>，解决变工况时的</a:t>
              </a:r>
              <a:r>
                <a:rPr lang="zh-CN" altLang="en-US" sz="1600" b="1" dirty="0">
                  <a:solidFill>
                    <a:srgbClr val="C00000"/>
                  </a:solidFill>
                  <a:latin typeface="微软雅黑" panose="020B0503020204020204" pitchFamily="34" charset="-122"/>
                  <a:ea typeface="微软雅黑" panose="020B0503020204020204" pitchFamily="34" charset="-122"/>
                </a:rPr>
                <a:t>诊断问题</a:t>
              </a:r>
              <a:endParaRPr lang="zh-CN" altLang="en-US" sz="16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29" name="组合 28">
              <a:extLst>
                <a:ext uri="{FF2B5EF4-FFF2-40B4-BE49-F238E27FC236}">
                  <a16:creationId xmlns:a16="http://schemas.microsoft.com/office/drawing/2014/main" id="{8A13C509-23AD-EA1B-AD1B-6BB70DD29135}"/>
                </a:ext>
              </a:extLst>
            </p:cNvPr>
            <p:cNvGrpSpPr/>
            <p:nvPr/>
          </p:nvGrpSpPr>
          <p:grpSpPr>
            <a:xfrm>
              <a:off x="5311052" y="1812729"/>
              <a:ext cx="208733" cy="138347"/>
              <a:chOff x="9482595" y="2565731"/>
              <a:chExt cx="278384" cy="184511"/>
            </a:xfrm>
          </p:grpSpPr>
          <p:sp>
            <p:nvSpPr>
              <p:cNvPr id="30" name="椭圆 29">
                <a:extLst>
                  <a:ext uri="{FF2B5EF4-FFF2-40B4-BE49-F238E27FC236}">
                    <a16:creationId xmlns:a16="http://schemas.microsoft.com/office/drawing/2014/main" id="{D6515EEB-2815-E738-898E-7AA4F4C2685C}"/>
                  </a:ext>
                </a:extLst>
              </p:cNvPr>
              <p:cNvSpPr/>
              <p:nvPr/>
            </p:nvSpPr>
            <p:spPr>
              <a:xfrm>
                <a:off x="9482595" y="2565731"/>
                <a:ext cx="71376" cy="71376"/>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sp>
            <p:nvSpPr>
              <p:cNvPr id="31" name="椭圆 30">
                <a:extLst>
                  <a:ext uri="{FF2B5EF4-FFF2-40B4-BE49-F238E27FC236}">
                    <a16:creationId xmlns:a16="http://schemas.microsoft.com/office/drawing/2014/main" id="{A6D03F8D-ABBA-4D91-4E47-C19E6612410E}"/>
                  </a:ext>
                </a:extLst>
              </p:cNvPr>
              <p:cNvSpPr/>
              <p:nvPr/>
            </p:nvSpPr>
            <p:spPr>
              <a:xfrm>
                <a:off x="9625979" y="2615242"/>
                <a:ext cx="135000" cy="135000"/>
              </a:xfrm>
              <a:prstGeom prst="ellips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685800" rtl="0" eaLnBrk="1" latinLnBrk="0" hangingPunct="1">
                  <a:defRPr sz="1350" kern="1200">
                    <a:solidFill>
                      <a:schemeClr val="lt1"/>
                    </a:solidFill>
                    <a:latin typeface="+mn-lt"/>
                    <a:ea typeface="+mn-ea"/>
                    <a:cs typeface="+mn-cs"/>
                  </a:defRPr>
                </a:lvl1pPr>
                <a:lvl2pPr marL="342900" algn="l" defTabSz="685800" rtl="0" eaLnBrk="1" latinLnBrk="0" hangingPunct="1">
                  <a:defRPr sz="1350" kern="1200">
                    <a:solidFill>
                      <a:schemeClr val="lt1"/>
                    </a:solidFill>
                    <a:latin typeface="+mn-lt"/>
                    <a:ea typeface="+mn-ea"/>
                    <a:cs typeface="+mn-cs"/>
                  </a:defRPr>
                </a:lvl2pPr>
                <a:lvl3pPr marL="685800" algn="l" defTabSz="685800" rtl="0" eaLnBrk="1" latinLnBrk="0" hangingPunct="1">
                  <a:defRPr sz="1350" kern="1200">
                    <a:solidFill>
                      <a:schemeClr val="lt1"/>
                    </a:solidFill>
                    <a:latin typeface="+mn-lt"/>
                    <a:ea typeface="+mn-ea"/>
                    <a:cs typeface="+mn-cs"/>
                  </a:defRPr>
                </a:lvl3pPr>
                <a:lvl4pPr marL="1028700" algn="l" defTabSz="685800" rtl="0" eaLnBrk="1" latinLnBrk="0" hangingPunct="1">
                  <a:defRPr sz="1350" kern="1200">
                    <a:solidFill>
                      <a:schemeClr val="lt1"/>
                    </a:solidFill>
                    <a:latin typeface="+mn-lt"/>
                    <a:ea typeface="+mn-ea"/>
                    <a:cs typeface="+mn-cs"/>
                  </a:defRPr>
                </a:lvl4pPr>
                <a:lvl5pPr marL="1371600" algn="l" defTabSz="685800" rtl="0" eaLnBrk="1" latinLnBrk="0" hangingPunct="1">
                  <a:defRPr sz="1350" kern="1200">
                    <a:solidFill>
                      <a:schemeClr val="lt1"/>
                    </a:solidFill>
                    <a:latin typeface="+mn-lt"/>
                    <a:ea typeface="+mn-ea"/>
                    <a:cs typeface="+mn-cs"/>
                  </a:defRPr>
                </a:lvl5pPr>
                <a:lvl6pPr marL="1714500" algn="l" defTabSz="685800" rtl="0" eaLnBrk="1" latinLnBrk="0" hangingPunct="1">
                  <a:defRPr sz="1350" kern="1200">
                    <a:solidFill>
                      <a:schemeClr val="lt1"/>
                    </a:solidFill>
                    <a:latin typeface="+mn-lt"/>
                    <a:ea typeface="+mn-ea"/>
                    <a:cs typeface="+mn-cs"/>
                  </a:defRPr>
                </a:lvl6pPr>
                <a:lvl7pPr marL="2058035" algn="l" defTabSz="685800" rtl="0" eaLnBrk="1" latinLnBrk="0" hangingPunct="1">
                  <a:defRPr sz="1350" kern="1200">
                    <a:solidFill>
                      <a:schemeClr val="lt1"/>
                    </a:solidFill>
                    <a:latin typeface="+mn-lt"/>
                    <a:ea typeface="+mn-ea"/>
                    <a:cs typeface="+mn-cs"/>
                  </a:defRPr>
                </a:lvl7pPr>
                <a:lvl8pPr marL="2400935" algn="l" defTabSz="685800" rtl="0" eaLnBrk="1" latinLnBrk="0" hangingPunct="1">
                  <a:defRPr sz="1350" kern="1200">
                    <a:solidFill>
                      <a:schemeClr val="lt1"/>
                    </a:solidFill>
                    <a:latin typeface="+mn-lt"/>
                    <a:ea typeface="+mn-ea"/>
                    <a:cs typeface="+mn-cs"/>
                  </a:defRPr>
                </a:lvl8pPr>
                <a:lvl9pPr marL="2743835" algn="l" defTabSz="685800" rtl="0" eaLnBrk="1" latinLnBrk="0" hangingPunct="1">
                  <a:defRPr sz="1350" kern="1200">
                    <a:solidFill>
                      <a:schemeClr val="lt1"/>
                    </a:solidFill>
                    <a:latin typeface="+mn-lt"/>
                    <a:ea typeface="+mn-ea"/>
                    <a:cs typeface="+mn-cs"/>
                  </a:defRPr>
                </a:lvl9pPr>
              </a:lstStyle>
              <a:p>
                <a:pPr algn="ctr"/>
                <a:endParaRPr lang="zh-CN" altLang="en-US" sz="1350"/>
              </a:p>
            </p:txBody>
          </p:sp>
        </p:grpSp>
      </p:grpSp>
      <p:sp>
        <p:nvSpPr>
          <p:cNvPr id="3" name="文本框 2">
            <a:extLst>
              <a:ext uri="{FF2B5EF4-FFF2-40B4-BE49-F238E27FC236}">
                <a16:creationId xmlns:a16="http://schemas.microsoft.com/office/drawing/2014/main" id="{EFDFBCE1-6F17-6767-D3FC-9108E509146F}"/>
              </a:ext>
            </a:extLst>
          </p:cNvPr>
          <p:cNvSpPr txBox="1"/>
          <p:nvPr/>
        </p:nvSpPr>
        <p:spPr>
          <a:xfrm>
            <a:off x="838956" y="1401367"/>
            <a:ext cx="7010307" cy="461665"/>
          </a:xfrm>
          <a:prstGeom prst="rect">
            <a:avLst/>
          </a:prstGeom>
          <a:noFill/>
        </p:spPr>
        <p:txBody>
          <a:bodyPr wrap="square" rtlCol="0">
            <a:spAutoFit/>
          </a:bodyPr>
          <a:lstStyle/>
          <a:p>
            <a:pPr marL="285750" indent="-285750">
              <a:buFont typeface="Arial" panose="020B0604020202020204" pitchFamily="34" charset="0"/>
              <a:buChar char="•"/>
            </a:pPr>
            <a:r>
              <a:rPr lang="zh-CN" altLang="zh-CN" sz="2400" dirty="0">
                <a:effectLst/>
                <a:latin typeface="+mj-ea"/>
                <a:ea typeface="+mj-ea"/>
                <a:cs typeface="Times New Roman" panose="02020603050405020304" pitchFamily="18" charset="0"/>
              </a:rPr>
              <a:t>针对</a:t>
            </a:r>
            <a:r>
              <a:rPr lang="zh-CN" altLang="en-US" sz="2400" b="1" dirty="0">
                <a:effectLst/>
                <a:latin typeface="+mj-ea"/>
                <a:ea typeface="+mj-ea"/>
                <a:cs typeface="Times New Roman" panose="02020603050405020304" pitchFamily="18" charset="0"/>
              </a:rPr>
              <a:t>飞行器方向</a:t>
            </a:r>
            <a:r>
              <a:rPr lang="zh-CN" altLang="zh-CN" sz="2400" b="1" dirty="0">
                <a:effectLst/>
                <a:latin typeface="+mj-ea"/>
                <a:ea typeface="+mj-ea"/>
                <a:cs typeface="Times New Roman" panose="02020603050405020304" pitchFamily="18" charset="0"/>
              </a:rPr>
              <a:t>舵</a:t>
            </a:r>
            <a:r>
              <a:rPr lang="zh-CN" altLang="en-US" sz="2400" dirty="0">
                <a:latin typeface="+mj-ea"/>
                <a:ea typeface="+mj-ea"/>
                <a:cs typeface="Times New Roman" panose="02020603050405020304" pitchFamily="18" charset="0"/>
              </a:rPr>
              <a:t>的</a:t>
            </a:r>
            <a:r>
              <a:rPr lang="zh-CN" altLang="en-US" sz="2400" b="1" dirty="0">
                <a:effectLst/>
                <a:latin typeface="+mj-ea"/>
                <a:ea typeface="+mj-ea"/>
                <a:cs typeface="Times New Roman" panose="02020603050405020304" pitchFamily="18" charset="0"/>
              </a:rPr>
              <a:t>变工况</a:t>
            </a:r>
            <a:r>
              <a:rPr lang="zh-CN" altLang="zh-CN" sz="2400" dirty="0">
                <a:effectLst/>
                <a:latin typeface="+mj-ea"/>
                <a:ea typeface="+mj-ea"/>
                <a:cs typeface="Times New Roman" panose="02020603050405020304" pitchFamily="18" charset="0"/>
              </a:rPr>
              <a:t>智能</a:t>
            </a:r>
            <a:r>
              <a:rPr lang="zh-CN" altLang="en-US" sz="2400" dirty="0">
                <a:effectLst/>
                <a:latin typeface="+mj-ea"/>
                <a:ea typeface="+mj-ea"/>
                <a:cs typeface="Times New Roman" panose="02020603050405020304" pitchFamily="18" charset="0"/>
              </a:rPr>
              <a:t>故障诊断问题</a:t>
            </a:r>
            <a:endParaRPr lang="zh-CN" altLang="en-US" sz="2400" dirty="0">
              <a:latin typeface="+mj-ea"/>
              <a:ea typeface="+mj-ea"/>
            </a:endParaRPr>
          </a:p>
        </p:txBody>
      </p:sp>
      <p:grpSp>
        <p:nvGrpSpPr>
          <p:cNvPr id="24" name="组合 23">
            <a:extLst>
              <a:ext uri="{FF2B5EF4-FFF2-40B4-BE49-F238E27FC236}">
                <a16:creationId xmlns:a16="http://schemas.microsoft.com/office/drawing/2014/main" id="{3FEB2A5E-2C22-75E9-A6CD-04DE4F26971D}"/>
              </a:ext>
            </a:extLst>
          </p:cNvPr>
          <p:cNvGrpSpPr/>
          <p:nvPr/>
        </p:nvGrpSpPr>
        <p:grpSpPr>
          <a:xfrm>
            <a:off x="4671546" y="2443525"/>
            <a:ext cx="6984248" cy="1002669"/>
            <a:chOff x="5240092" y="2762831"/>
            <a:chExt cx="6984248" cy="1002669"/>
          </a:xfrm>
        </p:grpSpPr>
        <p:grpSp>
          <p:nvGrpSpPr>
            <p:cNvPr id="40" name="组合 39">
              <a:extLst>
                <a:ext uri="{FF2B5EF4-FFF2-40B4-BE49-F238E27FC236}">
                  <a16:creationId xmlns:a16="http://schemas.microsoft.com/office/drawing/2014/main" id="{00689DC7-3E41-5ECD-FFD5-733BECC314A4}"/>
                </a:ext>
              </a:extLst>
            </p:cNvPr>
            <p:cNvGrpSpPr/>
            <p:nvPr/>
          </p:nvGrpSpPr>
          <p:grpSpPr>
            <a:xfrm>
              <a:off x="5240092" y="2803024"/>
              <a:ext cx="1828986" cy="829226"/>
              <a:chOff x="9836729" y="1184885"/>
              <a:chExt cx="2548788" cy="1173646"/>
            </a:xfrm>
          </p:grpSpPr>
          <p:sp>
            <p:nvSpPr>
              <p:cNvPr id="41" name="椭圆 40">
                <a:extLst>
                  <a:ext uri="{FF2B5EF4-FFF2-40B4-BE49-F238E27FC236}">
                    <a16:creationId xmlns:a16="http://schemas.microsoft.com/office/drawing/2014/main" id="{94AE8D6A-B61B-0FD9-4FA8-83917690B80B}"/>
                  </a:ext>
                </a:extLst>
              </p:cNvPr>
              <p:cNvSpPr/>
              <p:nvPr/>
            </p:nvSpPr>
            <p:spPr>
              <a:xfrm>
                <a:off x="10895031" y="1661262"/>
                <a:ext cx="506731" cy="501016"/>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07378386-9F80-145A-41E1-D177F9DD53EC}"/>
                  </a:ext>
                </a:extLst>
              </p:cNvPr>
              <p:cNvSpPr/>
              <p:nvPr/>
            </p:nvSpPr>
            <p:spPr>
              <a:xfrm>
                <a:off x="10427720" y="1561651"/>
                <a:ext cx="771792" cy="783212"/>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a:extLst>
                  <a:ext uri="{FF2B5EF4-FFF2-40B4-BE49-F238E27FC236}">
                    <a16:creationId xmlns:a16="http://schemas.microsoft.com/office/drawing/2014/main" id="{192E5AD9-9555-AA71-BC35-E43A75C87A59}"/>
                  </a:ext>
                </a:extLst>
              </p:cNvPr>
              <p:cNvGrpSpPr/>
              <p:nvPr/>
            </p:nvGrpSpPr>
            <p:grpSpPr>
              <a:xfrm>
                <a:off x="9836729" y="1184885"/>
                <a:ext cx="2548788" cy="1173646"/>
                <a:chOff x="9749267" y="1165492"/>
                <a:chExt cx="2548788" cy="1173646"/>
              </a:xfrm>
            </p:grpSpPr>
            <p:grpSp>
              <p:nvGrpSpPr>
                <p:cNvPr id="44" name="组合 43">
                  <a:extLst>
                    <a:ext uri="{FF2B5EF4-FFF2-40B4-BE49-F238E27FC236}">
                      <a16:creationId xmlns:a16="http://schemas.microsoft.com/office/drawing/2014/main" id="{17B9144E-78F8-DA4F-CA00-81D33215CF1F}"/>
                    </a:ext>
                  </a:extLst>
                </p:cNvPr>
                <p:cNvGrpSpPr/>
                <p:nvPr/>
              </p:nvGrpSpPr>
              <p:grpSpPr>
                <a:xfrm>
                  <a:off x="9749267" y="1178420"/>
                  <a:ext cx="1589293" cy="1160718"/>
                  <a:chOff x="9749267" y="1178420"/>
                  <a:chExt cx="1589293" cy="1160718"/>
                </a:xfrm>
              </p:grpSpPr>
              <p:sp>
                <p:nvSpPr>
                  <p:cNvPr id="46" name="椭圆 45">
                    <a:extLst>
                      <a:ext uri="{FF2B5EF4-FFF2-40B4-BE49-F238E27FC236}">
                        <a16:creationId xmlns:a16="http://schemas.microsoft.com/office/drawing/2014/main" id="{7E409FAD-EF03-238B-54A9-07E2C6CCCCA2}"/>
                      </a:ext>
                    </a:extLst>
                  </p:cNvPr>
                  <p:cNvSpPr/>
                  <p:nvPr/>
                </p:nvSpPr>
                <p:spPr>
                  <a:xfrm>
                    <a:off x="10323096" y="1520990"/>
                    <a:ext cx="806116" cy="818148"/>
                  </a:xfrm>
                  <a:prstGeom prst="ellipse">
                    <a:avLst/>
                  </a:prstGeom>
                  <a:noFill/>
                  <a:ln w="28575">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椭圆 46">
                    <a:extLst>
                      <a:ext uri="{FF2B5EF4-FFF2-40B4-BE49-F238E27FC236}">
                        <a16:creationId xmlns:a16="http://schemas.microsoft.com/office/drawing/2014/main" id="{2341B76C-21E9-FC1C-3CB3-A9FBBDF156FD}"/>
                      </a:ext>
                    </a:extLst>
                  </p:cNvPr>
                  <p:cNvSpPr/>
                  <p:nvPr/>
                </p:nvSpPr>
                <p:spPr>
                  <a:xfrm>
                    <a:off x="10783311" y="1619592"/>
                    <a:ext cx="555249" cy="54557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a:extLst>
                      <a:ext uri="{FF2B5EF4-FFF2-40B4-BE49-F238E27FC236}">
                        <a16:creationId xmlns:a16="http://schemas.microsoft.com/office/drawing/2014/main" id="{2E64FDCB-A364-CA8C-8DF2-FB12D2426C28}"/>
                      </a:ext>
                    </a:extLst>
                  </p:cNvPr>
                  <p:cNvSpPr txBox="1"/>
                  <p:nvPr/>
                </p:nvSpPr>
                <p:spPr>
                  <a:xfrm>
                    <a:off x="9749267" y="1178420"/>
                    <a:ext cx="1379945" cy="370270"/>
                  </a:xfrm>
                  <a:prstGeom prst="rect">
                    <a:avLst/>
                  </a:prstGeom>
                  <a:noFill/>
                </p:spPr>
                <p:txBody>
                  <a:bodyPr wrap="square" rtlCol="0">
                    <a:spAutoFit/>
                  </a:bodyPr>
                  <a:lstStyle/>
                  <a:p>
                    <a:r>
                      <a:rPr lang="zh-CN" altLang="en-US" sz="1100" dirty="0">
                        <a:solidFill>
                          <a:schemeClr val="accent1">
                            <a:lumMod val="50000"/>
                          </a:schemeClr>
                        </a:solidFill>
                      </a:rPr>
                      <a:t>历史数据</a:t>
                    </a:r>
                  </a:p>
                </p:txBody>
              </p:sp>
            </p:grpSp>
            <p:sp>
              <p:nvSpPr>
                <p:cNvPr id="45" name="文本框 44">
                  <a:extLst>
                    <a:ext uri="{FF2B5EF4-FFF2-40B4-BE49-F238E27FC236}">
                      <a16:creationId xmlns:a16="http://schemas.microsoft.com/office/drawing/2014/main" id="{69A45AD7-FB19-6056-7078-BB0E5758418D}"/>
                    </a:ext>
                  </a:extLst>
                </p:cNvPr>
                <p:cNvSpPr txBox="1"/>
                <p:nvPr/>
              </p:nvSpPr>
              <p:spPr>
                <a:xfrm>
                  <a:off x="10918109" y="1165492"/>
                  <a:ext cx="1379946" cy="370270"/>
                </a:xfrm>
                <a:prstGeom prst="rect">
                  <a:avLst/>
                </a:prstGeom>
                <a:noFill/>
              </p:spPr>
              <p:txBody>
                <a:bodyPr wrap="square" rtlCol="0">
                  <a:spAutoFit/>
                </a:bodyPr>
                <a:lstStyle/>
                <a:p>
                  <a:r>
                    <a:rPr lang="zh-CN" altLang="en-US" sz="1100" dirty="0">
                      <a:solidFill>
                        <a:srgbClr val="C00000"/>
                      </a:solidFill>
                    </a:rPr>
                    <a:t>变工况数据</a:t>
                  </a:r>
                </a:p>
              </p:txBody>
            </p:sp>
          </p:grpSp>
        </p:grpSp>
        <p:pic>
          <p:nvPicPr>
            <p:cNvPr id="49" name="图片 48">
              <a:extLst>
                <a:ext uri="{FF2B5EF4-FFF2-40B4-BE49-F238E27FC236}">
                  <a16:creationId xmlns:a16="http://schemas.microsoft.com/office/drawing/2014/main" id="{EC48D0AE-A7DC-F621-D163-0F9629EB4CF7}"/>
                </a:ext>
              </a:extLst>
            </p:cNvPr>
            <p:cNvPicPr>
              <a:picLocks noChangeAspect="1"/>
            </p:cNvPicPr>
            <p:nvPr/>
          </p:nvPicPr>
          <p:blipFill>
            <a:blip r:embed="rId3"/>
            <a:stretch>
              <a:fillRect/>
            </a:stretch>
          </p:blipFill>
          <p:spPr>
            <a:xfrm>
              <a:off x="7761932" y="2762831"/>
              <a:ext cx="1444791" cy="1002669"/>
            </a:xfrm>
            <a:prstGeom prst="rect">
              <a:avLst/>
            </a:prstGeom>
            <a:ln>
              <a:solidFill>
                <a:schemeClr val="tx1"/>
              </a:solidFill>
            </a:ln>
          </p:spPr>
        </p:pic>
        <p:sp>
          <p:nvSpPr>
            <p:cNvPr id="4" name="加号 3">
              <a:extLst>
                <a:ext uri="{FF2B5EF4-FFF2-40B4-BE49-F238E27FC236}">
                  <a16:creationId xmlns:a16="http://schemas.microsoft.com/office/drawing/2014/main" id="{7E3594A8-030D-D1A3-E4F9-DF5A3C3ADD18}"/>
                </a:ext>
              </a:extLst>
            </p:cNvPr>
            <p:cNvSpPr/>
            <p:nvPr/>
          </p:nvSpPr>
          <p:spPr>
            <a:xfrm>
              <a:off x="6923182" y="3069223"/>
              <a:ext cx="398442" cy="400343"/>
            </a:xfrm>
            <a:prstGeom prst="mathPlus">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等号 4">
              <a:extLst>
                <a:ext uri="{FF2B5EF4-FFF2-40B4-BE49-F238E27FC236}">
                  <a16:creationId xmlns:a16="http://schemas.microsoft.com/office/drawing/2014/main" id="{43A28B9D-DE73-7C20-11D1-3ACC9BE691ED}"/>
                </a:ext>
              </a:extLst>
            </p:cNvPr>
            <p:cNvSpPr/>
            <p:nvPr/>
          </p:nvSpPr>
          <p:spPr>
            <a:xfrm>
              <a:off x="9589075" y="3123862"/>
              <a:ext cx="382623" cy="305137"/>
            </a:xfrm>
            <a:prstGeom prst="mathEqual">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50" name="组合 49">
              <a:extLst>
                <a:ext uri="{FF2B5EF4-FFF2-40B4-BE49-F238E27FC236}">
                  <a16:creationId xmlns:a16="http://schemas.microsoft.com/office/drawing/2014/main" id="{0DD1D312-9796-4BD8-AD72-75D131301C75}"/>
                </a:ext>
              </a:extLst>
            </p:cNvPr>
            <p:cNvGrpSpPr/>
            <p:nvPr/>
          </p:nvGrpSpPr>
          <p:grpSpPr>
            <a:xfrm>
              <a:off x="10078922" y="2802563"/>
              <a:ext cx="2145418" cy="891539"/>
              <a:chOff x="9704449" y="1171113"/>
              <a:chExt cx="2775461" cy="1191451"/>
            </a:xfrm>
          </p:grpSpPr>
          <p:sp>
            <p:nvSpPr>
              <p:cNvPr id="51" name="椭圆 50">
                <a:extLst>
                  <a:ext uri="{FF2B5EF4-FFF2-40B4-BE49-F238E27FC236}">
                    <a16:creationId xmlns:a16="http://schemas.microsoft.com/office/drawing/2014/main" id="{6A4390DB-2723-3997-42A3-E9A34741E3C6}"/>
                  </a:ext>
                </a:extLst>
              </p:cNvPr>
              <p:cNvSpPr/>
              <p:nvPr/>
            </p:nvSpPr>
            <p:spPr>
              <a:xfrm>
                <a:off x="10895031" y="1661262"/>
                <a:ext cx="506731" cy="501016"/>
              </a:xfrm>
              <a:prstGeom prst="ellipse">
                <a:avLst/>
              </a:prstGeom>
              <a:solidFill>
                <a:schemeClr val="accent2">
                  <a:lumMod val="20000"/>
                  <a:lumOff val="80000"/>
                </a:schemeClr>
              </a:solidFill>
              <a:ln>
                <a:solidFill>
                  <a:schemeClr val="accent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a:extLst>
                  <a:ext uri="{FF2B5EF4-FFF2-40B4-BE49-F238E27FC236}">
                    <a16:creationId xmlns:a16="http://schemas.microsoft.com/office/drawing/2014/main" id="{7E363088-4310-BE35-9872-4A07B472B867}"/>
                  </a:ext>
                </a:extLst>
              </p:cNvPr>
              <p:cNvSpPr/>
              <p:nvPr/>
            </p:nvSpPr>
            <p:spPr>
              <a:xfrm>
                <a:off x="10410171" y="1398136"/>
                <a:ext cx="903510" cy="93834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3" name="组合 52">
                <a:extLst>
                  <a:ext uri="{FF2B5EF4-FFF2-40B4-BE49-F238E27FC236}">
                    <a16:creationId xmlns:a16="http://schemas.microsoft.com/office/drawing/2014/main" id="{B77E891A-2935-6281-8422-14E4D3113AC0}"/>
                  </a:ext>
                </a:extLst>
              </p:cNvPr>
              <p:cNvGrpSpPr/>
              <p:nvPr/>
            </p:nvGrpSpPr>
            <p:grpSpPr>
              <a:xfrm>
                <a:off x="9704449" y="1171113"/>
                <a:ext cx="2775461" cy="1191451"/>
                <a:chOff x="9616987" y="1151720"/>
                <a:chExt cx="2775461" cy="1191451"/>
              </a:xfrm>
            </p:grpSpPr>
            <p:grpSp>
              <p:nvGrpSpPr>
                <p:cNvPr id="54" name="组合 53">
                  <a:extLst>
                    <a:ext uri="{FF2B5EF4-FFF2-40B4-BE49-F238E27FC236}">
                      <a16:creationId xmlns:a16="http://schemas.microsoft.com/office/drawing/2014/main" id="{A0935AA1-D5A0-296E-46BE-A1C7289280E5}"/>
                    </a:ext>
                  </a:extLst>
                </p:cNvPr>
                <p:cNvGrpSpPr/>
                <p:nvPr/>
              </p:nvGrpSpPr>
              <p:grpSpPr>
                <a:xfrm>
                  <a:off x="9616987" y="1151720"/>
                  <a:ext cx="1743662" cy="1191451"/>
                  <a:chOff x="9616987" y="1151720"/>
                  <a:chExt cx="1743662" cy="1191451"/>
                </a:xfrm>
              </p:grpSpPr>
              <p:sp>
                <p:nvSpPr>
                  <p:cNvPr id="56" name="椭圆 55">
                    <a:extLst>
                      <a:ext uri="{FF2B5EF4-FFF2-40B4-BE49-F238E27FC236}">
                        <a16:creationId xmlns:a16="http://schemas.microsoft.com/office/drawing/2014/main" id="{B4D822CF-88DC-3096-45EB-A2EB85C08A5F}"/>
                      </a:ext>
                    </a:extLst>
                  </p:cNvPr>
                  <p:cNvSpPr/>
                  <p:nvPr/>
                </p:nvSpPr>
                <p:spPr>
                  <a:xfrm>
                    <a:off x="10291209" y="1352783"/>
                    <a:ext cx="951257" cy="990388"/>
                  </a:xfrm>
                  <a:prstGeom prst="ellipse">
                    <a:avLst/>
                  </a:prstGeom>
                  <a:noFill/>
                  <a:ln w="28575">
                    <a:solidFill>
                      <a:schemeClr val="accent1">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椭圆 56">
                    <a:extLst>
                      <a:ext uri="{FF2B5EF4-FFF2-40B4-BE49-F238E27FC236}">
                        <a16:creationId xmlns:a16="http://schemas.microsoft.com/office/drawing/2014/main" id="{1CD3E661-8762-D47C-D9AD-4DB109EB54D9}"/>
                      </a:ext>
                    </a:extLst>
                  </p:cNvPr>
                  <p:cNvSpPr/>
                  <p:nvPr/>
                </p:nvSpPr>
                <p:spPr>
                  <a:xfrm>
                    <a:off x="10805400" y="1606619"/>
                    <a:ext cx="555249" cy="545570"/>
                  </a:xfrm>
                  <a:prstGeom prst="ellipse">
                    <a:avLst/>
                  </a:prstGeom>
                  <a:noFill/>
                  <a:ln w="28575">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DE46487F-65C7-A18B-CF8D-BC1D6D2B85D9}"/>
                      </a:ext>
                    </a:extLst>
                  </p:cNvPr>
                  <p:cNvSpPr txBox="1"/>
                  <p:nvPr/>
                </p:nvSpPr>
                <p:spPr>
                  <a:xfrm>
                    <a:off x="9616987" y="1151720"/>
                    <a:ext cx="1379945" cy="349615"/>
                  </a:xfrm>
                  <a:prstGeom prst="rect">
                    <a:avLst/>
                  </a:prstGeom>
                  <a:noFill/>
                </p:spPr>
                <p:txBody>
                  <a:bodyPr wrap="square" rtlCol="0">
                    <a:spAutoFit/>
                  </a:bodyPr>
                  <a:lstStyle/>
                  <a:p>
                    <a:r>
                      <a:rPr lang="zh-CN" altLang="en-US" sz="1100" dirty="0">
                        <a:solidFill>
                          <a:schemeClr val="accent1">
                            <a:lumMod val="50000"/>
                          </a:schemeClr>
                        </a:solidFill>
                      </a:rPr>
                      <a:t>历史数据</a:t>
                    </a:r>
                  </a:p>
                </p:txBody>
              </p:sp>
            </p:grpSp>
            <p:sp>
              <p:nvSpPr>
                <p:cNvPr id="55" name="文本框 54">
                  <a:extLst>
                    <a:ext uri="{FF2B5EF4-FFF2-40B4-BE49-F238E27FC236}">
                      <a16:creationId xmlns:a16="http://schemas.microsoft.com/office/drawing/2014/main" id="{A1290423-7440-1658-4FD8-1C92A1990092}"/>
                    </a:ext>
                  </a:extLst>
                </p:cNvPr>
                <p:cNvSpPr txBox="1"/>
                <p:nvPr/>
              </p:nvSpPr>
              <p:spPr>
                <a:xfrm>
                  <a:off x="11012501" y="1154803"/>
                  <a:ext cx="1379947" cy="349615"/>
                </a:xfrm>
                <a:prstGeom prst="rect">
                  <a:avLst/>
                </a:prstGeom>
                <a:noFill/>
              </p:spPr>
              <p:txBody>
                <a:bodyPr wrap="square" rtlCol="0">
                  <a:spAutoFit/>
                </a:bodyPr>
                <a:lstStyle/>
                <a:p>
                  <a:r>
                    <a:rPr lang="zh-CN" altLang="en-US" sz="1100" dirty="0">
                      <a:solidFill>
                        <a:srgbClr val="C00000"/>
                      </a:solidFill>
                    </a:rPr>
                    <a:t>变工况数据</a:t>
                  </a:r>
                </a:p>
              </p:txBody>
            </p:sp>
          </p:grpSp>
        </p:grpSp>
      </p:grpSp>
      <p:grpSp>
        <p:nvGrpSpPr>
          <p:cNvPr id="108" name="组合 107">
            <a:extLst>
              <a:ext uri="{FF2B5EF4-FFF2-40B4-BE49-F238E27FC236}">
                <a16:creationId xmlns:a16="http://schemas.microsoft.com/office/drawing/2014/main" id="{FCF8805C-C73F-1B15-D0C2-B6164D8C4DA2}"/>
              </a:ext>
            </a:extLst>
          </p:cNvPr>
          <p:cNvGrpSpPr/>
          <p:nvPr/>
        </p:nvGrpSpPr>
        <p:grpSpPr>
          <a:xfrm>
            <a:off x="4616824" y="4492047"/>
            <a:ext cx="6504049" cy="1022427"/>
            <a:chOff x="5327090" y="4382106"/>
            <a:chExt cx="6504049" cy="1022427"/>
          </a:xfrm>
        </p:grpSpPr>
        <p:grpSp>
          <p:nvGrpSpPr>
            <p:cNvPr id="80" name="组合 79">
              <a:extLst>
                <a:ext uri="{FF2B5EF4-FFF2-40B4-BE49-F238E27FC236}">
                  <a16:creationId xmlns:a16="http://schemas.microsoft.com/office/drawing/2014/main" id="{8191A58A-5161-3B42-BF86-FB67ECDBF5DB}"/>
                </a:ext>
              </a:extLst>
            </p:cNvPr>
            <p:cNvGrpSpPr/>
            <p:nvPr/>
          </p:nvGrpSpPr>
          <p:grpSpPr>
            <a:xfrm>
              <a:off x="5327090" y="4412571"/>
              <a:ext cx="1977763" cy="991962"/>
              <a:chOff x="10135555" y="2297203"/>
              <a:chExt cx="1977763" cy="991962"/>
            </a:xfrm>
          </p:grpSpPr>
          <p:pic>
            <p:nvPicPr>
              <p:cNvPr id="81" name="图形 80" descr="飞机 纯色填充">
                <a:extLst>
                  <a:ext uri="{FF2B5EF4-FFF2-40B4-BE49-F238E27FC236}">
                    <a16:creationId xmlns:a16="http://schemas.microsoft.com/office/drawing/2014/main" id="{C70DE3A1-329A-0420-62AC-67EBD9152A9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76456" y="2598311"/>
                <a:ext cx="619119" cy="619119"/>
              </a:xfrm>
              <a:prstGeom prst="rect">
                <a:avLst/>
              </a:prstGeom>
            </p:spPr>
          </p:pic>
          <p:pic>
            <p:nvPicPr>
              <p:cNvPr id="82" name="图形 81" descr="昏暗小太阳 轮廓">
                <a:extLst>
                  <a:ext uri="{FF2B5EF4-FFF2-40B4-BE49-F238E27FC236}">
                    <a16:creationId xmlns:a16="http://schemas.microsoft.com/office/drawing/2014/main" id="{D2AA25A5-1B67-8866-C945-A25EBACF6DF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94199" y="2297203"/>
                <a:ext cx="619119" cy="619119"/>
              </a:xfrm>
              <a:prstGeom prst="rect">
                <a:avLst/>
              </a:prstGeom>
            </p:spPr>
          </p:pic>
          <p:sp>
            <p:nvSpPr>
              <p:cNvPr id="83" name="文本框 82">
                <a:extLst>
                  <a:ext uri="{FF2B5EF4-FFF2-40B4-BE49-F238E27FC236}">
                    <a16:creationId xmlns:a16="http://schemas.microsoft.com/office/drawing/2014/main" id="{96505049-CA2F-2A25-8805-A4C0B50CCBA1}"/>
                  </a:ext>
                </a:extLst>
              </p:cNvPr>
              <p:cNvSpPr txBox="1"/>
              <p:nvPr/>
            </p:nvSpPr>
            <p:spPr>
              <a:xfrm>
                <a:off x="10150383" y="2981388"/>
                <a:ext cx="717869" cy="307777"/>
              </a:xfrm>
              <a:prstGeom prst="rect">
                <a:avLst/>
              </a:prstGeom>
              <a:noFill/>
            </p:spPr>
            <p:txBody>
              <a:bodyPr wrap="square" rtlCol="0">
                <a:spAutoFit/>
              </a:bodyPr>
              <a:lstStyle/>
              <a:p>
                <a:r>
                  <a:rPr lang="zh-CN" altLang="en-US" sz="1400" dirty="0"/>
                  <a:t>测试集</a:t>
                </a:r>
              </a:p>
            </p:txBody>
          </p:sp>
          <p:sp>
            <p:nvSpPr>
              <p:cNvPr id="84" name="文本框 83">
                <a:extLst>
                  <a:ext uri="{FF2B5EF4-FFF2-40B4-BE49-F238E27FC236}">
                    <a16:creationId xmlns:a16="http://schemas.microsoft.com/office/drawing/2014/main" id="{78B40CCF-5BAF-5844-31BB-822E181F8251}"/>
                  </a:ext>
                </a:extLst>
              </p:cNvPr>
              <p:cNvSpPr txBox="1"/>
              <p:nvPr/>
            </p:nvSpPr>
            <p:spPr>
              <a:xfrm>
                <a:off x="10135555" y="2505286"/>
                <a:ext cx="717869" cy="307777"/>
              </a:xfrm>
              <a:prstGeom prst="rect">
                <a:avLst/>
              </a:prstGeom>
              <a:noFill/>
            </p:spPr>
            <p:txBody>
              <a:bodyPr wrap="square" rtlCol="0">
                <a:spAutoFit/>
              </a:bodyPr>
              <a:lstStyle/>
              <a:p>
                <a:r>
                  <a:rPr lang="zh-CN" altLang="en-US" sz="1400" dirty="0"/>
                  <a:t>训练集</a:t>
                </a:r>
              </a:p>
            </p:txBody>
          </p:sp>
          <p:cxnSp>
            <p:nvCxnSpPr>
              <p:cNvPr id="85" name="直接连接符 84">
                <a:extLst>
                  <a:ext uri="{FF2B5EF4-FFF2-40B4-BE49-F238E27FC236}">
                    <a16:creationId xmlns:a16="http://schemas.microsoft.com/office/drawing/2014/main" id="{38DBAD32-828C-EA85-8E22-8104D653C816}"/>
                  </a:ext>
                </a:extLst>
              </p:cNvPr>
              <p:cNvCxnSpPr>
                <a:cxnSpLocks/>
                <a:stCxn id="83" idx="3"/>
                <a:endCxn id="81" idx="1"/>
              </p:cNvCxnSpPr>
              <p:nvPr/>
            </p:nvCxnSpPr>
            <p:spPr>
              <a:xfrm flipV="1">
                <a:off x="10868252" y="2907871"/>
                <a:ext cx="208204" cy="227406"/>
              </a:xfrm>
              <a:prstGeom prst="line">
                <a:avLst/>
              </a:prstGeom>
              <a:ln w="12700">
                <a:solidFill>
                  <a:srgbClr val="1C50A2"/>
                </a:solidFill>
                <a:prstDash val="sysDot"/>
              </a:ln>
            </p:spPr>
            <p:style>
              <a:lnRef idx="1">
                <a:schemeClr val="dk1"/>
              </a:lnRef>
              <a:fillRef idx="0">
                <a:schemeClr val="dk1"/>
              </a:fillRef>
              <a:effectRef idx="0">
                <a:schemeClr val="dk1"/>
              </a:effectRef>
              <a:fontRef idx="minor">
                <a:schemeClr val="tx1"/>
              </a:fontRef>
            </p:style>
          </p:cxnSp>
          <p:cxnSp>
            <p:nvCxnSpPr>
              <p:cNvPr id="86" name="直接连接符 85">
                <a:extLst>
                  <a:ext uri="{FF2B5EF4-FFF2-40B4-BE49-F238E27FC236}">
                    <a16:creationId xmlns:a16="http://schemas.microsoft.com/office/drawing/2014/main" id="{646D547B-D4A2-AA7C-4A1C-CE01E970E7A4}"/>
                  </a:ext>
                </a:extLst>
              </p:cNvPr>
              <p:cNvCxnSpPr>
                <a:cxnSpLocks/>
                <a:stCxn id="84" idx="3"/>
                <a:endCxn id="81" idx="1"/>
              </p:cNvCxnSpPr>
              <p:nvPr/>
            </p:nvCxnSpPr>
            <p:spPr>
              <a:xfrm>
                <a:off x="10853424" y="2659175"/>
                <a:ext cx="223032" cy="248696"/>
              </a:xfrm>
              <a:prstGeom prst="line">
                <a:avLst/>
              </a:prstGeom>
              <a:ln w="12700">
                <a:solidFill>
                  <a:srgbClr val="1C50A2"/>
                </a:solidFill>
                <a:prstDash val="sysDot"/>
              </a:ln>
            </p:spPr>
            <p:style>
              <a:lnRef idx="1">
                <a:schemeClr val="dk1"/>
              </a:lnRef>
              <a:fillRef idx="0">
                <a:schemeClr val="dk1"/>
              </a:fillRef>
              <a:effectRef idx="0">
                <a:schemeClr val="dk1"/>
              </a:effectRef>
              <a:fontRef idx="minor">
                <a:schemeClr val="tx1"/>
              </a:fontRef>
            </p:style>
          </p:cxnSp>
        </p:grpSp>
        <p:sp>
          <p:nvSpPr>
            <p:cNvPr id="27" name="箭头: V 形 26">
              <a:extLst>
                <a:ext uri="{FF2B5EF4-FFF2-40B4-BE49-F238E27FC236}">
                  <a16:creationId xmlns:a16="http://schemas.microsoft.com/office/drawing/2014/main" id="{7BD84CB5-B0D3-69FA-C5D3-F4EB995B5F58}"/>
                </a:ext>
              </a:extLst>
            </p:cNvPr>
            <p:cNvSpPr/>
            <p:nvPr/>
          </p:nvSpPr>
          <p:spPr>
            <a:xfrm>
              <a:off x="7394480" y="4833842"/>
              <a:ext cx="206826" cy="374861"/>
            </a:xfrm>
            <a:prstGeom prst="chevron">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4" name="箭头: V 形 93">
              <a:extLst>
                <a:ext uri="{FF2B5EF4-FFF2-40B4-BE49-F238E27FC236}">
                  <a16:creationId xmlns:a16="http://schemas.microsoft.com/office/drawing/2014/main" id="{A72FD11B-7D4C-7041-419E-9583B247B445}"/>
                </a:ext>
              </a:extLst>
            </p:cNvPr>
            <p:cNvSpPr/>
            <p:nvPr/>
          </p:nvSpPr>
          <p:spPr>
            <a:xfrm>
              <a:off x="7598156" y="4827768"/>
              <a:ext cx="206826" cy="374861"/>
            </a:xfrm>
            <a:prstGeom prst="chevron">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5" name="箭头: V 形 94">
              <a:extLst>
                <a:ext uri="{FF2B5EF4-FFF2-40B4-BE49-F238E27FC236}">
                  <a16:creationId xmlns:a16="http://schemas.microsoft.com/office/drawing/2014/main" id="{FD365317-51E5-B863-4210-9543495E7EFA}"/>
                </a:ext>
              </a:extLst>
            </p:cNvPr>
            <p:cNvSpPr/>
            <p:nvPr/>
          </p:nvSpPr>
          <p:spPr>
            <a:xfrm>
              <a:off x="7805238" y="4824162"/>
              <a:ext cx="206826" cy="374861"/>
            </a:xfrm>
            <a:prstGeom prst="chevron">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96" name="组合 95">
              <a:extLst>
                <a:ext uri="{FF2B5EF4-FFF2-40B4-BE49-F238E27FC236}">
                  <a16:creationId xmlns:a16="http://schemas.microsoft.com/office/drawing/2014/main" id="{56438E1C-503A-7373-B108-9FA5FFB0E326}"/>
                </a:ext>
              </a:extLst>
            </p:cNvPr>
            <p:cNvGrpSpPr/>
            <p:nvPr/>
          </p:nvGrpSpPr>
          <p:grpSpPr>
            <a:xfrm>
              <a:off x="8117647" y="4382106"/>
              <a:ext cx="2003582" cy="973079"/>
              <a:chOff x="10106129" y="2117911"/>
              <a:chExt cx="2003582" cy="973079"/>
            </a:xfrm>
          </p:grpSpPr>
          <p:pic>
            <p:nvPicPr>
              <p:cNvPr id="97" name="图形 96" descr="飞机 纯色填充">
                <a:extLst>
                  <a:ext uri="{FF2B5EF4-FFF2-40B4-BE49-F238E27FC236}">
                    <a16:creationId xmlns:a16="http://schemas.microsoft.com/office/drawing/2014/main" id="{D4088B31-D432-6F73-F179-BBA289815A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072850" y="2471871"/>
                <a:ext cx="619119" cy="619119"/>
              </a:xfrm>
              <a:prstGeom prst="rect">
                <a:avLst/>
              </a:prstGeom>
            </p:spPr>
          </p:pic>
          <p:pic>
            <p:nvPicPr>
              <p:cNvPr id="98" name="图形 97" descr="昏暗小太阳 轮廓">
                <a:extLst>
                  <a:ext uri="{FF2B5EF4-FFF2-40B4-BE49-F238E27FC236}">
                    <a16:creationId xmlns:a16="http://schemas.microsoft.com/office/drawing/2014/main" id="{E5792221-522B-2612-4D0B-94906552F1E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1490592" y="2117911"/>
                <a:ext cx="619119" cy="619119"/>
              </a:xfrm>
              <a:prstGeom prst="rect">
                <a:avLst/>
              </a:prstGeom>
            </p:spPr>
          </p:pic>
          <p:sp>
            <p:nvSpPr>
              <p:cNvPr id="99" name="文本框 98">
                <a:extLst>
                  <a:ext uri="{FF2B5EF4-FFF2-40B4-BE49-F238E27FC236}">
                    <a16:creationId xmlns:a16="http://schemas.microsoft.com/office/drawing/2014/main" id="{CB969B0A-45FC-89A6-6BBE-4D0A1A7B83C2}"/>
                  </a:ext>
                </a:extLst>
              </p:cNvPr>
              <p:cNvSpPr txBox="1"/>
              <p:nvPr/>
            </p:nvSpPr>
            <p:spPr>
              <a:xfrm>
                <a:off x="10106129" y="2627542"/>
                <a:ext cx="735373" cy="307777"/>
              </a:xfrm>
              <a:prstGeom prst="rect">
                <a:avLst/>
              </a:prstGeom>
              <a:noFill/>
            </p:spPr>
            <p:txBody>
              <a:bodyPr wrap="square" rtlCol="0">
                <a:spAutoFit/>
              </a:bodyPr>
              <a:lstStyle/>
              <a:p>
                <a:r>
                  <a:rPr lang="zh-CN" altLang="en-US" sz="1400" dirty="0"/>
                  <a:t>训练集</a:t>
                </a:r>
              </a:p>
            </p:txBody>
          </p:sp>
          <p:cxnSp>
            <p:nvCxnSpPr>
              <p:cNvPr id="100" name="直接连接符 99">
                <a:extLst>
                  <a:ext uri="{FF2B5EF4-FFF2-40B4-BE49-F238E27FC236}">
                    <a16:creationId xmlns:a16="http://schemas.microsoft.com/office/drawing/2014/main" id="{6849DB35-795E-F594-4760-3DEB114E87DA}"/>
                  </a:ext>
                </a:extLst>
              </p:cNvPr>
              <p:cNvCxnSpPr>
                <a:cxnSpLocks/>
                <a:stCxn id="99" idx="3"/>
                <a:endCxn id="97" idx="1"/>
              </p:cNvCxnSpPr>
              <p:nvPr/>
            </p:nvCxnSpPr>
            <p:spPr>
              <a:xfrm>
                <a:off x="10841502" y="2781431"/>
                <a:ext cx="231348" cy="0"/>
              </a:xfrm>
              <a:prstGeom prst="line">
                <a:avLst/>
              </a:prstGeom>
              <a:ln w="12700">
                <a:solidFill>
                  <a:srgbClr val="1C50A2"/>
                </a:solidFill>
                <a:prstDash val="sysDot"/>
              </a:ln>
            </p:spPr>
            <p:style>
              <a:lnRef idx="1">
                <a:schemeClr val="dk1"/>
              </a:lnRef>
              <a:fillRef idx="0">
                <a:schemeClr val="dk1"/>
              </a:fillRef>
              <a:effectRef idx="0">
                <a:schemeClr val="dk1"/>
              </a:effectRef>
              <a:fontRef idx="minor">
                <a:schemeClr val="tx1"/>
              </a:fontRef>
            </p:style>
          </p:cxnSp>
        </p:grpSp>
        <p:grpSp>
          <p:nvGrpSpPr>
            <p:cNvPr id="101" name="组合 100">
              <a:extLst>
                <a:ext uri="{FF2B5EF4-FFF2-40B4-BE49-F238E27FC236}">
                  <a16:creationId xmlns:a16="http://schemas.microsoft.com/office/drawing/2014/main" id="{45E489B8-BD34-932F-3088-6C25ABDC4170}"/>
                </a:ext>
              </a:extLst>
            </p:cNvPr>
            <p:cNvGrpSpPr/>
            <p:nvPr/>
          </p:nvGrpSpPr>
          <p:grpSpPr>
            <a:xfrm>
              <a:off x="9896626" y="4505067"/>
              <a:ext cx="1934513" cy="850118"/>
              <a:chOff x="10119191" y="5059343"/>
              <a:chExt cx="1934513" cy="850118"/>
            </a:xfrm>
          </p:grpSpPr>
          <p:grpSp>
            <p:nvGrpSpPr>
              <p:cNvPr id="102" name="组合 101">
                <a:extLst>
                  <a:ext uri="{FF2B5EF4-FFF2-40B4-BE49-F238E27FC236}">
                    <a16:creationId xmlns:a16="http://schemas.microsoft.com/office/drawing/2014/main" id="{4F68F743-BEA3-1062-BDB4-33A0CFC4C561}"/>
                  </a:ext>
                </a:extLst>
              </p:cNvPr>
              <p:cNvGrpSpPr/>
              <p:nvPr/>
            </p:nvGrpSpPr>
            <p:grpSpPr>
              <a:xfrm>
                <a:off x="10119191" y="5290342"/>
                <a:ext cx="1598938" cy="619119"/>
                <a:chOff x="10093031" y="2533990"/>
                <a:chExt cx="1598938" cy="619119"/>
              </a:xfrm>
            </p:grpSpPr>
            <p:pic>
              <p:nvPicPr>
                <p:cNvPr id="104" name="图形 103" descr="飞机 纯色填充">
                  <a:extLst>
                    <a:ext uri="{FF2B5EF4-FFF2-40B4-BE49-F238E27FC236}">
                      <a16:creationId xmlns:a16="http://schemas.microsoft.com/office/drawing/2014/main" id="{88AB6640-8A6A-F17B-AF8C-068CC05364D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072850" y="2533990"/>
                  <a:ext cx="619119" cy="619119"/>
                </a:xfrm>
                <a:prstGeom prst="rect">
                  <a:avLst/>
                </a:prstGeom>
              </p:spPr>
            </p:pic>
            <p:sp>
              <p:nvSpPr>
                <p:cNvPr id="105" name="文本框 104">
                  <a:extLst>
                    <a:ext uri="{FF2B5EF4-FFF2-40B4-BE49-F238E27FC236}">
                      <a16:creationId xmlns:a16="http://schemas.microsoft.com/office/drawing/2014/main" id="{B2375276-F2B8-AF8F-A93B-B548ACD1F177}"/>
                    </a:ext>
                  </a:extLst>
                </p:cNvPr>
                <p:cNvSpPr txBox="1"/>
                <p:nvPr/>
              </p:nvSpPr>
              <p:spPr>
                <a:xfrm>
                  <a:off x="10093031" y="2689660"/>
                  <a:ext cx="735373" cy="307777"/>
                </a:xfrm>
                <a:prstGeom prst="rect">
                  <a:avLst/>
                </a:prstGeom>
                <a:noFill/>
              </p:spPr>
              <p:txBody>
                <a:bodyPr wrap="square" rtlCol="0">
                  <a:spAutoFit/>
                </a:bodyPr>
                <a:lstStyle/>
                <a:p>
                  <a:r>
                    <a:rPr lang="zh-CN" altLang="en-US" sz="1400" dirty="0"/>
                    <a:t>测试集</a:t>
                  </a:r>
                </a:p>
              </p:txBody>
            </p:sp>
            <p:cxnSp>
              <p:nvCxnSpPr>
                <p:cNvPr id="106" name="直接连接符 105">
                  <a:extLst>
                    <a:ext uri="{FF2B5EF4-FFF2-40B4-BE49-F238E27FC236}">
                      <a16:creationId xmlns:a16="http://schemas.microsoft.com/office/drawing/2014/main" id="{348EF1C6-168D-D413-310D-ACB962ABD487}"/>
                    </a:ext>
                  </a:extLst>
                </p:cNvPr>
                <p:cNvCxnSpPr>
                  <a:cxnSpLocks/>
                  <a:stCxn id="105" idx="3"/>
                  <a:endCxn id="104" idx="1"/>
                </p:cNvCxnSpPr>
                <p:nvPr/>
              </p:nvCxnSpPr>
              <p:spPr>
                <a:xfrm>
                  <a:off x="10828404" y="2843549"/>
                  <a:ext cx="244446" cy="1"/>
                </a:xfrm>
                <a:prstGeom prst="line">
                  <a:avLst/>
                </a:prstGeom>
                <a:ln w="12700">
                  <a:solidFill>
                    <a:srgbClr val="1C50A2"/>
                  </a:solidFill>
                  <a:prstDash val="sysDot"/>
                </a:ln>
              </p:spPr>
              <p:style>
                <a:lnRef idx="1">
                  <a:schemeClr val="dk1"/>
                </a:lnRef>
                <a:fillRef idx="0">
                  <a:schemeClr val="dk1"/>
                </a:fillRef>
                <a:effectRef idx="0">
                  <a:schemeClr val="dk1"/>
                </a:effectRef>
                <a:fontRef idx="minor">
                  <a:schemeClr val="tx1"/>
                </a:fontRef>
              </p:style>
            </p:cxnSp>
          </p:grpSp>
          <p:pic>
            <p:nvPicPr>
              <p:cNvPr id="103" name="图形 102" descr="雨 纯色填充">
                <a:extLst>
                  <a:ext uri="{FF2B5EF4-FFF2-40B4-BE49-F238E27FC236}">
                    <a16:creationId xmlns:a16="http://schemas.microsoft.com/office/drawing/2014/main" id="{BFB2B592-FD18-686E-B69D-98DABB422E6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1591706" y="5059343"/>
                <a:ext cx="461998" cy="461998"/>
              </a:xfrm>
              <a:prstGeom prst="rect">
                <a:avLst/>
              </a:prstGeom>
            </p:spPr>
          </p:pic>
        </p:grpSp>
      </p:grpSp>
      <p:sp>
        <p:nvSpPr>
          <p:cNvPr id="109" name="矩形: 圆角 108">
            <a:extLst>
              <a:ext uri="{FF2B5EF4-FFF2-40B4-BE49-F238E27FC236}">
                <a16:creationId xmlns:a16="http://schemas.microsoft.com/office/drawing/2014/main" id="{4D0ACD37-AA1F-BF80-01C1-5C05533109BD}"/>
              </a:ext>
            </a:extLst>
          </p:cNvPr>
          <p:cNvSpPr/>
          <p:nvPr/>
        </p:nvSpPr>
        <p:spPr>
          <a:xfrm>
            <a:off x="4189162" y="2223880"/>
            <a:ext cx="7274301" cy="2053691"/>
          </a:xfrm>
          <a:prstGeom prst="round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矩形: 圆角 109">
            <a:extLst>
              <a:ext uri="{FF2B5EF4-FFF2-40B4-BE49-F238E27FC236}">
                <a16:creationId xmlns:a16="http://schemas.microsoft.com/office/drawing/2014/main" id="{E6A43169-9E37-62B2-6427-BB91CAB2B787}"/>
              </a:ext>
            </a:extLst>
          </p:cNvPr>
          <p:cNvSpPr/>
          <p:nvPr/>
        </p:nvSpPr>
        <p:spPr>
          <a:xfrm>
            <a:off x="4210382" y="4437263"/>
            <a:ext cx="7253081" cy="1885992"/>
          </a:xfrm>
          <a:prstGeom prst="roundRect">
            <a:avLst/>
          </a:prstGeom>
          <a:noFill/>
          <a:ln w="19050">
            <a:solidFill>
              <a:schemeClr val="accent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a:extLst>
              <a:ext uri="{FF2B5EF4-FFF2-40B4-BE49-F238E27FC236}">
                <a16:creationId xmlns:a16="http://schemas.microsoft.com/office/drawing/2014/main" id="{FC602155-DF74-2A73-0308-69BA4F8BBE21}"/>
              </a:ext>
            </a:extLst>
          </p:cNvPr>
          <p:cNvGrpSpPr/>
          <p:nvPr/>
        </p:nvGrpSpPr>
        <p:grpSpPr>
          <a:xfrm>
            <a:off x="-344630" y="3308"/>
            <a:ext cx="12870385" cy="446052"/>
            <a:chOff x="-402429" y="-7062"/>
            <a:chExt cx="12870385" cy="446052"/>
          </a:xfrm>
        </p:grpSpPr>
        <p:sp>
          <p:nvSpPr>
            <p:cNvPr id="59" name="箭头: V 形 58">
              <a:extLst>
                <a:ext uri="{FF2B5EF4-FFF2-40B4-BE49-F238E27FC236}">
                  <a16:creationId xmlns:a16="http://schemas.microsoft.com/office/drawing/2014/main" id="{6B7C31D3-428F-21AF-8689-38DAC5760395}"/>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0" name="箭头: V 形 59">
              <a:extLst>
                <a:ext uri="{FF2B5EF4-FFF2-40B4-BE49-F238E27FC236}">
                  <a16:creationId xmlns:a16="http://schemas.microsoft.com/office/drawing/2014/main" id="{4B3C5D4D-95B6-BDA2-A4D0-6C27BE861FC1}"/>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1" name="箭头: V 形 60">
              <a:extLst>
                <a:ext uri="{FF2B5EF4-FFF2-40B4-BE49-F238E27FC236}">
                  <a16:creationId xmlns:a16="http://schemas.microsoft.com/office/drawing/2014/main" id="{2B08C2A3-7077-FFE6-AAF4-E9596D791C63}"/>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62" name="箭头: V 形 61">
              <a:extLst>
                <a:ext uri="{FF2B5EF4-FFF2-40B4-BE49-F238E27FC236}">
                  <a16:creationId xmlns:a16="http://schemas.microsoft.com/office/drawing/2014/main" id="{F11EE4EF-4E9D-6EB9-F058-195FAF4A5FAA}"/>
                </a:ext>
              </a:extLst>
            </p:cNvPr>
            <p:cNvSpPr/>
            <p:nvPr/>
          </p:nvSpPr>
          <p:spPr>
            <a:xfrm>
              <a:off x="7590769" y="-7060"/>
              <a:ext cx="2586038" cy="446049"/>
            </a:xfrm>
            <a:prstGeom prst="chevron">
              <a:avLst/>
            </a:prstGeom>
            <a:solidFill>
              <a:srgbClr val="DEEBF7"/>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rgbClr val="1C50A2"/>
                </a:solidFill>
              </a:endParaRPr>
            </a:p>
          </p:txBody>
        </p:sp>
        <p:sp>
          <p:nvSpPr>
            <p:cNvPr id="63" name="箭头: V 形 62">
              <a:extLst>
                <a:ext uri="{FF2B5EF4-FFF2-40B4-BE49-F238E27FC236}">
                  <a16:creationId xmlns:a16="http://schemas.microsoft.com/office/drawing/2014/main" id="{12F547C6-9429-B3F8-8E7F-6A2CAFFB3DCB}"/>
                </a:ext>
              </a:extLst>
            </p:cNvPr>
            <p:cNvSpPr/>
            <p:nvPr/>
          </p:nvSpPr>
          <p:spPr>
            <a:xfrm>
              <a:off x="9946437" y="-7059"/>
              <a:ext cx="2521519" cy="446049"/>
            </a:xfrm>
            <a:prstGeom prst="chevron">
              <a:avLst/>
            </a:prstGeom>
            <a:solidFill>
              <a:srgbClr val="0070C0"/>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总结与展望</a:t>
              </a:r>
              <a:endParaRPr lang="zh-CN" altLang="en-US" dirty="0">
                <a:solidFill>
                  <a:schemeClr val="bg1"/>
                </a:solidFill>
              </a:endParaRPr>
            </a:p>
          </p:txBody>
        </p:sp>
      </p:grpSp>
    </p:spTree>
    <p:extLst>
      <p:ext uri="{BB962C8B-B14F-4D97-AF65-F5344CB8AC3E}">
        <p14:creationId xmlns:p14="http://schemas.microsoft.com/office/powerpoint/2010/main" val="1148004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130" y="449357"/>
            <a:ext cx="10515600" cy="925195"/>
          </a:xfrm>
        </p:spPr>
        <p:txBody>
          <a:bodyPr/>
          <a:lstStyle/>
          <a:p>
            <a:r>
              <a:rPr lang="en-US" altLang="zh-CN" sz="3400" b="1" dirty="0"/>
              <a:t>5-3</a:t>
            </a:r>
            <a:r>
              <a:rPr lang="zh-CN" altLang="en-US" sz="3400" b="1" dirty="0"/>
              <a:t>  评审意见及修改（一）</a:t>
            </a:r>
          </a:p>
        </p:txBody>
      </p:sp>
      <p:grpSp>
        <p:nvGrpSpPr>
          <p:cNvPr id="6" name="组合 5">
            <a:extLst>
              <a:ext uri="{FF2B5EF4-FFF2-40B4-BE49-F238E27FC236}">
                <a16:creationId xmlns:a16="http://schemas.microsoft.com/office/drawing/2014/main" id="{FC602155-DF74-2A73-0308-69BA4F8BBE21}"/>
              </a:ext>
            </a:extLst>
          </p:cNvPr>
          <p:cNvGrpSpPr/>
          <p:nvPr/>
        </p:nvGrpSpPr>
        <p:grpSpPr>
          <a:xfrm>
            <a:off x="-344630" y="3308"/>
            <a:ext cx="12870385" cy="446052"/>
            <a:chOff x="-402429" y="-7062"/>
            <a:chExt cx="12870385" cy="446052"/>
          </a:xfrm>
        </p:grpSpPr>
        <p:sp>
          <p:nvSpPr>
            <p:cNvPr id="59" name="箭头: V 形 58">
              <a:extLst>
                <a:ext uri="{FF2B5EF4-FFF2-40B4-BE49-F238E27FC236}">
                  <a16:creationId xmlns:a16="http://schemas.microsoft.com/office/drawing/2014/main" id="{6B7C31D3-428F-21AF-8689-38DAC5760395}"/>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0" name="箭头: V 形 59">
              <a:extLst>
                <a:ext uri="{FF2B5EF4-FFF2-40B4-BE49-F238E27FC236}">
                  <a16:creationId xmlns:a16="http://schemas.microsoft.com/office/drawing/2014/main" id="{4B3C5D4D-95B6-BDA2-A4D0-6C27BE861FC1}"/>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1" name="箭头: V 形 60">
              <a:extLst>
                <a:ext uri="{FF2B5EF4-FFF2-40B4-BE49-F238E27FC236}">
                  <a16:creationId xmlns:a16="http://schemas.microsoft.com/office/drawing/2014/main" id="{2B08C2A3-7077-FFE6-AAF4-E9596D791C63}"/>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62" name="箭头: V 形 61">
              <a:extLst>
                <a:ext uri="{FF2B5EF4-FFF2-40B4-BE49-F238E27FC236}">
                  <a16:creationId xmlns:a16="http://schemas.microsoft.com/office/drawing/2014/main" id="{F11EE4EF-4E9D-6EB9-F058-195FAF4A5FAA}"/>
                </a:ext>
              </a:extLst>
            </p:cNvPr>
            <p:cNvSpPr/>
            <p:nvPr/>
          </p:nvSpPr>
          <p:spPr>
            <a:xfrm>
              <a:off x="7590769" y="-7060"/>
              <a:ext cx="2586038" cy="446049"/>
            </a:xfrm>
            <a:prstGeom prst="chevron">
              <a:avLst/>
            </a:prstGeom>
            <a:solidFill>
              <a:srgbClr val="DEEBF7"/>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rgbClr val="1C50A2"/>
                </a:solidFill>
              </a:endParaRPr>
            </a:p>
          </p:txBody>
        </p:sp>
        <p:sp>
          <p:nvSpPr>
            <p:cNvPr id="63" name="箭头: V 形 62">
              <a:extLst>
                <a:ext uri="{FF2B5EF4-FFF2-40B4-BE49-F238E27FC236}">
                  <a16:creationId xmlns:a16="http://schemas.microsoft.com/office/drawing/2014/main" id="{12F547C6-9429-B3F8-8E7F-6A2CAFFB3DCB}"/>
                </a:ext>
              </a:extLst>
            </p:cNvPr>
            <p:cNvSpPr/>
            <p:nvPr/>
          </p:nvSpPr>
          <p:spPr>
            <a:xfrm>
              <a:off x="9946437" y="-7059"/>
              <a:ext cx="2521519" cy="446049"/>
            </a:xfrm>
            <a:prstGeom prst="chevron">
              <a:avLst/>
            </a:prstGeom>
            <a:solidFill>
              <a:srgbClr val="0070C0"/>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总结与展望</a:t>
              </a:r>
              <a:endParaRPr lang="zh-CN" altLang="en-US" dirty="0">
                <a:solidFill>
                  <a:schemeClr val="bg1"/>
                </a:solidFill>
              </a:endParaRPr>
            </a:p>
          </p:txBody>
        </p:sp>
      </p:grpSp>
      <p:pic>
        <p:nvPicPr>
          <p:cNvPr id="8" name="图片 7">
            <a:extLst>
              <a:ext uri="{FF2B5EF4-FFF2-40B4-BE49-F238E27FC236}">
                <a16:creationId xmlns:a16="http://schemas.microsoft.com/office/drawing/2014/main" id="{4C3A14C2-1A33-4C09-74C8-C032A969E092}"/>
              </a:ext>
            </a:extLst>
          </p:cNvPr>
          <p:cNvPicPr>
            <a:picLocks noChangeAspect="1"/>
          </p:cNvPicPr>
          <p:nvPr/>
        </p:nvPicPr>
        <p:blipFill rotWithShape="1">
          <a:blip r:embed="rId3"/>
          <a:srcRect t="53786" b="8681"/>
          <a:stretch/>
        </p:blipFill>
        <p:spPr>
          <a:xfrm>
            <a:off x="210065" y="1133681"/>
            <a:ext cx="11867636" cy="1764562"/>
          </a:xfrm>
          <a:prstGeom prst="rect">
            <a:avLst/>
          </a:prstGeom>
        </p:spPr>
      </p:pic>
      <p:sp>
        <p:nvSpPr>
          <p:cNvPr id="9" name="文本框 8">
            <a:extLst>
              <a:ext uri="{FF2B5EF4-FFF2-40B4-BE49-F238E27FC236}">
                <a16:creationId xmlns:a16="http://schemas.microsoft.com/office/drawing/2014/main" id="{A946411B-BDFA-496E-918C-B1C673AB1A3C}"/>
              </a:ext>
            </a:extLst>
          </p:cNvPr>
          <p:cNvSpPr txBox="1"/>
          <p:nvPr/>
        </p:nvSpPr>
        <p:spPr>
          <a:xfrm>
            <a:off x="210060" y="2882679"/>
            <a:ext cx="11771875" cy="1857753"/>
          </a:xfrm>
          <a:prstGeom prst="rect">
            <a:avLst/>
          </a:prstGeom>
          <a:noFill/>
        </p:spPr>
        <p:txBody>
          <a:bodyPr wrap="square" rtlCol="0">
            <a:spAutoFit/>
          </a:bodyPr>
          <a:lstStyle/>
          <a:p>
            <a:pPr algn="just">
              <a:lnSpc>
                <a:spcPct val="130000"/>
              </a:lnSpc>
            </a:pPr>
            <a:r>
              <a:rPr lang="en-US" altLang="zh-CN" b="1" dirty="0">
                <a:solidFill>
                  <a:srgbClr val="0070C0"/>
                </a:solidFill>
                <a:latin typeface="+mn-ea"/>
              </a:rPr>
              <a:t>1</a:t>
            </a:r>
            <a:r>
              <a:rPr lang="zh-CN" altLang="en-US" b="1" dirty="0">
                <a:solidFill>
                  <a:srgbClr val="0070C0"/>
                </a:solidFill>
                <a:latin typeface="+mn-ea"/>
              </a:rPr>
              <a:t>）</a:t>
            </a:r>
            <a:r>
              <a:rPr lang="zh-CN" altLang="en-US" dirty="0">
                <a:latin typeface="+mn-ea"/>
              </a:rPr>
              <a:t>方向舵故障树在实际中</a:t>
            </a:r>
            <a:r>
              <a:rPr lang="zh-CN" altLang="en-US" b="1" dirty="0">
                <a:latin typeface="+mn-ea"/>
              </a:rPr>
              <a:t>存在“与门”</a:t>
            </a:r>
            <a:r>
              <a:rPr lang="zh-CN" altLang="en-US" dirty="0">
                <a:latin typeface="+mn-ea"/>
              </a:rPr>
              <a:t>，且最小割集远远不止</a:t>
            </a:r>
            <a:r>
              <a:rPr lang="en-US" altLang="zh-CN" dirty="0">
                <a:latin typeface="+mn-ea"/>
              </a:rPr>
              <a:t>15</a:t>
            </a:r>
            <a:r>
              <a:rPr lang="zh-CN" altLang="en-US" dirty="0">
                <a:latin typeface="+mn-ea"/>
              </a:rPr>
              <a:t>故障状态。但</a:t>
            </a:r>
            <a:r>
              <a:rPr lang="zh-CN" altLang="en-US" b="1" dirty="0">
                <a:latin typeface="+mn-ea"/>
              </a:rPr>
              <a:t>本实验为了方便研究的开展</a:t>
            </a:r>
            <a:r>
              <a:rPr lang="zh-CN" altLang="en-US" dirty="0">
                <a:latin typeface="+mn-ea"/>
              </a:rPr>
              <a:t>，通过参考方向舵故障研究的相关文献，综合考虑各类部件失效行为引起的故障表现，</a:t>
            </a:r>
            <a:r>
              <a:rPr lang="zh-CN" altLang="en-US" b="1" dirty="0">
                <a:latin typeface="+mn-ea"/>
              </a:rPr>
              <a:t>仅选取了</a:t>
            </a:r>
            <a:r>
              <a:rPr lang="en-US" altLang="zh-CN" b="1" dirty="0">
                <a:latin typeface="+mn-ea"/>
              </a:rPr>
              <a:t>14</a:t>
            </a:r>
            <a:r>
              <a:rPr lang="zh-CN" altLang="en-US" b="1" dirty="0">
                <a:latin typeface="+mn-ea"/>
              </a:rPr>
              <a:t>种方便对部件进行故障参数注入的、故障表现比较典型的渐变型单一故障模式进行研究</a:t>
            </a:r>
            <a:r>
              <a:rPr lang="zh-CN" altLang="en-US" dirty="0">
                <a:latin typeface="+mn-ea"/>
              </a:rPr>
              <a:t>。</a:t>
            </a:r>
            <a:endParaRPr lang="en-US" altLang="zh-CN" dirty="0">
              <a:latin typeface="+mn-ea"/>
            </a:endParaRPr>
          </a:p>
          <a:p>
            <a:pPr algn="just">
              <a:lnSpc>
                <a:spcPct val="130000"/>
              </a:lnSpc>
            </a:pPr>
            <a:r>
              <a:rPr lang="en-US" altLang="zh-CN" dirty="0">
                <a:latin typeface="+mn-ea"/>
              </a:rPr>
              <a:t>      </a:t>
            </a:r>
            <a:r>
              <a:rPr lang="zh-CN" altLang="en-US" dirty="0">
                <a:latin typeface="+mn-ea"/>
              </a:rPr>
              <a:t>实际工作中，方向舵还会出现其他部位故障及多点复合故障等，可能会有不止一个部件出现故障，需要引入马尔可夫过程，建立更加复杂的故障仿真模型，这也是未来可以继续深入研究的方向之一。</a:t>
            </a:r>
            <a:endParaRPr lang="en-US" altLang="zh-CN" dirty="0">
              <a:latin typeface="+mn-ea"/>
            </a:endParaRPr>
          </a:p>
        </p:txBody>
      </p:sp>
      <p:sp>
        <p:nvSpPr>
          <p:cNvPr id="10" name="文本框 9">
            <a:extLst>
              <a:ext uri="{FF2B5EF4-FFF2-40B4-BE49-F238E27FC236}">
                <a16:creationId xmlns:a16="http://schemas.microsoft.com/office/drawing/2014/main" id="{5392D7B7-C002-144D-B9E5-E66032C90C35}"/>
              </a:ext>
            </a:extLst>
          </p:cNvPr>
          <p:cNvSpPr txBox="1"/>
          <p:nvPr/>
        </p:nvSpPr>
        <p:spPr>
          <a:xfrm>
            <a:off x="210060" y="4762787"/>
            <a:ext cx="11771873" cy="1137556"/>
          </a:xfrm>
          <a:prstGeom prst="rect">
            <a:avLst/>
          </a:prstGeom>
          <a:noFill/>
        </p:spPr>
        <p:txBody>
          <a:bodyPr wrap="square" rtlCol="0">
            <a:spAutoFit/>
          </a:bodyPr>
          <a:lstStyle/>
          <a:p>
            <a:pPr algn="just">
              <a:lnSpc>
                <a:spcPct val="130000"/>
              </a:lnSpc>
            </a:pPr>
            <a:r>
              <a:rPr lang="en-US" altLang="zh-CN" b="1" dirty="0">
                <a:solidFill>
                  <a:srgbClr val="0070C0"/>
                </a:solidFill>
                <a:latin typeface="+mn-ea"/>
              </a:rPr>
              <a:t>2</a:t>
            </a:r>
            <a:r>
              <a:rPr lang="zh-CN" altLang="en-US" b="1" dirty="0">
                <a:solidFill>
                  <a:srgbClr val="0070C0"/>
                </a:solidFill>
                <a:latin typeface="+mn-ea"/>
              </a:rPr>
              <a:t>）</a:t>
            </a:r>
            <a:r>
              <a:rPr lang="zh-CN" altLang="en-US" dirty="0">
                <a:latin typeface="+mn-ea"/>
              </a:rPr>
              <a:t>定工况时，除了噪声外，还考虑了</a:t>
            </a:r>
            <a:r>
              <a:rPr lang="zh-CN" altLang="en-US" b="1" dirty="0">
                <a:latin typeface="+mn-ea"/>
              </a:rPr>
              <a:t>方向舵组件参数及工况条件的不确定性</a:t>
            </a:r>
            <a:r>
              <a:rPr lang="zh-CN" altLang="en-US" dirty="0">
                <a:latin typeface="+mn-ea"/>
              </a:rPr>
              <a:t>，主要由外部环境参数、内部结构参数和材料参数综合综合确定，并且考虑了外部环境，以及自身结构和加工工艺导致的</a:t>
            </a:r>
            <a:r>
              <a:rPr lang="zh-CN" altLang="en-US" b="1" dirty="0">
                <a:latin typeface="+mn-ea"/>
              </a:rPr>
              <a:t>参数波动和估值</a:t>
            </a:r>
            <a:r>
              <a:rPr lang="zh-CN" altLang="en-US" dirty="0">
                <a:latin typeface="+mn-ea"/>
              </a:rPr>
              <a:t>。</a:t>
            </a:r>
            <a:endParaRPr lang="en-US" altLang="zh-CN" dirty="0">
              <a:latin typeface="+mn-ea"/>
            </a:endParaRPr>
          </a:p>
          <a:p>
            <a:pPr algn="just">
              <a:lnSpc>
                <a:spcPct val="130000"/>
              </a:lnSpc>
            </a:pPr>
            <a:endParaRPr lang="zh-CN" altLang="en-US" dirty="0">
              <a:latin typeface="+mn-ea"/>
            </a:endParaRPr>
          </a:p>
        </p:txBody>
      </p:sp>
      <p:sp>
        <p:nvSpPr>
          <p:cNvPr id="11" name="文本框 10">
            <a:extLst>
              <a:ext uri="{FF2B5EF4-FFF2-40B4-BE49-F238E27FC236}">
                <a16:creationId xmlns:a16="http://schemas.microsoft.com/office/drawing/2014/main" id="{7D5C0D43-9E83-BC87-AC9B-B238696AAE0D}"/>
              </a:ext>
            </a:extLst>
          </p:cNvPr>
          <p:cNvSpPr txBox="1"/>
          <p:nvPr/>
        </p:nvSpPr>
        <p:spPr>
          <a:xfrm>
            <a:off x="210060" y="5679781"/>
            <a:ext cx="11771873" cy="1137556"/>
          </a:xfrm>
          <a:prstGeom prst="rect">
            <a:avLst/>
          </a:prstGeom>
          <a:noFill/>
        </p:spPr>
        <p:txBody>
          <a:bodyPr wrap="square" rtlCol="0">
            <a:spAutoFit/>
          </a:bodyPr>
          <a:lstStyle/>
          <a:p>
            <a:pPr algn="just">
              <a:lnSpc>
                <a:spcPct val="130000"/>
              </a:lnSpc>
            </a:pPr>
            <a:r>
              <a:rPr lang="en-US" altLang="zh-CN" b="1" dirty="0">
                <a:solidFill>
                  <a:srgbClr val="0070C0"/>
                </a:solidFill>
                <a:latin typeface="+mn-ea"/>
              </a:rPr>
              <a:t>3</a:t>
            </a:r>
            <a:r>
              <a:rPr lang="zh-CN" altLang="en-US" b="1" dirty="0">
                <a:solidFill>
                  <a:srgbClr val="0070C0"/>
                </a:solidFill>
                <a:latin typeface="+mn-ea"/>
              </a:rPr>
              <a:t>）</a:t>
            </a:r>
            <a:r>
              <a:rPr lang="zh-CN" altLang="en-US" dirty="0">
                <a:latin typeface="+mn-ea"/>
              </a:rPr>
              <a:t>根据评审老师建议，</a:t>
            </a:r>
            <a:r>
              <a:rPr lang="zh-CN" altLang="en-US" b="1" dirty="0">
                <a:latin typeface="+mn-ea"/>
              </a:rPr>
              <a:t>修改了研究内容的重心描述</a:t>
            </a:r>
            <a:r>
              <a:rPr lang="zh-CN" altLang="en-US" dirty="0">
                <a:latin typeface="+mn-ea"/>
              </a:rPr>
              <a:t>，</a:t>
            </a:r>
            <a:r>
              <a:rPr lang="zh-CN" altLang="en-US" b="1" dirty="0">
                <a:latin typeface="+mn-ea"/>
              </a:rPr>
              <a:t>强调了预训练模型的应用</a:t>
            </a:r>
            <a:r>
              <a:rPr lang="zh-CN" altLang="en-US" dirty="0">
                <a:latin typeface="+mn-ea"/>
              </a:rPr>
              <a:t>，突出阐述对于同类任务，可以应用迁移学习对已有预训练模型进行微调。充分体现了迁移学习可以充分利用历史数据、预训练模型，进而大大节省实践成本、减小资源浪费的优势。</a:t>
            </a:r>
          </a:p>
        </p:txBody>
      </p:sp>
      <p:cxnSp>
        <p:nvCxnSpPr>
          <p:cNvPr id="12" name="直接连接符 11">
            <a:extLst>
              <a:ext uri="{FF2B5EF4-FFF2-40B4-BE49-F238E27FC236}">
                <a16:creationId xmlns:a16="http://schemas.microsoft.com/office/drawing/2014/main" id="{DBF0D459-3E5D-0113-9D21-DDAA2B9E7D4E}"/>
              </a:ext>
            </a:extLst>
          </p:cNvPr>
          <p:cNvCxnSpPr>
            <a:cxnSpLocks/>
          </p:cNvCxnSpPr>
          <p:nvPr/>
        </p:nvCxnSpPr>
        <p:spPr>
          <a:xfrm>
            <a:off x="0" y="4740432"/>
            <a:ext cx="12192000" cy="0"/>
          </a:xfrm>
          <a:prstGeom prst="line">
            <a:avLst/>
          </a:prstGeom>
          <a:ln>
            <a:prstDash val="dash"/>
          </a:ln>
        </p:spPr>
        <p:style>
          <a:lnRef idx="1">
            <a:schemeClr val="accent5"/>
          </a:lnRef>
          <a:fillRef idx="0">
            <a:schemeClr val="accent5"/>
          </a:fillRef>
          <a:effectRef idx="0">
            <a:schemeClr val="accent5"/>
          </a:effectRef>
          <a:fontRef idx="minor">
            <a:schemeClr val="tx1"/>
          </a:fontRef>
        </p:style>
      </p:cxnSp>
      <p:cxnSp>
        <p:nvCxnSpPr>
          <p:cNvPr id="67" name="直接连接符 66">
            <a:extLst>
              <a:ext uri="{FF2B5EF4-FFF2-40B4-BE49-F238E27FC236}">
                <a16:creationId xmlns:a16="http://schemas.microsoft.com/office/drawing/2014/main" id="{5E6E45C9-9CF0-5B98-035B-C9A32534D54F}"/>
              </a:ext>
            </a:extLst>
          </p:cNvPr>
          <p:cNvCxnSpPr>
            <a:cxnSpLocks/>
          </p:cNvCxnSpPr>
          <p:nvPr/>
        </p:nvCxnSpPr>
        <p:spPr>
          <a:xfrm>
            <a:off x="0" y="5632313"/>
            <a:ext cx="12192000" cy="0"/>
          </a:xfrm>
          <a:prstGeom prst="line">
            <a:avLst/>
          </a:prstGeom>
          <a:ln>
            <a:prstDash val="dash"/>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360665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09972" y="254985"/>
            <a:ext cx="2716025" cy="1325563"/>
          </a:xfrm>
        </p:spPr>
        <p:txBody>
          <a:bodyPr/>
          <a:lstStyle/>
          <a:p>
            <a:r>
              <a:rPr lang="en-US" altLang="zh-CN" sz="3400" b="1" dirty="0"/>
              <a:t>1-1 </a:t>
            </a:r>
            <a:r>
              <a:rPr lang="zh-CN" altLang="en-US" sz="3400" b="1" dirty="0"/>
              <a:t>研究背景</a:t>
            </a:r>
          </a:p>
        </p:txBody>
      </p:sp>
      <p:sp>
        <p:nvSpPr>
          <p:cNvPr id="16" name="内容占位符 26">
            <a:extLst>
              <a:ext uri="{FF2B5EF4-FFF2-40B4-BE49-F238E27FC236}">
                <a16:creationId xmlns:a16="http://schemas.microsoft.com/office/drawing/2014/main" id="{AA5784DE-FAD9-5350-13BB-822A80BE4804}"/>
              </a:ext>
            </a:extLst>
          </p:cNvPr>
          <p:cNvSpPr>
            <a:spLocks noGrp="1"/>
          </p:cNvSpPr>
          <p:nvPr>
            <p:ph idx="1"/>
          </p:nvPr>
        </p:nvSpPr>
        <p:spPr>
          <a:xfrm>
            <a:off x="1637682" y="1388530"/>
            <a:ext cx="10664683" cy="1259840"/>
          </a:xfrm>
        </p:spPr>
        <p:txBody>
          <a:bodyPr>
            <a:normAutofit/>
          </a:bodyPr>
          <a:lstStyle/>
          <a:p>
            <a:r>
              <a:rPr lang="zh-CN" altLang="en-US" sz="2400" b="1" dirty="0"/>
              <a:t>方向舵</a:t>
            </a:r>
            <a:r>
              <a:rPr lang="zh-CN" altLang="en-US" sz="2400" dirty="0"/>
              <a:t>属于</a:t>
            </a:r>
            <a:r>
              <a:rPr lang="zh-CN" altLang="en-US" sz="2400" b="1" dirty="0">
                <a:solidFill>
                  <a:srgbClr val="1C50A2"/>
                </a:solidFill>
              </a:rPr>
              <a:t>复杂工程系统</a:t>
            </a:r>
            <a:r>
              <a:rPr lang="zh-CN" altLang="en-US" sz="2400" dirty="0"/>
              <a:t>，信号具有</a:t>
            </a:r>
            <a:r>
              <a:rPr lang="zh-CN" altLang="en-US" sz="2400" b="1" dirty="0"/>
              <a:t>特征复杂、非线性、强耦合</a:t>
            </a:r>
            <a:r>
              <a:rPr lang="zh-CN" altLang="en-US" sz="2400" dirty="0"/>
              <a:t>等特点</a:t>
            </a:r>
            <a:endParaRPr lang="zh-CN" altLang="en-US" sz="2400" b="1" dirty="0">
              <a:solidFill>
                <a:srgbClr val="1C50A2"/>
              </a:solidFill>
            </a:endParaRPr>
          </a:p>
        </p:txBody>
      </p:sp>
      <p:sp>
        <p:nvSpPr>
          <p:cNvPr id="37" name="内容占位符 26">
            <a:extLst>
              <a:ext uri="{FF2B5EF4-FFF2-40B4-BE49-F238E27FC236}">
                <a16:creationId xmlns:a16="http://schemas.microsoft.com/office/drawing/2014/main" id="{0128B3AF-B0F7-9987-2568-10ACCB40DD7A}"/>
              </a:ext>
            </a:extLst>
          </p:cNvPr>
          <p:cNvSpPr txBox="1">
            <a:spLocks/>
          </p:cNvSpPr>
          <p:nvPr/>
        </p:nvSpPr>
        <p:spPr>
          <a:xfrm>
            <a:off x="2512183" y="6330583"/>
            <a:ext cx="10664683" cy="125984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b="1" dirty="0"/>
              <a:t>方向舵</a:t>
            </a:r>
            <a:r>
              <a:rPr lang="zh-CN" altLang="en-US" sz="2400" dirty="0"/>
              <a:t>最适用基于</a:t>
            </a:r>
            <a:r>
              <a:rPr lang="zh-CN" altLang="en-US" sz="2400" b="1" dirty="0">
                <a:solidFill>
                  <a:srgbClr val="1C50A2"/>
                </a:solidFill>
              </a:rPr>
              <a:t>深度学习</a:t>
            </a:r>
            <a:r>
              <a:rPr lang="zh-CN" altLang="en-US" sz="2400" dirty="0"/>
              <a:t>的智能故障诊断方法</a:t>
            </a:r>
            <a:endParaRPr lang="zh-CN" altLang="en-US" sz="2400" b="1" dirty="0">
              <a:solidFill>
                <a:srgbClr val="1C50A2"/>
              </a:solidFill>
            </a:endParaRPr>
          </a:p>
        </p:txBody>
      </p:sp>
      <p:grpSp>
        <p:nvGrpSpPr>
          <p:cNvPr id="50" name="组合 49">
            <a:extLst>
              <a:ext uri="{FF2B5EF4-FFF2-40B4-BE49-F238E27FC236}">
                <a16:creationId xmlns:a16="http://schemas.microsoft.com/office/drawing/2014/main" id="{3BCE11CC-8A0D-8365-C45A-61B9C0FC306C}"/>
              </a:ext>
            </a:extLst>
          </p:cNvPr>
          <p:cNvGrpSpPr/>
          <p:nvPr/>
        </p:nvGrpSpPr>
        <p:grpSpPr>
          <a:xfrm>
            <a:off x="1637682" y="2187748"/>
            <a:ext cx="9799867" cy="3797892"/>
            <a:chOff x="1254533" y="1934034"/>
            <a:chExt cx="9799867" cy="3797892"/>
          </a:xfrm>
        </p:grpSpPr>
        <p:grpSp>
          <p:nvGrpSpPr>
            <p:cNvPr id="13" name="组合 12">
              <a:extLst>
                <a:ext uri="{FF2B5EF4-FFF2-40B4-BE49-F238E27FC236}">
                  <a16:creationId xmlns:a16="http://schemas.microsoft.com/office/drawing/2014/main" id="{E1828892-299B-3043-DBF5-834EF38DF27C}"/>
                </a:ext>
              </a:extLst>
            </p:cNvPr>
            <p:cNvGrpSpPr/>
            <p:nvPr/>
          </p:nvGrpSpPr>
          <p:grpSpPr>
            <a:xfrm>
              <a:off x="1254533" y="1934034"/>
              <a:ext cx="6336236" cy="3797892"/>
              <a:chOff x="1637682" y="2018450"/>
              <a:chExt cx="6336236" cy="3797892"/>
            </a:xfrm>
          </p:grpSpPr>
          <p:pic>
            <p:nvPicPr>
              <p:cNvPr id="38" name="图片 37" descr="C:\Users\Lenovo\Desktop\基于数据驱动的 RUL模型１.png基于数据驱动的 RUL模型１">
                <a:extLst>
                  <a:ext uri="{FF2B5EF4-FFF2-40B4-BE49-F238E27FC236}">
                    <a16:creationId xmlns:a16="http://schemas.microsoft.com/office/drawing/2014/main" id="{24A38318-BBC1-34A7-1B01-62E9576009DE}"/>
                  </a:ext>
                </a:extLst>
              </p:cNvPr>
              <p:cNvPicPr>
                <a:picLocks noChangeAspect="1"/>
              </p:cNvPicPr>
              <p:nvPr/>
            </p:nvPicPr>
            <p:blipFill rotWithShape="1">
              <a:blip r:embed="rId3"/>
              <a:srcRect b="6194"/>
              <a:stretch/>
            </p:blipFill>
            <p:spPr>
              <a:xfrm>
                <a:off x="1754212" y="2018450"/>
                <a:ext cx="6219706" cy="3797892"/>
              </a:xfrm>
              <a:prstGeom prst="rect">
                <a:avLst/>
              </a:prstGeom>
            </p:spPr>
          </p:pic>
          <p:grpSp>
            <p:nvGrpSpPr>
              <p:cNvPr id="12" name="组合 11">
                <a:extLst>
                  <a:ext uri="{FF2B5EF4-FFF2-40B4-BE49-F238E27FC236}">
                    <a16:creationId xmlns:a16="http://schemas.microsoft.com/office/drawing/2014/main" id="{37E72A10-538C-5090-70E8-1567ECE991A4}"/>
                  </a:ext>
                </a:extLst>
              </p:cNvPr>
              <p:cNvGrpSpPr/>
              <p:nvPr/>
            </p:nvGrpSpPr>
            <p:grpSpPr>
              <a:xfrm>
                <a:off x="1637682" y="2920695"/>
                <a:ext cx="1777873" cy="1258934"/>
                <a:chOff x="1637682" y="2920695"/>
                <a:chExt cx="1777873" cy="1258934"/>
              </a:xfrm>
            </p:grpSpPr>
            <p:sp>
              <p:nvSpPr>
                <p:cNvPr id="39" name="矩形: 圆角 38">
                  <a:extLst>
                    <a:ext uri="{FF2B5EF4-FFF2-40B4-BE49-F238E27FC236}">
                      <a16:creationId xmlns:a16="http://schemas.microsoft.com/office/drawing/2014/main" id="{3062B89A-BF3E-7024-A945-FEEE9A796196}"/>
                    </a:ext>
                  </a:extLst>
                </p:cNvPr>
                <p:cNvSpPr/>
                <p:nvPr/>
              </p:nvSpPr>
              <p:spPr>
                <a:xfrm>
                  <a:off x="1637682" y="2926080"/>
                  <a:ext cx="1777873" cy="85344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0" name="文本框 39">
                  <a:extLst>
                    <a:ext uri="{FF2B5EF4-FFF2-40B4-BE49-F238E27FC236}">
                      <a16:creationId xmlns:a16="http://schemas.microsoft.com/office/drawing/2014/main" id="{078A72AD-9588-7245-D425-32849EC3D662}"/>
                    </a:ext>
                  </a:extLst>
                </p:cNvPr>
                <p:cNvSpPr txBox="1"/>
                <p:nvPr/>
              </p:nvSpPr>
              <p:spPr>
                <a:xfrm>
                  <a:off x="1754212" y="2920695"/>
                  <a:ext cx="1601014" cy="1258934"/>
                </a:xfrm>
                <a:prstGeom prst="rect">
                  <a:avLst/>
                </a:prstGeom>
                <a:noFill/>
              </p:spPr>
              <p:txBody>
                <a:bodyPr wrap="square" rtlCol="0">
                  <a:spAutoFit/>
                </a:bodyPr>
                <a:lstStyle/>
                <a:p>
                  <a:pPr algn="ctr">
                    <a:lnSpc>
                      <a:spcPct val="130000"/>
                    </a:lnSpc>
                  </a:pPr>
                  <a:r>
                    <a:rPr lang="zh-CN" altLang="en-US" sz="2000" b="1" dirty="0">
                      <a:solidFill>
                        <a:schemeClr val="bg1"/>
                      </a:solidFill>
                    </a:rPr>
                    <a:t>智能故障</a:t>
                  </a:r>
                  <a:endParaRPr lang="en-US" altLang="zh-CN" sz="2000" b="1" dirty="0">
                    <a:solidFill>
                      <a:schemeClr val="bg1"/>
                    </a:solidFill>
                  </a:endParaRPr>
                </a:p>
                <a:p>
                  <a:pPr algn="ctr">
                    <a:lnSpc>
                      <a:spcPct val="130000"/>
                    </a:lnSpc>
                  </a:pPr>
                  <a:r>
                    <a:rPr lang="zh-CN" altLang="en-US" sz="2000" b="1" dirty="0">
                      <a:solidFill>
                        <a:schemeClr val="bg1"/>
                      </a:solidFill>
                    </a:rPr>
                    <a:t>诊断方法</a:t>
                  </a:r>
                  <a:endParaRPr lang="en-US" altLang="zh-CN" sz="2000" b="1" dirty="0">
                    <a:solidFill>
                      <a:schemeClr val="bg1"/>
                    </a:solidFill>
                  </a:endParaRPr>
                </a:p>
                <a:p>
                  <a:pPr algn="ctr">
                    <a:lnSpc>
                      <a:spcPct val="130000"/>
                    </a:lnSpc>
                  </a:pPr>
                  <a:r>
                    <a:rPr lang="zh-CN" altLang="en-US" sz="2000" b="1" dirty="0">
                      <a:solidFill>
                        <a:schemeClr val="bg1"/>
                      </a:solidFill>
                    </a:rPr>
                    <a:t>方法</a:t>
                  </a:r>
                  <a:endParaRPr lang="en-US" altLang="zh-CN" sz="2000" b="1" dirty="0">
                    <a:solidFill>
                      <a:schemeClr val="bg1"/>
                    </a:solidFill>
                  </a:endParaRPr>
                </a:p>
              </p:txBody>
            </p:sp>
          </p:grpSp>
        </p:grpSp>
        <p:grpSp>
          <p:nvGrpSpPr>
            <p:cNvPr id="41" name="组合 40">
              <a:extLst>
                <a:ext uri="{FF2B5EF4-FFF2-40B4-BE49-F238E27FC236}">
                  <a16:creationId xmlns:a16="http://schemas.microsoft.com/office/drawing/2014/main" id="{86BEBA08-CE4B-3368-AA95-D4B5D7721F7F}"/>
                </a:ext>
              </a:extLst>
            </p:cNvPr>
            <p:cNvGrpSpPr/>
            <p:nvPr/>
          </p:nvGrpSpPr>
          <p:grpSpPr>
            <a:xfrm>
              <a:off x="7718610" y="4428490"/>
              <a:ext cx="3335790" cy="495415"/>
              <a:chOff x="5369" y="2204"/>
              <a:chExt cx="6936" cy="1973"/>
            </a:xfrm>
          </p:grpSpPr>
          <p:sp>
            <p:nvSpPr>
              <p:cNvPr id="42" name="燕尾形箭头 13">
                <a:extLst>
                  <a:ext uri="{FF2B5EF4-FFF2-40B4-BE49-F238E27FC236}">
                    <a16:creationId xmlns:a16="http://schemas.microsoft.com/office/drawing/2014/main" id="{94016625-0601-20D2-8B47-5CEC7817F075}"/>
                  </a:ext>
                </a:extLst>
              </p:cNvPr>
              <p:cNvSpPr/>
              <p:nvPr/>
            </p:nvSpPr>
            <p:spPr>
              <a:xfrm rot="10800000">
                <a:off x="5369" y="3150"/>
                <a:ext cx="6379" cy="1027"/>
              </a:xfrm>
              <a:prstGeom prst="notchedRightArrow">
                <a:avLst>
                  <a:gd name="adj1" fmla="val 43063"/>
                  <a:gd name="adj2" fmla="val 50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文本框 42">
                <a:extLst>
                  <a:ext uri="{FF2B5EF4-FFF2-40B4-BE49-F238E27FC236}">
                    <a16:creationId xmlns:a16="http://schemas.microsoft.com/office/drawing/2014/main" id="{E1672945-4323-3B3C-E4A9-568A5E1E40C2}"/>
                  </a:ext>
                </a:extLst>
              </p:cNvPr>
              <p:cNvSpPr txBox="1"/>
              <p:nvPr/>
            </p:nvSpPr>
            <p:spPr>
              <a:xfrm>
                <a:off x="5926" y="2204"/>
                <a:ext cx="6379" cy="1226"/>
              </a:xfrm>
              <a:prstGeom prst="rect">
                <a:avLst/>
              </a:prstGeom>
              <a:noFill/>
            </p:spPr>
            <p:txBody>
              <a:bodyPr wrap="square" rtlCol="0">
                <a:spAutoFit/>
              </a:bodyPr>
              <a:lstStyle/>
              <a:p>
                <a:r>
                  <a:rPr lang="zh-CN" altLang="en-US" sz="1400" dirty="0">
                    <a:solidFill>
                      <a:srgbClr val="000000"/>
                    </a:solidFill>
                    <a:latin typeface="+mj-ea"/>
                    <a:ea typeface="+mj-ea"/>
                    <a:cs typeface="Times New Roman" panose="02020603050405020304" pitchFamily="18" charset="0"/>
                    <a:sym typeface="+mn-ea"/>
                  </a:rPr>
                  <a:t>能够实现</a:t>
                </a:r>
                <a:r>
                  <a:rPr lang="zh-CN" altLang="en-US" sz="1400" b="1" dirty="0">
                    <a:solidFill>
                      <a:srgbClr val="1C50A2"/>
                    </a:solidFill>
                    <a:latin typeface="+mj-ea"/>
                    <a:ea typeface="+mj-ea"/>
                    <a:cs typeface="Times New Roman" panose="02020603050405020304" pitchFamily="18" charset="0"/>
                    <a:sym typeface="+mn-ea"/>
                  </a:rPr>
                  <a:t>复杂特征深层自动化提取</a:t>
                </a:r>
                <a:endParaRPr lang="zh-CN" altLang="en-US" sz="1100" b="1" dirty="0">
                  <a:solidFill>
                    <a:srgbClr val="1C50A2"/>
                  </a:solidFill>
                  <a:latin typeface="+mj-ea"/>
                  <a:ea typeface="+mj-ea"/>
                  <a:sym typeface="+mn-ea"/>
                </a:endParaRPr>
              </a:p>
            </p:txBody>
          </p:sp>
        </p:grpSp>
        <p:grpSp>
          <p:nvGrpSpPr>
            <p:cNvPr id="44" name="组合 43">
              <a:extLst>
                <a:ext uri="{FF2B5EF4-FFF2-40B4-BE49-F238E27FC236}">
                  <a16:creationId xmlns:a16="http://schemas.microsoft.com/office/drawing/2014/main" id="{C5A04314-CDB3-5A11-9533-6A7CD7A2B55F}"/>
                </a:ext>
              </a:extLst>
            </p:cNvPr>
            <p:cNvGrpSpPr/>
            <p:nvPr/>
          </p:nvGrpSpPr>
          <p:grpSpPr>
            <a:xfrm>
              <a:off x="7707299" y="3036984"/>
              <a:ext cx="2930359" cy="476080"/>
              <a:chOff x="5369" y="2191"/>
              <a:chExt cx="6093" cy="1896"/>
            </a:xfrm>
          </p:grpSpPr>
          <p:sp>
            <p:nvSpPr>
              <p:cNvPr id="45" name="燕尾形箭头 13">
                <a:extLst>
                  <a:ext uri="{FF2B5EF4-FFF2-40B4-BE49-F238E27FC236}">
                    <a16:creationId xmlns:a16="http://schemas.microsoft.com/office/drawing/2014/main" id="{54CF61B8-714E-BB6C-C85D-641F0FD5B89D}"/>
                  </a:ext>
                </a:extLst>
              </p:cNvPr>
              <p:cNvSpPr/>
              <p:nvPr/>
            </p:nvSpPr>
            <p:spPr>
              <a:xfrm rot="10800000">
                <a:off x="5369" y="3150"/>
                <a:ext cx="5857" cy="937"/>
              </a:xfrm>
              <a:prstGeom prst="notchedRightArrow">
                <a:avLst>
                  <a:gd name="adj1" fmla="val 43063"/>
                  <a:gd name="adj2" fmla="val 50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6" name="文本框 45">
                <a:extLst>
                  <a:ext uri="{FF2B5EF4-FFF2-40B4-BE49-F238E27FC236}">
                    <a16:creationId xmlns:a16="http://schemas.microsoft.com/office/drawing/2014/main" id="{4FD137A0-5AF6-4984-A3F7-030B5407E360}"/>
                  </a:ext>
                </a:extLst>
              </p:cNvPr>
              <p:cNvSpPr txBox="1"/>
              <p:nvPr/>
            </p:nvSpPr>
            <p:spPr>
              <a:xfrm>
                <a:off x="5605" y="2191"/>
                <a:ext cx="5857" cy="1226"/>
              </a:xfrm>
              <a:prstGeom prst="rect">
                <a:avLst/>
              </a:prstGeom>
              <a:noFill/>
            </p:spPr>
            <p:txBody>
              <a:bodyPr wrap="square" rtlCol="0">
                <a:spAutoFit/>
              </a:bodyPr>
              <a:lstStyle/>
              <a:p>
                <a:r>
                  <a:rPr lang="zh-CN" altLang="en-US" sz="1400" dirty="0">
                    <a:sym typeface="+mn-ea"/>
                  </a:rPr>
                  <a:t>难以提取复杂样本的</a:t>
                </a:r>
                <a:r>
                  <a:rPr lang="zh-CN" altLang="en-US" sz="1400" b="1" dirty="0">
                    <a:sym typeface="+mn-ea"/>
                  </a:rPr>
                  <a:t>深层次特征</a:t>
                </a:r>
              </a:p>
            </p:txBody>
          </p:sp>
        </p:grpSp>
        <p:grpSp>
          <p:nvGrpSpPr>
            <p:cNvPr id="47" name="组合 46">
              <a:extLst>
                <a:ext uri="{FF2B5EF4-FFF2-40B4-BE49-F238E27FC236}">
                  <a16:creationId xmlns:a16="http://schemas.microsoft.com/office/drawing/2014/main" id="{14166734-EC56-EC8C-70DA-A922F8C0D043}"/>
                </a:ext>
              </a:extLst>
            </p:cNvPr>
            <p:cNvGrpSpPr/>
            <p:nvPr/>
          </p:nvGrpSpPr>
          <p:grpSpPr>
            <a:xfrm>
              <a:off x="6248400" y="2170850"/>
              <a:ext cx="2598511" cy="482609"/>
              <a:chOff x="5369" y="2191"/>
              <a:chExt cx="5403" cy="1922"/>
            </a:xfrm>
          </p:grpSpPr>
          <p:sp>
            <p:nvSpPr>
              <p:cNvPr id="48" name="燕尾形箭头 13">
                <a:extLst>
                  <a:ext uri="{FF2B5EF4-FFF2-40B4-BE49-F238E27FC236}">
                    <a16:creationId xmlns:a16="http://schemas.microsoft.com/office/drawing/2014/main" id="{59916B54-B6ED-2C5F-3EC2-066D8DBB0A7A}"/>
                  </a:ext>
                </a:extLst>
              </p:cNvPr>
              <p:cNvSpPr/>
              <p:nvPr/>
            </p:nvSpPr>
            <p:spPr>
              <a:xfrm rot="10800000">
                <a:off x="5369" y="3150"/>
                <a:ext cx="5167" cy="963"/>
              </a:xfrm>
              <a:prstGeom prst="notchedRightArrow">
                <a:avLst>
                  <a:gd name="adj1" fmla="val 43063"/>
                  <a:gd name="adj2" fmla="val 50000"/>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47E0028B-508C-4EBA-335D-AD2F24B78AF2}"/>
                  </a:ext>
                </a:extLst>
              </p:cNvPr>
              <p:cNvSpPr txBox="1"/>
              <p:nvPr/>
            </p:nvSpPr>
            <p:spPr>
              <a:xfrm>
                <a:off x="5605" y="2191"/>
                <a:ext cx="5167" cy="1226"/>
              </a:xfrm>
              <a:prstGeom prst="rect">
                <a:avLst/>
              </a:prstGeom>
              <a:noFill/>
            </p:spPr>
            <p:txBody>
              <a:bodyPr wrap="square" rtlCol="0">
                <a:spAutoFit/>
              </a:bodyPr>
              <a:lstStyle/>
              <a:p>
                <a:r>
                  <a:rPr lang="zh-CN" altLang="en-US" sz="1400" dirty="0">
                    <a:sym typeface="+mn-ea"/>
                  </a:rPr>
                  <a:t>受模型影响明显，</a:t>
                </a:r>
                <a:r>
                  <a:rPr lang="zh-CN" altLang="en-US" sz="1400" b="1" dirty="0">
                    <a:sym typeface="+mn-ea"/>
                  </a:rPr>
                  <a:t>通用性差</a:t>
                </a:r>
              </a:p>
            </p:txBody>
          </p:sp>
        </p:grpSp>
      </p:grpSp>
      <p:grpSp>
        <p:nvGrpSpPr>
          <p:cNvPr id="3" name="组合 2">
            <a:extLst>
              <a:ext uri="{FF2B5EF4-FFF2-40B4-BE49-F238E27FC236}">
                <a16:creationId xmlns:a16="http://schemas.microsoft.com/office/drawing/2014/main" id="{853B1B05-1FFD-32A9-6DB5-0A990F9BD4D8}"/>
              </a:ext>
            </a:extLst>
          </p:cNvPr>
          <p:cNvGrpSpPr/>
          <p:nvPr/>
        </p:nvGrpSpPr>
        <p:grpSpPr>
          <a:xfrm>
            <a:off x="-402429" y="-7062"/>
            <a:ext cx="12870385" cy="446052"/>
            <a:chOff x="-402429" y="-7062"/>
            <a:chExt cx="12870385" cy="446052"/>
          </a:xfrm>
        </p:grpSpPr>
        <p:sp>
          <p:nvSpPr>
            <p:cNvPr id="4" name="箭头: V 形 3">
              <a:extLst>
                <a:ext uri="{FF2B5EF4-FFF2-40B4-BE49-F238E27FC236}">
                  <a16:creationId xmlns:a16="http://schemas.microsoft.com/office/drawing/2014/main" id="{C2159806-7F91-3BC4-269C-B158975DDD13}"/>
                </a:ext>
              </a:extLst>
            </p:cNvPr>
            <p:cNvSpPr/>
            <p:nvPr/>
          </p:nvSpPr>
          <p:spPr>
            <a:xfrm>
              <a:off x="-402429" y="-7062"/>
              <a:ext cx="2914612" cy="446049"/>
            </a:xfrm>
            <a:prstGeom prst="chevron">
              <a:avLst/>
            </a:prstGeom>
            <a:solidFill>
              <a:schemeClr val="accent1">
                <a:lumMod val="75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chemeClr val="bg1"/>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chemeClr val="bg1"/>
                </a:solidFill>
                <a:effectLst/>
                <a:uLnTx/>
                <a:uFillTx/>
                <a:sym typeface="微软雅黑" panose="020B0503020204020204" pitchFamily="34" charset="-122"/>
              </a:endParaRPr>
            </a:p>
            <a:p>
              <a:pPr algn="ctr"/>
              <a:endParaRPr lang="zh-CN" altLang="en-US" dirty="0">
                <a:solidFill>
                  <a:schemeClr val="tx1"/>
                </a:solidFill>
              </a:endParaRPr>
            </a:p>
          </p:txBody>
        </p:sp>
        <p:sp>
          <p:nvSpPr>
            <p:cNvPr id="5" name="箭头: V 形 4">
              <a:extLst>
                <a:ext uri="{FF2B5EF4-FFF2-40B4-BE49-F238E27FC236}">
                  <a16:creationId xmlns:a16="http://schemas.microsoft.com/office/drawing/2014/main" id="{A57F2E0B-689A-0D90-E319-CA3B606BFE23}"/>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 name="箭头: V 形 5">
              <a:extLst>
                <a:ext uri="{FF2B5EF4-FFF2-40B4-BE49-F238E27FC236}">
                  <a16:creationId xmlns:a16="http://schemas.microsoft.com/office/drawing/2014/main" id="{7C567A81-8C41-8921-7048-4F811AAF28E6}"/>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7" name="箭头: V 形 6">
              <a:extLst>
                <a:ext uri="{FF2B5EF4-FFF2-40B4-BE49-F238E27FC236}">
                  <a16:creationId xmlns:a16="http://schemas.microsoft.com/office/drawing/2014/main" id="{AAC273A9-0A4F-6C49-0DDF-C4F7582A9FBC}"/>
                </a:ext>
              </a:extLst>
            </p:cNvPr>
            <p:cNvSpPr/>
            <p:nvPr/>
          </p:nvSpPr>
          <p:spPr>
            <a:xfrm>
              <a:off x="7590769" y="-7060"/>
              <a:ext cx="2586038"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chemeClr val="tx1"/>
                </a:solidFill>
              </a:endParaRPr>
            </a:p>
          </p:txBody>
        </p:sp>
        <p:sp>
          <p:nvSpPr>
            <p:cNvPr id="8" name="箭头: V 形 7">
              <a:extLst>
                <a:ext uri="{FF2B5EF4-FFF2-40B4-BE49-F238E27FC236}">
                  <a16:creationId xmlns:a16="http://schemas.microsoft.com/office/drawing/2014/main" id="{3050ADCB-F5EC-7CEC-82E0-1DE33C13E27A}"/>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9" name="文本框 8">
            <a:extLst>
              <a:ext uri="{FF2B5EF4-FFF2-40B4-BE49-F238E27FC236}">
                <a16:creationId xmlns:a16="http://schemas.microsoft.com/office/drawing/2014/main" id="{4C1280A6-2B33-A92B-50E0-AA7C3E0289CF}"/>
              </a:ext>
            </a:extLst>
          </p:cNvPr>
          <p:cNvSpPr txBox="1"/>
          <p:nvPr/>
        </p:nvSpPr>
        <p:spPr>
          <a:xfrm>
            <a:off x="8876600" y="5122586"/>
            <a:ext cx="1847850" cy="369332"/>
          </a:xfrm>
          <a:prstGeom prst="rect">
            <a:avLst/>
          </a:prstGeom>
          <a:noFill/>
        </p:spPr>
        <p:txBody>
          <a:bodyPr wrap="square" rtlCol="0">
            <a:spAutoFit/>
          </a:bodyPr>
          <a:lstStyle/>
          <a:p>
            <a:r>
              <a:rPr lang="zh-CN" altLang="en-US" b="1" dirty="0">
                <a:solidFill>
                  <a:srgbClr val="FF0000"/>
                </a:solidFill>
              </a:rPr>
              <a:t>最为 便捷有效</a:t>
            </a:r>
          </a:p>
        </p:txBody>
      </p:sp>
      <p:sp>
        <p:nvSpPr>
          <p:cNvPr id="10" name="文本框 9">
            <a:extLst>
              <a:ext uri="{FF2B5EF4-FFF2-40B4-BE49-F238E27FC236}">
                <a16:creationId xmlns:a16="http://schemas.microsoft.com/office/drawing/2014/main" id="{216ADB02-F951-C8CB-0BA3-32484174AF99}"/>
              </a:ext>
            </a:extLst>
          </p:cNvPr>
          <p:cNvSpPr txBox="1"/>
          <p:nvPr/>
        </p:nvSpPr>
        <p:spPr>
          <a:xfrm>
            <a:off x="1922994" y="4503426"/>
            <a:ext cx="1263446" cy="707886"/>
          </a:xfrm>
          <a:prstGeom prst="rect">
            <a:avLst/>
          </a:prstGeom>
          <a:noFill/>
        </p:spPr>
        <p:txBody>
          <a:bodyPr wrap="square" rtlCol="0">
            <a:spAutoFit/>
          </a:bodyPr>
          <a:lstStyle/>
          <a:p>
            <a:pPr algn="ctr"/>
            <a:r>
              <a:rPr lang="zh-CN" altLang="en-US" sz="2000" b="1" dirty="0">
                <a:solidFill>
                  <a:srgbClr val="1C50A2"/>
                </a:solidFill>
              </a:rPr>
              <a:t>数据驱动</a:t>
            </a:r>
            <a:endParaRPr lang="en-US" altLang="zh-CN" sz="2000" b="1" dirty="0">
              <a:solidFill>
                <a:srgbClr val="1C50A2"/>
              </a:solidFill>
            </a:endParaRPr>
          </a:p>
          <a:p>
            <a:pPr algn="ctr"/>
            <a:r>
              <a:rPr lang="zh-CN" altLang="en-US" sz="2000" b="1" dirty="0">
                <a:solidFill>
                  <a:srgbClr val="1C50A2"/>
                </a:solidFill>
              </a:rPr>
              <a:t>智能化</a:t>
            </a:r>
          </a:p>
        </p:txBody>
      </p:sp>
      <p:sp>
        <p:nvSpPr>
          <p:cNvPr id="11" name="箭头: 下 10">
            <a:extLst>
              <a:ext uri="{FF2B5EF4-FFF2-40B4-BE49-F238E27FC236}">
                <a16:creationId xmlns:a16="http://schemas.microsoft.com/office/drawing/2014/main" id="{B44DCDF1-0CC2-0D2A-1CAE-8E7C54898E15}"/>
              </a:ext>
            </a:extLst>
          </p:cNvPr>
          <p:cNvSpPr/>
          <p:nvPr/>
        </p:nvSpPr>
        <p:spPr>
          <a:xfrm rot="10800000">
            <a:off x="2240330" y="4036874"/>
            <a:ext cx="628775" cy="400110"/>
          </a:xfrm>
          <a:prstGeom prst="downArrow">
            <a:avLst/>
          </a:prstGeom>
          <a:noFill/>
          <a:ln w="28575">
            <a:solidFill>
              <a:srgbClr val="1C50A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 name="直接箭头连接符 18">
            <a:extLst>
              <a:ext uri="{FF2B5EF4-FFF2-40B4-BE49-F238E27FC236}">
                <a16:creationId xmlns:a16="http://schemas.microsoft.com/office/drawing/2014/main" id="{AE40D72D-A9EC-496C-5311-78AADC51A0C4}"/>
              </a:ext>
            </a:extLst>
          </p:cNvPr>
          <p:cNvCxnSpPr>
            <a:cxnSpLocks/>
          </p:cNvCxnSpPr>
          <p:nvPr/>
        </p:nvCxnSpPr>
        <p:spPr>
          <a:xfrm>
            <a:off x="2512183" y="2168698"/>
            <a:ext cx="0" cy="738475"/>
          </a:xfrm>
          <a:prstGeom prst="straightConnector1">
            <a:avLst/>
          </a:prstGeom>
          <a:ln w="28575">
            <a:solidFill>
              <a:srgbClr val="1C50A2"/>
            </a:solidFill>
            <a:tailEnd type="triangle"/>
          </a:ln>
        </p:spPr>
        <p:style>
          <a:lnRef idx="1">
            <a:schemeClr val="accent5"/>
          </a:lnRef>
          <a:fillRef idx="0">
            <a:schemeClr val="accent5"/>
          </a:fillRef>
          <a:effectRef idx="0">
            <a:schemeClr val="accent5"/>
          </a:effectRef>
          <a:fontRef idx="minor">
            <a:schemeClr val="tx1"/>
          </a:fontRef>
        </p:style>
      </p:cxnSp>
      <p:cxnSp>
        <p:nvCxnSpPr>
          <p:cNvPr id="21" name="直接连接符 20">
            <a:extLst>
              <a:ext uri="{FF2B5EF4-FFF2-40B4-BE49-F238E27FC236}">
                <a16:creationId xmlns:a16="http://schemas.microsoft.com/office/drawing/2014/main" id="{D5399A97-19CE-C057-C44C-2FDE70916388}"/>
              </a:ext>
            </a:extLst>
          </p:cNvPr>
          <p:cNvCxnSpPr>
            <a:cxnSpLocks/>
          </p:cNvCxnSpPr>
          <p:nvPr/>
        </p:nvCxnSpPr>
        <p:spPr>
          <a:xfrm>
            <a:off x="2512183" y="2168698"/>
            <a:ext cx="5691767" cy="19050"/>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4F7B214-8906-ECC0-BD4F-B26DA0E69056}"/>
              </a:ext>
            </a:extLst>
          </p:cNvPr>
          <p:cNvCxnSpPr>
            <a:cxnSpLocks/>
          </p:cNvCxnSpPr>
          <p:nvPr/>
        </p:nvCxnSpPr>
        <p:spPr>
          <a:xfrm>
            <a:off x="8203950" y="1866900"/>
            <a:ext cx="0" cy="320848"/>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07130" y="449357"/>
            <a:ext cx="10515600" cy="925195"/>
          </a:xfrm>
        </p:spPr>
        <p:txBody>
          <a:bodyPr/>
          <a:lstStyle/>
          <a:p>
            <a:r>
              <a:rPr lang="en-US" altLang="zh-CN" sz="3400" b="1" dirty="0"/>
              <a:t>5-3</a:t>
            </a:r>
            <a:r>
              <a:rPr lang="zh-CN" altLang="en-US" sz="3400" b="1" dirty="0"/>
              <a:t>  评审意见及修改（二）</a:t>
            </a:r>
          </a:p>
        </p:txBody>
      </p:sp>
      <p:grpSp>
        <p:nvGrpSpPr>
          <p:cNvPr id="6" name="组合 5">
            <a:extLst>
              <a:ext uri="{FF2B5EF4-FFF2-40B4-BE49-F238E27FC236}">
                <a16:creationId xmlns:a16="http://schemas.microsoft.com/office/drawing/2014/main" id="{FC602155-DF74-2A73-0308-69BA4F8BBE21}"/>
              </a:ext>
            </a:extLst>
          </p:cNvPr>
          <p:cNvGrpSpPr/>
          <p:nvPr/>
        </p:nvGrpSpPr>
        <p:grpSpPr>
          <a:xfrm>
            <a:off x="-344630" y="3308"/>
            <a:ext cx="12870385" cy="446052"/>
            <a:chOff x="-402429" y="-7062"/>
            <a:chExt cx="12870385" cy="446052"/>
          </a:xfrm>
        </p:grpSpPr>
        <p:sp>
          <p:nvSpPr>
            <p:cNvPr id="59" name="箭头: V 形 58">
              <a:extLst>
                <a:ext uri="{FF2B5EF4-FFF2-40B4-BE49-F238E27FC236}">
                  <a16:creationId xmlns:a16="http://schemas.microsoft.com/office/drawing/2014/main" id="{6B7C31D3-428F-21AF-8689-38DAC5760395}"/>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0" name="箭头: V 形 59">
              <a:extLst>
                <a:ext uri="{FF2B5EF4-FFF2-40B4-BE49-F238E27FC236}">
                  <a16:creationId xmlns:a16="http://schemas.microsoft.com/office/drawing/2014/main" id="{4B3C5D4D-95B6-BDA2-A4D0-6C27BE861FC1}"/>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61" name="箭头: V 形 60">
              <a:extLst>
                <a:ext uri="{FF2B5EF4-FFF2-40B4-BE49-F238E27FC236}">
                  <a16:creationId xmlns:a16="http://schemas.microsoft.com/office/drawing/2014/main" id="{2B08C2A3-7077-FFE6-AAF4-E9596D791C63}"/>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62" name="箭头: V 形 61">
              <a:extLst>
                <a:ext uri="{FF2B5EF4-FFF2-40B4-BE49-F238E27FC236}">
                  <a16:creationId xmlns:a16="http://schemas.microsoft.com/office/drawing/2014/main" id="{F11EE4EF-4E9D-6EB9-F058-195FAF4A5FAA}"/>
                </a:ext>
              </a:extLst>
            </p:cNvPr>
            <p:cNvSpPr/>
            <p:nvPr/>
          </p:nvSpPr>
          <p:spPr>
            <a:xfrm>
              <a:off x="7590769" y="-7060"/>
              <a:ext cx="2586038" cy="446049"/>
            </a:xfrm>
            <a:prstGeom prst="chevron">
              <a:avLst/>
            </a:prstGeom>
            <a:solidFill>
              <a:srgbClr val="DEEBF7"/>
            </a:solidFill>
            <a:ln w="12700">
              <a:solidFill>
                <a:srgbClr val="2E75B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rgbClr val="1C50A2"/>
                </a:solidFill>
              </a:endParaRPr>
            </a:p>
          </p:txBody>
        </p:sp>
        <p:sp>
          <p:nvSpPr>
            <p:cNvPr id="63" name="箭头: V 形 62">
              <a:extLst>
                <a:ext uri="{FF2B5EF4-FFF2-40B4-BE49-F238E27FC236}">
                  <a16:creationId xmlns:a16="http://schemas.microsoft.com/office/drawing/2014/main" id="{12F547C6-9429-B3F8-8E7F-6A2CAFFB3DCB}"/>
                </a:ext>
              </a:extLst>
            </p:cNvPr>
            <p:cNvSpPr/>
            <p:nvPr/>
          </p:nvSpPr>
          <p:spPr>
            <a:xfrm>
              <a:off x="9946437" y="-7059"/>
              <a:ext cx="2521519" cy="446049"/>
            </a:xfrm>
            <a:prstGeom prst="chevron">
              <a:avLst/>
            </a:prstGeom>
            <a:solidFill>
              <a:srgbClr val="0070C0"/>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chemeClr val="bg1"/>
                  </a:solidFill>
                  <a:sym typeface="微软雅黑" panose="020B0503020204020204" pitchFamily="34" charset="-122"/>
                </a:rPr>
                <a:t>总结与展望</a:t>
              </a:r>
              <a:endParaRPr lang="zh-CN" altLang="en-US" dirty="0">
                <a:solidFill>
                  <a:schemeClr val="bg1"/>
                </a:solidFill>
              </a:endParaRPr>
            </a:p>
          </p:txBody>
        </p:sp>
      </p:grpSp>
      <p:sp>
        <p:nvSpPr>
          <p:cNvPr id="9" name="文本框 8">
            <a:extLst>
              <a:ext uri="{FF2B5EF4-FFF2-40B4-BE49-F238E27FC236}">
                <a16:creationId xmlns:a16="http://schemas.microsoft.com/office/drawing/2014/main" id="{A946411B-BDFA-496E-918C-B1C673AB1A3C}"/>
              </a:ext>
            </a:extLst>
          </p:cNvPr>
          <p:cNvSpPr txBox="1"/>
          <p:nvPr/>
        </p:nvSpPr>
        <p:spPr>
          <a:xfrm>
            <a:off x="210062" y="3454913"/>
            <a:ext cx="11771875" cy="417358"/>
          </a:xfrm>
          <a:prstGeom prst="rect">
            <a:avLst/>
          </a:prstGeom>
          <a:noFill/>
        </p:spPr>
        <p:txBody>
          <a:bodyPr wrap="square" rtlCol="0">
            <a:spAutoFit/>
          </a:bodyPr>
          <a:lstStyle/>
          <a:p>
            <a:pPr algn="just">
              <a:lnSpc>
                <a:spcPct val="130000"/>
              </a:lnSpc>
            </a:pPr>
            <a:r>
              <a:rPr lang="en-US" altLang="zh-CN" b="1" dirty="0">
                <a:solidFill>
                  <a:srgbClr val="0070C0"/>
                </a:solidFill>
                <a:latin typeface="+mn-ea"/>
              </a:rPr>
              <a:t>1</a:t>
            </a:r>
            <a:r>
              <a:rPr lang="zh-CN" altLang="en-US" b="1" dirty="0">
                <a:solidFill>
                  <a:srgbClr val="0070C0"/>
                </a:solidFill>
                <a:latin typeface="+mn-ea"/>
              </a:rPr>
              <a:t>）</a:t>
            </a:r>
            <a:r>
              <a:rPr lang="zh-CN" altLang="en-US" b="1" dirty="0">
                <a:latin typeface="+mn-ea"/>
              </a:rPr>
              <a:t>已修改</a:t>
            </a:r>
            <a:r>
              <a:rPr lang="zh-CN" altLang="en-US" dirty="0">
                <a:latin typeface="+mn-ea"/>
              </a:rPr>
              <a:t>论文题目为“基于深度迁移学习的飞行器方向舵变工况故障诊断研究”</a:t>
            </a:r>
            <a:endParaRPr lang="en-US" altLang="zh-CN" dirty="0">
              <a:latin typeface="+mn-ea"/>
            </a:endParaRPr>
          </a:p>
        </p:txBody>
      </p:sp>
      <p:pic>
        <p:nvPicPr>
          <p:cNvPr id="4" name="图片 3">
            <a:extLst>
              <a:ext uri="{FF2B5EF4-FFF2-40B4-BE49-F238E27FC236}">
                <a16:creationId xmlns:a16="http://schemas.microsoft.com/office/drawing/2014/main" id="{EE0269D6-D9C7-4192-7F65-45979965AC05}"/>
              </a:ext>
            </a:extLst>
          </p:cNvPr>
          <p:cNvPicPr>
            <a:picLocks noChangeAspect="1"/>
          </p:cNvPicPr>
          <p:nvPr/>
        </p:nvPicPr>
        <p:blipFill rotWithShape="1">
          <a:blip r:embed="rId3"/>
          <a:srcRect t="52138" b="3205"/>
          <a:stretch/>
        </p:blipFill>
        <p:spPr>
          <a:xfrm>
            <a:off x="0" y="1368560"/>
            <a:ext cx="12192000" cy="1857753"/>
          </a:xfrm>
          <a:prstGeom prst="rect">
            <a:avLst/>
          </a:prstGeom>
        </p:spPr>
      </p:pic>
    </p:spTree>
    <p:extLst>
      <p:ext uri="{BB962C8B-B14F-4D97-AF65-F5344CB8AC3E}">
        <p14:creationId xmlns:p14="http://schemas.microsoft.com/office/powerpoint/2010/main" val="1695922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065317" y="2276724"/>
            <a:ext cx="7410900" cy="1608133"/>
          </a:xfrm>
          <a:prstGeom prst="rect">
            <a:avLst/>
          </a:prstGeom>
        </p:spPr>
        <p:txBody>
          <a:bodyPr wrap="squar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r>
              <a:rPr lang="zh-CN" altLang="en-US" sz="5000" b="1" dirty="0">
                <a:solidFill>
                  <a:srgbClr val="1C50A2"/>
                </a:solidFill>
                <a:latin typeface="微软雅黑" panose="020B0503020204020204" pitchFamily="34" charset="-122"/>
                <a:ea typeface="微软雅黑" panose="020B0503020204020204" pitchFamily="34" charset="-122"/>
              </a:rPr>
              <a:t>汇报结束</a:t>
            </a:r>
            <a:endParaRPr lang="en-US" altLang="zh-CN" sz="5000" b="1" dirty="0">
              <a:solidFill>
                <a:srgbClr val="1C50A2"/>
              </a:solidFill>
              <a:latin typeface="微软雅黑" panose="020B0503020204020204" pitchFamily="34" charset="-122"/>
              <a:ea typeface="微软雅黑" panose="020B0503020204020204" pitchFamily="34" charset="-122"/>
            </a:endParaRPr>
          </a:p>
          <a:p>
            <a:pPr marL="0" marR="0" lvl="0" indent="0" algn="ctr" defTabSz="342900" rtl="0" eaLnBrk="1" fontAlgn="auto" latinLnBrk="0" hangingPunct="1">
              <a:lnSpc>
                <a:spcPct val="100000"/>
              </a:lnSpc>
              <a:spcBef>
                <a:spcPts val="0"/>
              </a:spcBef>
              <a:spcAft>
                <a:spcPts val="0"/>
              </a:spcAft>
              <a:buClrTx/>
              <a:buSzTx/>
              <a:buFontTx/>
              <a:buNone/>
              <a:defRPr/>
            </a:pPr>
            <a:r>
              <a:rPr lang="zh-CN" altLang="en-US" sz="5000" b="1" dirty="0">
                <a:solidFill>
                  <a:srgbClr val="1C50A2"/>
                </a:solidFill>
                <a:latin typeface="微软雅黑" panose="020B0503020204020204" pitchFamily="34" charset="-122"/>
                <a:ea typeface="微软雅黑" panose="020B0503020204020204" pitchFamily="34" charset="-122"/>
              </a:rPr>
              <a:t>请各位老师批评指正</a:t>
            </a:r>
            <a:endParaRPr kumimoji="0" lang="zh-CN" altLang="en-US" sz="5000" b="1" i="0" u="none" strike="noStrike" kern="1200" cap="none" spc="0" normalizeH="0" baseline="0" noProof="0" dirty="0">
              <a:ln>
                <a:noFill/>
              </a:ln>
              <a:solidFill>
                <a:srgbClr val="1C50A2"/>
              </a:solidFill>
              <a:effectLst/>
              <a:uLnTx/>
              <a:uFillTx/>
              <a:latin typeface="微软雅黑" panose="020B0503020204020204" pitchFamily="34" charset="-122"/>
              <a:ea typeface="微软雅黑" panose="020B0503020204020204" pitchFamily="34" charset="-122"/>
              <a:cs typeface="+mn-cs"/>
            </a:endParaRPr>
          </a:p>
        </p:txBody>
      </p:sp>
      <p:cxnSp>
        <p:nvCxnSpPr>
          <p:cNvPr id="8" name="直接连接符 7"/>
          <p:cNvCxnSpPr/>
          <p:nvPr/>
        </p:nvCxnSpPr>
        <p:spPr>
          <a:xfrm flipH="1">
            <a:off x="3953675" y="3925058"/>
            <a:ext cx="7279718" cy="0"/>
          </a:xfrm>
          <a:prstGeom prst="line">
            <a:avLst/>
          </a:prstGeom>
          <a:ln w="28575">
            <a:solidFill>
              <a:srgbClr val="1C50A2"/>
            </a:solidFill>
          </a:ln>
        </p:spPr>
        <p:style>
          <a:lnRef idx="1">
            <a:schemeClr val="accent1"/>
          </a:lnRef>
          <a:fillRef idx="0">
            <a:schemeClr val="accent1"/>
          </a:fillRef>
          <a:effectRef idx="0">
            <a:schemeClr val="accent1"/>
          </a:effectRef>
          <a:fontRef idx="minor">
            <a:schemeClr val="tx1"/>
          </a:fontRef>
        </p:style>
      </p:cxnSp>
      <p:sp>
        <p:nvSpPr>
          <p:cNvPr id="11" name="Freeform 5"/>
          <p:cNvSpPr>
            <a:spLocks noEditPoints="1"/>
          </p:cNvSpPr>
          <p:nvPr/>
        </p:nvSpPr>
        <p:spPr bwMode="auto">
          <a:xfrm>
            <a:off x="-1" y="1085407"/>
            <a:ext cx="2591077" cy="4151873"/>
          </a:xfrm>
          <a:custGeom>
            <a:avLst/>
            <a:gdLst>
              <a:gd name="T0" fmla="*/ 0 w 7449"/>
              <a:gd name="T1" fmla="*/ 0 h 11906"/>
              <a:gd name="T2" fmla="*/ 7449 w 7449"/>
              <a:gd name="T3" fmla="*/ 4223 h 11906"/>
              <a:gd name="T4" fmla="*/ 0 w 7449"/>
              <a:gd name="T5" fmla="*/ 4223 h 11906"/>
              <a:gd name="T6" fmla="*/ 0 w 7449"/>
              <a:gd name="T7" fmla="*/ 0 h 11906"/>
              <a:gd name="T8" fmla="*/ 7449 w 7449"/>
              <a:gd name="T9" fmla="*/ 4302 h 11906"/>
              <a:gd name="T10" fmla="*/ 0 w 7449"/>
              <a:gd name="T11" fmla="*/ 8525 h 11906"/>
              <a:gd name="T12" fmla="*/ 0 w 7449"/>
              <a:gd name="T13" fmla="*/ 4302 h 11906"/>
              <a:gd name="T14" fmla="*/ 7449 w 7449"/>
              <a:gd name="T15" fmla="*/ 4302 h 11906"/>
              <a:gd name="T16" fmla="*/ 2857 w 7449"/>
              <a:gd name="T17" fmla="*/ 10038 h 11906"/>
              <a:gd name="T18" fmla="*/ 5 w 7449"/>
              <a:gd name="T19" fmla="*/ 11903 h 11906"/>
              <a:gd name="T20" fmla="*/ 0 w 7449"/>
              <a:gd name="T21" fmla="*/ 11906 h 11906"/>
              <a:gd name="T22" fmla="*/ 0 w 7449"/>
              <a:gd name="T23" fmla="*/ 8789 h 11906"/>
              <a:gd name="T24" fmla="*/ 2857 w 7449"/>
              <a:gd name="T25" fmla="*/ 7136 h 11906"/>
              <a:gd name="T26" fmla="*/ 2857 w 7449"/>
              <a:gd name="T27" fmla="*/ 10038 h 119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49" h="11906">
                <a:moveTo>
                  <a:pt x="0" y="0"/>
                </a:moveTo>
                <a:lnTo>
                  <a:pt x="7449" y="4223"/>
                </a:lnTo>
                <a:lnTo>
                  <a:pt x="0" y="4223"/>
                </a:lnTo>
                <a:lnTo>
                  <a:pt x="0" y="0"/>
                </a:lnTo>
                <a:close/>
                <a:moveTo>
                  <a:pt x="7449" y="4302"/>
                </a:moveTo>
                <a:lnTo>
                  <a:pt x="0" y="8525"/>
                </a:lnTo>
                <a:lnTo>
                  <a:pt x="0" y="4302"/>
                </a:lnTo>
                <a:lnTo>
                  <a:pt x="7449" y="4302"/>
                </a:lnTo>
                <a:close/>
                <a:moveTo>
                  <a:pt x="2857" y="10038"/>
                </a:moveTo>
                <a:cubicBezTo>
                  <a:pt x="2537" y="11326"/>
                  <a:pt x="721" y="11825"/>
                  <a:pt x="5" y="11903"/>
                </a:cubicBezTo>
                <a:lnTo>
                  <a:pt x="0" y="11906"/>
                </a:lnTo>
                <a:lnTo>
                  <a:pt x="0" y="8789"/>
                </a:lnTo>
                <a:lnTo>
                  <a:pt x="2857" y="7136"/>
                </a:lnTo>
                <a:lnTo>
                  <a:pt x="2857" y="10038"/>
                </a:lnTo>
                <a:close/>
              </a:path>
            </a:pathLst>
          </a:custGeom>
          <a:solidFill>
            <a:srgbClr val="1C50A2"/>
          </a:solidFill>
          <a:ln w="5" cap="flat">
            <a:solidFill>
              <a:srgbClr val="24211D"/>
            </a:solidFill>
            <a:prstDash val="solid"/>
            <a:miter lim="800000"/>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sp>
        <p:nvSpPr>
          <p:cNvPr id="12" name="Freeform 6"/>
          <p:cNvSpPr>
            <a:spLocks noEditPoints="1"/>
          </p:cNvSpPr>
          <p:nvPr/>
        </p:nvSpPr>
        <p:spPr bwMode="auto">
          <a:xfrm>
            <a:off x="2491892" y="2588618"/>
            <a:ext cx="198368" cy="2451143"/>
          </a:xfrm>
          <a:custGeom>
            <a:avLst/>
            <a:gdLst>
              <a:gd name="T0" fmla="*/ 246 w 571"/>
              <a:gd name="T1" fmla="*/ 0 h 7028"/>
              <a:gd name="T2" fmla="*/ 246 w 571"/>
              <a:gd name="T3" fmla="*/ 2716 h 7028"/>
              <a:gd name="T4" fmla="*/ 178 w 571"/>
              <a:gd name="T5" fmla="*/ 2816 h 7028"/>
              <a:gd name="T6" fmla="*/ 286 w 571"/>
              <a:gd name="T7" fmla="*/ 2924 h 7028"/>
              <a:gd name="T8" fmla="*/ 394 w 571"/>
              <a:gd name="T9" fmla="*/ 2816 h 7028"/>
              <a:gd name="T10" fmla="*/ 325 w 571"/>
              <a:gd name="T11" fmla="*/ 2716 h 7028"/>
              <a:gd name="T12" fmla="*/ 325 w 571"/>
              <a:gd name="T13" fmla="*/ 0 h 7028"/>
              <a:gd name="T14" fmla="*/ 246 w 571"/>
              <a:gd name="T15" fmla="*/ 0 h 7028"/>
              <a:gd name="T16" fmla="*/ 0 w 571"/>
              <a:gd name="T17" fmla="*/ 3749 h 7028"/>
              <a:gd name="T18" fmla="*/ 571 w 571"/>
              <a:gd name="T19" fmla="*/ 3749 h 7028"/>
              <a:gd name="T20" fmla="*/ 571 w 571"/>
              <a:gd name="T21" fmla="*/ 3790 h 7028"/>
              <a:gd name="T22" fmla="*/ 0 w 571"/>
              <a:gd name="T23" fmla="*/ 3790 h 7028"/>
              <a:gd name="T24" fmla="*/ 0 w 571"/>
              <a:gd name="T25" fmla="*/ 3749 h 7028"/>
              <a:gd name="T26" fmla="*/ 0 w 571"/>
              <a:gd name="T27" fmla="*/ 3323 h 7028"/>
              <a:gd name="T28" fmla="*/ 0 w 571"/>
              <a:gd name="T29" fmla="*/ 3323 h 7028"/>
              <a:gd name="T30" fmla="*/ 0 w 571"/>
              <a:gd name="T31" fmla="*/ 3323 h 7028"/>
              <a:gd name="T32" fmla="*/ 286 w 571"/>
              <a:gd name="T33" fmla="*/ 3037 h 7028"/>
              <a:gd name="T34" fmla="*/ 571 w 571"/>
              <a:gd name="T35" fmla="*/ 3323 h 7028"/>
              <a:gd name="T36" fmla="*/ 571 w 571"/>
              <a:gd name="T37" fmla="*/ 3323 h 7028"/>
              <a:gd name="T38" fmla="*/ 571 w 571"/>
              <a:gd name="T39" fmla="*/ 3323 h 7028"/>
              <a:gd name="T40" fmla="*/ 571 w 571"/>
              <a:gd name="T41" fmla="*/ 3683 h 7028"/>
              <a:gd name="T42" fmla="*/ 0 w 571"/>
              <a:gd name="T43" fmla="*/ 3683 h 7028"/>
              <a:gd name="T44" fmla="*/ 0 w 571"/>
              <a:gd name="T45" fmla="*/ 3323 h 7028"/>
              <a:gd name="T46" fmla="*/ 37 w 571"/>
              <a:gd name="T47" fmla="*/ 3885 h 7028"/>
              <a:gd name="T48" fmla="*/ 0 w 571"/>
              <a:gd name="T49" fmla="*/ 3885 h 7028"/>
              <a:gd name="T50" fmla="*/ 0 w 571"/>
              <a:gd name="T51" fmla="*/ 7028 h 7028"/>
              <a:gd name="T52" fmla="*/ 37 w 571"/>
              <a:gd name="T53" fmla="*/ 7028 h 7028"/>
              <a:gd name="T54" fmla="*/ 37 w 571"/>
              <a:gd name="T55" fmla="*/ 3885 h 7028"/>
              <a:gd name="T56" fmla="*/ 126 w 571"/>
              <a:gd name="T57" fmla="*/ 3885 h 7028"/>
              <a:gd name="T58" fmla="*/ 89 w 571"/>
              <a:gd name="T59" fmla="*/ 3885 h 7028"/>
              <a:gd name="T60" fmla="*/ 89 w 571"/>
              <a:gd name="T61" fmla="*/ 7028 h 7028"/>
              <a:gd name="T62" fmla="*/ 126 w 571"/>
              <a:gd name="T63" fmla="*/ 7028 h 7028"/>
              <a:gd name="T64" fmla="*/ 126 w 571"/>
              <a:gd name="T65" fmla="*/ 3885 h 7028"/>
              <a:gd name="T66" fmla="*/ 215 w 571"/>
              <a:gd name="T67" fmla="*/ 3885 h 7028"/>
              <a:gd name="T68" fmla="*/ 178 w 571"/>
              <a:gd name="T69" fmla="*/ 3885 h 7028"/>
              <a:gd name="T70" fmla="*/ 178 w 571"/>
              <a:gd name="T71" fmla="*/ 7028 h 7028"/>
              <a:gd name="T72" fmla="*/ 215 w 571"/>
              <a:gd name="T73" fmla="*/ 7028 h 7028"/>
              <a:gd name="T74" fmla="*/ 215 w 571"/>
              <a:gd name="T75" fmla="*/ 3885 h 7028"/>
              <a:gd name="T76" fmla="*/ 304 w 571"/>
              <a:gd name="T77" fmla="*/ 3885 h 7028"/>
              <a:gd name="T78" fmla="*/ 267 w 571"/>
              <a:gd name="T79" fmla="*/ 3885 h 7028"/>
              <a:gd name="T80" fmla="*/ 267 w 571"/>
              <a:gd name="T81" fmla="*/ 7028 h 7028"/>
              <a:gd name="T82" fmla="*/ 304 w 571"/>
              <a:gd name="T83" fmla="*/ 7028 h 7028"/>
              <a:gd name="T84" fmla="*/ 304 w 571"/>
              <a:gd name="T85" fmla="*/ 3885 h 7028"/>
              <a:gd name="T86" fmla="*/ 393 w 571"/>
              <a:gd name="T87" fmla="*/ 3885 h 7028"/>
              <a:gd name="T88" fmla="*/ 356 w 571"/>
              <a:gd name="T89" fmla="*/ 3885 h 7028"/>
              <a:gd name="T90" fmla="*/ 356 w 571"/>
              <a:gd name="T91" fmla="*/ 7028 h 7028"/>
              <a:gd name="T92" fmla="*/ 393 w 571"/>
              <a:gd name="T93" fmla="*/ 7028 h 7028"/>
              <a:gd name="T94" fmla="*/ 393 w 571"/>
              <a:gd name="T95" fmla="*/ 3885 h 7028"/>
              <a:gd name="T96" fmla="*/ 482 w 571"/>
              <a:gd name="T97" fmla="*/ 3885 h 7028"/>
              <a:gd name="T98" fmla="*/ 445 w 571"/>
              <a:gd name="T99" fmla="*/ 3885 h 7028"/>
              <a:gd name="T100" fmla="*/ 445 w 571"/>
              <a:gd name="T101" fmla="*/ 7028 h 7028"/>
              <a:gd name="T102" fmla="*/ 482 w 571"/>
              <a:gd name="T103" fmla="*/ 7028 h 7028"/>
              <a:gd name="T104" fmla="*/ 482 w 571"/>
              <a:gd name="T105" fmla="*/ 3885 h 7028"/>
              <a:gd name="T106" fmla="*/ 571 w 571"/>
              <a:gd name="T107" fmla="*/ 3885 h 7028"/>
              <a:gd name="T108" fmla="*/ 534 w 571"/>
              <a:gd name="T109" fmla="*/ 3885 h 7028"/>
              <a:gd name="T110" fmla="*/ 534 w 571"/>
              <a:gd name="T111" fmla="*/ 7028 h 7028"/>
              <a:gd name="T112" fmla="*/ 571 w 571"/>
              <a:gd name="T113" fmla="*/ 7028 h 7028"/>
              <a:gd name="T114" fmla="*/ 571 w 571"/>
              <a:gd name="T115" fmla="*/ 3885 h 70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71" h="7028">
                <a:moveTo>
                  <a:pt x="246" y="0"/>
                </a:moveTo>
                <a:lnTo>
                  <a:pt x="246" y="2716"/>
                </a:lnTo>
                <a:cubicBezTo>
                  <a:pt x="206" y="2731"/>
                  <a:pt x="178" y="2770"/>
                  <a:pt x="178" y="2816"/>
                </a:cubicBezTo>
                <a:cubicBezTo>
                  <a:pt x="178" y="2876"/>
                  <a:pt x="226" y="2924"/>
                  <a:pt x="286" y="2924"/>
                </a:cubicBezTo>
                <a:cubicBezTo>
                  <a:pt x="345" y="2924"/>
                  <a:pt x="394" y="2876"/>
                  <a:pt x="394" y="2816"/>
                </a:cubicBezTo>
                <a:cubicBezTo>
                  <a:pt x="394" y="2770"/>
                  <a:pt x="365" y="2731"/>
                  <a:pt x="325" y="2716"/>
                </a:cubicBezTo>
                <a:lnTo>
                  <a:pt x="325" y="0"/>
                </a:lnTo>
                <a:lnTo>
                  <a:pt x="246" y="0"/>
                </a:lnTo>
                <a:close/>
                <a:moveTo>
                  <a:pt x="0" y="3749"/>
                </a:moveTo>
                <a:lnTo>
                  <a:pt x="571" y="3749"/>
                </a:lnTo>
                <a:lnTo>
                  <a:pt x="571" y="3790"/>
                </a:lnTo>
                <a:lnTo>
                  <a:pt x="0" y="3790"/>
                </a:lnTo>
                <a:lnTo>
                  <a:pt x="0" y="3749"/>
                </a:lnTo>
                <a:close/>
                <a:moveTo>
                  <a:pt x="0" y="3323"/>
                </a:moveTo>
                <a:lnTo>
                  <a:pt x="0" y="3323"/>
                </a:lnTo>
                <a:lnTo>
                  <a:pt x="0" y="3323"/>
                </a:lnTo>
                <a:cubicBezTo>
                  <a:pt x="0" y="3165"/>
                  <a:pt x="128" y="3037"/>
                  <a:pt x="286" y="3037"/>
                </a:cubicBezTo>
                <a:cubicBezTo>
                  <a:pt x="443" y="3037"/>
                  <a:pt x="571" y="3165"/>
                  <a:pt x="571" y="3323"/>
                </a:cubicBezTo>
                <a:lnTo>
                  <a:pt x="571" y="3323"/>
                </a:lnTo>
                <a:lnTo>
                  <a:pt x="571" y="3323"/>
                </a:lnTo>
                <a:lnTo>
                  <a:pt x="571" y="3683"/>
                </a:lnTo>
                <a:lnTo>
                  <a:pt x="0" y="3683"/>
                </a:lnTo>
                <a:lnTo>
                  <a:pt x="0" y="3323"/>
                </a:lnTo>
                <a:close/>
                <a:moveTo>
                  <a:pt x="37" y="3885"/>
                </a:moveTo>
                <a:lnTo>
                  <a:pt x="0" y="3885"/>
                </a:lnTo>
                <a:lnTo>
                  <a:pt x="0" y="7028"/>
                </a:lnTo>
                <a:lnTo>
                  <a:pt x="37" y="7028"/>
                </a:lnTo>
                <a:lnTo>
                  <a:pt x="37" y="3885"/>
                </a:lnTo>
                <a:close/>
                <a:moveTo>
                  <a:pt x="126" y="3885"/>
                </a:moveTo>
                <a:lnTo>
                  <a:pt x="89" y="3885"/>
                </a:lnTo>
                <a:lnTo>
                  <a:pt x="89" y="7028"/>
                </a:lnTo>
                <a:lnTo>
                  <a:pt x="126" y="7028"/>
                </a:lnTo>
                <a:lnTo>
                  <a:pt x="126" y="3885"/>
                </a:lnTo>
                <a:close/>
                <a:moveTo>
                  <a:pt x="215" y="3885"/>
                </a:moveTo>
                <a:lnTo>
                  <a:pt x="178" y="3885"/>
                </a:lnTo>
                <a:lnTo>
                  <a:pt x="178" y="7028"/>
                </a:lnTo>
                <a:lnTo>
                  <a:pt x="215" y="7028"/>
                </a:lnTo>
                <a:lnTo>
                  <a:pt x="215" y="3885"/>
                </a:lnTo>
                <a:close/>
                <a:moveTo>
                  <a:pt x="304" y="3885"/>
                </a:moveTo>
                <a:lnTo>
                  <a:pt x="267" y="3885"/>
                </a:lnTo>
                <a:lnTo>
                  <a:pt x="267" y="7028"/>
                </a:lnTo>
                <a:lnTo>
                  <a:pt x="304" y="7028"/>
                </a:lnTo>
                <a:lnTo>
                  <a:pt x="304" y="3885"/>
                </a:lnTo>
                <a:close/>
                <a:moveTo>
                  <a:pt x="393" y="3885"/>
                </a:moveTo>
                <a:lnTo>
                  <a:pt x="356" y="3885"/>
                </a:lnTo>
                <a:lnTo>
                  <a:pt x="356" y="7028"/>
                </a:lnTo>
                <a:lnTo>
                  <a:pt x="393" y="7028"/>
                </a:lnTo>
                <a:lnTo>
                  <a:pt x="393" y="3885"/>
                </a:lnTo>
                <a:close/>
                <a:moveTo>
                  <a:pt x="482" y="3885"/>
                </a:moveTo>
                <a:lnTo>
                  <a:pt x="445" y="3885"/>
                </a:lnTo>
                <a:lnTo>
                  <a:pt x="445" y="7028"/>
                </a:lnTo>
                <a:lnTo>
                  <a:pt x="482" y="7028"/>
                </a:lnTo>
                <a:lnTo>
                  <a:pt x="482" y="3885"/>
                </a:lnTo>
                <a:close/>
                <a:moveTo>
                  <a:pt x="571" y="3885"/>
                </a:moveTo>
                <a:lnTo>
                  <a:pt x="534" y="3885"/>
                </a:lnTo>
                <a:lnTo>
                  <a:pt x="534" y="7028"/>
                </a:lnTo>
                <a:lnTo>
                  <a:pt x="571" y="7028"/>
                </a:lnTo>
                <a:lnTo>
                  <a:pt x="571" y="3885"/>
                </a:lnTo>
                <a:close/>
              </a:path>
            </a:pathLst>
          </a:custGeom>
          <a:solidFill>
            <a:srgbClr val="1C50A2"/>
          </a:solidFill>
          <a:ln>
            <a:noFill/>
          </a:ln>
        </p:spPr>
        <p:txBody>
          <a:bodyPr vert="horz" wrap="square" lIns="91440" tIns="45720" rIns="91440" bIns="45720" numCol="1" anchor="t" anchorCtr="0" compatLnSpc="1"/>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endParaRPr kumimoji="0" lang="zh-CN" altLang="en-US" sz="1400" b="0" i="0" u="none" strike="noStrike" kern="1200" cap="none" spc="0" normalizeH="0" baseline="0" noProof="0">
              <a:ln>
                <a:noFill/>
              </a:ln>
              <a:solidFill>
                <a:prstClr val="black"/>
              </a:solidFill>
              <a:effectLst/>
              <a:uLnTx/>
              <a:uFillTx/>
              <a:latin typeface="Arial" panose="020B0604020202020204"/>
              <a:ea typeface="微软雅黑" panose="020B0503020204020204" pitchFamily="34" charset="-122"/>
              <a:cs typeface="+mn-cs"/>
            </a:endParaRPr>
          </a:p>
        </p:txBody>
      </p:sp>
      <p:pic>
        <p:nvPicPr>
          <p:cNvPr id="27" name="图片 2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79251" y="1363049"/>
            <a:ext cx="1220927" cy="1006311"/>
          </a:xfrm>
          <a:prstGeom prst="rect">
            <a:avLst/>
          </a:prstGeom>
        </p:spPr>
      </p:pic>
      <p:pic>
        <p:nvPicPr>
          <p:cNvPr id="28" name="图片 2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62031" y="1486993"/>
            <a:ext cx="2708736" cy="627947"/>
          </a:xfrm>
          <a:prstGeom prst="rect">
            <a:avLst/>
          </a:prstGeom>
        </p:spPr>
      </p:pic>
      <p:grpSp>
        <p:nvGrpSpPr>
          <p:cNvPr id="2" name="组合 1">
            <a:extLst>
              <a:ext uri="{FF2B5EF4-FFF2-40B4-BE49-F238E27FC236}">
                <a16:creationId xmlns:a16="http://schemas.microsoft.com/office/drawing/2014/main" id="{DA0849CF-D6A3-CED1-A90E-05396ED04915}"/>
              </a:ext>
            </a:extLst>
          </p:cNvPr>
          <p:cNvGrpSpPr/>
          <p:nvPr/>
        </p:nvGrpSpPr>
        <p:grpSpPr>
          <a:xfrm>
            <a:off x="3788078" y="5648893"/>
            <a:ext cx="7965377" cy="371774"/>
            <a:chOff x="3683530" y="5654954"/>
            <a:chExt cx="7965377" cy="371774"/>
          </a:xfrm>
        </p:grpSpPr>
        <p:grpSp>
          <p:nvGrpSpPr>
            <p:cNvPr id="29" name="组合 28">
              <a:extLst>
                <a:ext uri="{FF2B5EF4-FFF2-40B4-BE49-F238E27FC236}">
                  <a16:creationId xmlns:a16="http://schemas.microsoft.com/office/drawing/2014/main" id="{E3E70AAD-ABE4-3314-F5B7-771216B7865A}"/>
                </a:ext>
              </a:extLst>
            </p:cNvPr>
            <p:cNvGrpSpPr/>
            <p:nvPr/>
          </p:nvGrpSpPr>
          <p:grpSpPr>
            <a:xfrm>
              <a:off x="3683530" y="5655963"/>
              <a:ext cx="2260239" cy="370765"/>
              <a:chOff x="4654427" y="4718860"/>
              <a:chExt cx="1688201" cy="276971"/>
            </a:xfrm>
          </p:grpSpPr>
          <p:grpSp>
            <p:nvGrpSpPr>
              <p:cNvPr id="30" name="组合 29">
                <a:extLst>
                  <a:ext uri="{FF2B5EF4-FFF2-40B4-BE49-F238E27FC236}">
                    <a16:creationId xmlns:a16="http://schemas.microsoft.com/office/drawing/2014/main" id="{B004A2D3-FBC3-E16C-CBF7-A907A98505F2}"/>
                  </a:ext>
                </a:extLst>
              </p:cNvPr>
              <p:cNvGrpSpPr/>
              <p:nvPr/>
            </p:nvGrpSpPr>
            <p:grpSpPr>
              <a:xfrm>
                <a:off x="4654427" y="4718860"/>
                <a:ext cx="276971" cy="276971"/>
                <a:chOff x="3725237" y="4930504"/>
                <a:chExt cx="531780" cy="531780"/>
              </a:xfrm>
            </p:grpSpPr>
            <p:sp>
              <p:nvSpPr>
                <p:cNvPr id="32" name="圆角矩形 2">
                  <a:extLst>
                    <a:ext uri="{FF2B5EF4-FFF2-40B4-BE49-F238E27FC236}">
                      <a16:creationId xmlns:a16="http://schemas.microsoft.com/office/drawing/2014/main" id="{7A6B1747-3309-476A-1DA3-B376439C4920}"/>
                    </a:ext>
                  </a:extLst>
                </p:cNvPr>
                <p:cNvSpPr/>
                <p:nvPr/>
              </p:nvSpPr>
              <p:spPr>
                <a:xfrm>
                  <a:off x="3725237"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a:ln>
                      <a:noFill/>
                    </a:ln>
                    <a:solidFill>
                      <a:srgbClr val="1C50A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3" name="student-graduation-cap-shape_52041">
                  <a:extLst>
                    <a:ext uri="{FF2B5EF4-FFF2-40B4-BE49-F238E27FC236}">
                      <a16:creationId xmlns:a16="http://schemas.microsoft.com/office/drawing/2014/main" id="{7CB18F22-2089-2E5B-BB06-CFB89ED03DDC}"/>
                    </a:ext>
                  </a:extLst>
                </p:cNvPr>
                <p:cNvSpPr>
                  <a:spLocks noChangeAspect="1"/>
                </p:cNvSpPr>
                <p:nvPr/>
              </p:nvSpPr>
              <p:spPr bwMode="auto">
                <a:xfrm>
                  <a:off x="3875605" y="5054575"/>
                  <a:ext cx="219840" cy="264806"/>
                </a:xfrm>
                <a:custGeom>
                  <a:avLst/>
                  <a:gdLst>
                    <a:gd name="connsiteX0" fmla="*/ 56671 w 279400"/>
                    <a:gd name="connsiteY0" fmla="*/ 192087 h 336550"/>
                    <a:gd name="connsiteX1" fmla="*/ 224047 w 279400"/>
                    <a:gd name="connsiteY1" fmla="*/ 192087 h 336550"/>
                    <a:gd name="connsiteX2" fmla="*/ 279400 w 279400"/>
                    <a:gd name="connsiteY2" fmla="*/ 247752 h 336550"/>
                    <a:gd name="connsiteX3" fmla="*/ 279400 w 279400"/>
                    <a:gd name="connsiteY3" fmla="*/ 336550 h 336550"/>
                    <a:gd name="connsiteX4" fmla="*/ 176602 w 279400"/>
                    <a:gd name="connsiteY4" fmla="*/ 336550 h 336550"/>
                    <a:gd name="connsiteX5" fmla="*/ 158151 w 279400"/>
                    <a:gd name="connsiteY5" fmla="*/ 245101 h 336550"/>
                    <a:gd name="connsiteX6" fmla="*/ 151562 w 279400"/>
                    <a:gd name="connsiteY6" fmla="*/ 239800 h 336550"/>
                    <a:gd name="connsiteX7" fmla="*/ 167377 w 279400"/>
                    <a:gd name="connsiteY7" fmla="*/ 213293 h 336550"/>
                    <a:gd name="connsiteX8" fmla="*/ 167377 w 279400"/>
                    <a:gd name="connsiteY8" fmla="*/ 209317 h 336550"/>
                    <a:gd name="connsiteX9" fmla="*/ 163423 w 279400"/>
                    <a:gd name="connsiteY9" fmla="*/ 207991 h 336550"/>
                    <a:gd name="connsiteX10" fmla="*/ 121249 w 279400"/>
                    <a:gd name="connsiteY10" fmla="*/ 207991 h 336550"/>
                    <a:gd name="connsiteX11" fmla="*/ 118613 w 279400"/>
                    <a:gd name="connsiteY11" fmla="*/ 209317 h 336550"/>
                    <a:gd name="connsiteX12" fmla="*/ 118613 w 279400"/>
                    <a:gd name="connsiteY12" fmla="*/ 213293 h 336550"/>
                    <a:gd name="connsiteX13" fmla="*/ 134429 w 279400"/>
                    <a:gd name="connsiteY13" fmla="*/ 239800 h 336550"/>
                    <a:gd name="connsiteX14" fmla="*/ 126521 w 279400"/>
                    <a:gd name="connsiteY14" fmla="*/ 245101 h 336550"/>
                    <a:gd name="connsiteX15" fmla="*/ 110706 w 279400"/>
                    <a:gd name="connsiteY15" fmla="*/ 336550 h 336550"/>
                    <a:gd name="connsiteX16" fmla="*/ 0 w 279400"/>
                    <a:gd name="connsiteY16" fmla="*/ 336550 h 336550"/>
                    <a:gd name="connsiteX17" fmla="*/ 0 w 279400"/>
                    <a:gd name="connsiteY17" fmla="*/ 247752 h 336550"/>
                    <a:gd name="connsiteX18" fmla="*/ 56671 w 279400"/>
                    <a:gd name="connsiteY18" fmla="*/ 192087 h 336550"/>
                    <a:gd name="connsiteX19" fmla="*/ 138907 w 279400"/>
                    <a:gd name="connsiteY19" fmla="*/ 0 h 336550"/>
                    <a:gd name="connsiteX20" fmla="*/ 219076 w 279400"/>
                    <a:gd name="connsiteY20" fmla="*/ 80169 h 336550"/>
                    <a:gd name="connsiteX21" fmla="*/ 138907 w 279400"/>
                    <a:gd name="connsiteY21" fmla="*/ 160338 h 336550"/>
                    <a:gd name="connsiteX22" fmla="*/ 58738 w 279400"/>
                    <a:gd name="connsiteY22" fmla="*/ 80169 h 336550"/>
                    <a:gd name="connsiteX23" fmla="*/ 138907 w 279400"/>
                    <a:gd name="connsiteY23"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279400" h="336550">
                      <a:moveTo>
                        <a:pt x="56671" y="192087"/>
                      </a:moveTo>
                      <a:cubicBezTo>
                        <a:pt x="56671" y="192087"/>
                        <a:pt x="56671" y="192087"/>
                        <a:pt x="224047" y="192087"/>
                      </a:cubicBezTo>
                      <a:cubicBezTo>
                        <a:pt x="254360" y="192087"/>
                        <a:pt x="279400" y="217269"/>
                        <a:pt x="279400" y="247752"/>
                      </a:cubicBezTo>
                      <a:cubicBezTo>
                        <a:pt x="279400" y="247752"/>
                        <a:pt x="279400" y="247752"/>
                        <a:pt x="279400" y="336550"/>
                      </a:cubicBezTo>
                      <a:cubicBezTo>
                        <a:pt x="279400" y="336550"/>
                        <a:pt x="279400" y="336550"/>
                        <a:pt x="176602" y="336550"/>
                      </a:cubicBezTo>
                      <a:cubicBezTo>
                        <a:pt x="176602" y="336550"/>
                        <a:pt x="176602" y="336550"/>
                        <a:pt x="158151" y="245101"/>
                      </a:cubicBezTo>
                      <a:cubicBezTo>
                        <a:pt x="158151" y="242450"/>
                        <a:pt x="154197" y="239800"/>
                        <a:pt x="151562" y="239800"/>
                      </a:cubicBezTo>
                      <a:cubicBezTo>
                        <a:pt x="151562" y="239800"/>
                        <a:pt x="151562" y="239800"/>
                        <a:pt x="167377" y="213293"/>
                      </a:cubicBezTo>
                      <a:cubicBezTo>
                        <a:pt x="167377" y="211967"/>
                        <a:pt x="167377" y="210642"/>
                        <a:pt x="167377" y="209317"/>
                      </a:cubicBezTo>
                      <a:cubicBezTo>
                        <a:pt x="166059" y="207991"/>
                        <a:pt x="164741" y="207991"/>
                        <a:pt x="163423" y="207991"/>
                      </a:cubicBezTo>
                      <a:cubicBezTo>
                        <a:pt x="163423" y="207991"/>
                        <a:pt x="163423" y="207991"/>
                        <a:pt x="121249" y="207991"/>
                      </a:cubicBezTo>
                      <a:cubicBezTo>
                        <a:pt x="119931" y="207991"/>
                        <a:pt x="118613" y="207991"/>
                        <a:pt x="118613" y="209317"/>
                      </a:cubicBezTo>
                      <a:cubicBezTo>
                        <a:pt x="117296" y="210642"/>
                        <a:pt x="117296" y="211967"/>
                        <a:pt x="118613" y="213293"/>
                      </a:cubicBezTo>
                      <a:cubicBezTo>
                        <a:pt x="118613" y="213293"/>
                        <a:pt x="118613" y="213293"/>
                        <a:pt x="134429" y="239800"/>
                      </a:cubicBezTo>
                      <a:cubicBezTo>
                        <a:pt x="130475" y="239800"/>
                        <a:pt x="127839" y="242450"/>
                        <a:pt x="126521" y="245101"/>
                      </a:cubicBezTo>
                      <a:cubicBezTo>
                        <a:pt x="126521" y="245101"/>
                        <a:pt x="126521" y="245101"/>
                        <a:pt x="110706" y="336550"/>
                      </a:cubicBezTo>
                      <a:cubicBezTo>
                        <a:pt x="110706" y="336550"/>
                        <a:pt x="110706" y="336550"/>
                        <a:pt x="0" y="336550"/>
                      </a:cubicBezTo>
                      <a:cubicBezTo>
                        <a:pt x="0" y="336550"/>
                        <a:pt x="0" y="336550"/>
                        <a:pt x="0" y="247752"/>
                      </a:cubicBezTo>
                      <a:cubicBezTo>
                        <a:pt x="0" y="217269"/>
                        <a:pt x="25040" y="192087"/>
                        <a:pt x="56671" y="192087"/>
                      </a:cubicBezTo>
                      <a:close/>
                      <a:moveTo>
                        <a:pt x="138907" y="0"/>
                      </a:moveTo>
                      <a:cubicBezTo>
                        <a:pt x="183183" y="0"/>
                        <a:pt x="219076" y="35893"/>
                        <a:pt x="219076" y="80169"/>
                      </a:cubicBezTo>
                      <a:cubicBezTo>
                        <a:pt x="219076" y="124445"/>
                        <a:pt x="183183" y="160338"/>
                        <a:pt x="138907" y="160338"/>
                      </a:cubicBezTo>
                      <a:cubicBezTo>
                        <a:pt x="94631" y="160338"/>
                        <a:pt x="58738" y="124445"/>
                        <a:pt x="58738" y="80169"/>
                      </a:cubicBezTo>
                      <a:cubicBezTo>
                        <a:pt x="58738" y="35893"/>
                        <a:pt x="94631" y="0"/>
                        <a:pt x="138907"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sp>
            <p:nvSpPr>
              <p:cNvPr id="31" name="文本框 22">
                <a:extLst>
                  <a:ext uri="{FF2B5EF4-FFF2-40B4-BE49-F238E27FC236}">
                    <a16:creationId xmlns:a16="http://schemas.microsoft.com/office/drawing/2014/main" id="{F50BF924-BE39-1DC1-5D66-75C3FD7C1381}"/>
                  </a:ext>
                </a:extLst>
              </p:cNvPr>
              <p:cNvSpPr txBox="1"/>
              <p:nvPr/>
            </p:nvSpPr>
            <p:spPr>
              <a:xfrm>
                <a:off x="4949955" y="4733682"/>
                <a:ext cx="1392673" cy="252908"/>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汇报人：刘笑炎</a:t>
                </a:r>
              </a:p>
            </p:txBody>
          </p:sp>
        </p:grpSp>
        <p:grpSp>
          <p:nvGrpSpPr>
            <p:cNvPr id="34" name="组合 33">
              <a:extLst>
                <a:ext uri="{FF2B5EF4-FFF2-40B4-BE49-F238E27FC236}">
                  <a16:creationId xmlns:a16="http://schemas.microsoft.com/office/drawing/2014/main" id="{BBE1B03E-DEE5-BC46-C7B6-76EE6E5E5083}"/>
                </a:ext>
              </a:extLst>
            </p:cNvPr>
            <p:cNvGrpSpPr/>
            <p:nvPr/>
          </p:nvGrpSpPr>
          <p:grpSpPr>
            <a:xfrm>
              <a:off x="8916865" y="5654954"/>
              <a:ext cx="2732042" cy="371774"/>
              <a:chOff x="6395842" y="4718251"/>
              <a:chExt cx="2040526" cy="277580"/>
            </a:xfrm>
          </p:grpSpPr>
          <p:grpSp>
            <p:nvGrpSpPr>
              <p:cNvPr id="35" name="组合 34">
                <a:extLst>
                  <a:ext uri="{FF2B5EF4-FFF2-40B4-BE49-F238E27FC236}">
                    <a16:creationId xmlns:a16="http://schemas.microsoft.com/office/drawing/2014/main" id="{BF3587E0-1B68-50D3-74F5-6719BA833514}"/>
                  </a:ext>
                </a:extLst>
              </p:cNvPr>
              <p:cNvGrpSpPr/>
              <p:nvPr/>
            </p:nvGrpSpPr>
            <p:grpSpPr>
              <a:xfrm>
                <a:off x="6395842" y="4718860"/>
                <a:ext cx="276971" cy="276971"/>
                <a:chOff x="6392770" y="4930504"/>
                <a:chExt cx="531780" cy="531780"/>
              </a:xfrm>
            </p:grpSpPr>
            <p:sp>
              <p:nvSpPr>
                <p:cNvPr id="37" name="圆角矩形 2">
                  <a:extLst>
                    <a:ext uri="{FF2B5EF4-FFF2-40B4-BE49-F238E27FC236}">
                      <a16:creationId xmlns:a16="http://schemas.microsoft.com/office/drawing/2014/main" id="{E54DFAFD-9D38-C1DF-B2E7-238BA06D02A6}"/>
                    </a:ext>
                  </a:extLst>
                </p:cNvPr>
                <p:cNvSpPr/>
                <p:nvPr/>
              </p:nvSpPr>
              <p:spPr>
                <a:xfrm>
                  <a:off x="6392770" y="4930504"/>
                  <a:ext cx="531780" cy="531780"/>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a:ln>
                      <a:noFill/>
                    </a:ln>
                    <a:solidFill>
                      <a:srgbClr val="1C50A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38" name="student-graduation-cap-shape_52041">
                  <a:extLst>
                    <a:ext uri="{FF2B5EF4-FFF2-40B4-BE49-F238E27FC236}">
                      <a16:creationId xmlns:a16="http://schemas.microsoft.com/office/drawing/2014/main" id="{D448D318-4944-6DD2-1F6B-A64197C0065C}"/>
                    </a:ext>
                  </a:extLst>
                </p:cNvPr>
                <p:cNvSpPr>
                  <a:spLocks noChangeAspect="1"/>
                </p:cNvSpPr>
                <p:nvPr/>
              </p:nvSpPr>
              <p:spPr bwMode="auto">
                <a:xfrm>
                  <a:off x="6527005" y="5064598"/>
                  <a:ext cx="256066" cy="264808"/>
                </a:xfrm>
                <a:custGeom>
                  <a:avLst/>
                  <a:gdLst>
                    <a:gd name="connsiteX0" fmla="*/ 233363 w 325438"/>
                    <a:gd name="connsiteY0" fmla="*/ 249238 h 336550"/>
                    <a:gd name="connsiteX1" fmla="*/ 279401 w 325438"/>
                    <a:gd name="connsiteY1" fmla="*/ 249238 h 336550"/>
                    <a:gd name="connsiteX2" fmla="*/ 279401 w 325438"/>
                    <a:gd name="connsiteY2" fmla="*/ 290513 h 336550"/>
                    <a:gd name="connsiteX3" fmla="*/ 233363 w 325438"/>
                    <a:gd name="connsiteY3" fmla="*/ 290513 h 336550"/>
                    <a:gd name="connsiteX4" fmla="*/ 171450 w 325438"/>
                    <a:gd name="connsiteY4" fmla="*/ 249238 h 336550"/>
                    <a:gd name="connsiteX5" fmla="*/ 217488 w 325438"/>
                    <a:gd name="connsiteY5" fmla="*/ 249238 h 336550"/>
                    <a:gd name="connsiteX6" fmla="*/ 217488 w 325438"/>
                    <a:gd name="connsiteY6" fmla="*/ 290513 h 336550"/>
                    <a:gd name="connsiteX7" fmla="*/ 171450 w 325438"/>
                    <a:gd name="connsiteY7" fmla="*/ 290513 h 336550"/>
                    <a:gd name="connsiteX8" fmla="*/ 107950 w 325438"/>
                    <a:gd name="connsiteY8" fmla="*/ 249238 h 336550"/>
                    <a:gd name="connsiteX9" fmla="*/ 155575 w 325438"/>
                    <a:gd name="connsiteY9" fmla="*/ 249238 h 336550"/>
                    <a:gd name="connsiteX10" fmla="*/ 155575 w 325438"/>
                    <a:gd name="connsiteY10" fmla="*/ 290513 h 336550"/>
                    <a:gd name="connsiteX11" fmla="*/ 107950 w 325438"/>
                    <a:gd name="connsiteY11" fmla="*/ 290513 h 336550"/>
                    <a:gd name="connsiteX12" fmla="*/ 46038 w 325438"/>
                    <a:gd name="connsiteY12" fmla="*/ 249238 h 336550"/>
                    <a:gd name="connsiteX13" fmla="*/ 93663 w 325438"/>
                    <a:gd name="connsiteY13" fmla="*/ 249238 h 336550"/>
                    <a:gd name="connsiteX14" fmla="*/ 93663 w 325438"/>
                    <a:gd name="connsiteY14" fmla="*/ 290513 h 336550"/>
                    <a:gd name="connsiteX15" fmla="*/ 46038 w 325438"/>
                    <a:gd name="connsiteY15" fmla="*/ 290513 h 336550"/>
                    <a:gd name="connsiteX16" fmla="*/ 233363 w 325438"/>
                    <a:gd name="connsiteY16" fmla="*/ 195263 h 336550"/>
                    <a:gd name="connsiteX17" fmla="*/ 279401 w 325438"/>
                    <a:gd name="connsiteY17" fmla="*/ 195263 h 336550"/>
                    <a:gd name="connsiteX18" fmla="*/ 279401 w 325438"/>
                    <a:gd name="connsiteY18" fmla="*/ 234951 h 336550"/>
                    <a:gd name="connsiteX19" fmla="*/ 233363 w 325438"/>
                    <a:gd name="connsiteY19" fmla="*/ 234951 h 336550"/>
                    <a:gd name="connsiteX20" fmla="*/ 171450 w 325438"/>
                    <a:gd name="connsiteY20" fmla="*/ 195263 h 336550"/>
                    <a:gd name="connsiteX21" fmla="*/ 217488 w 325438"/>
                    <a:gd name="connsiteY21" fmla="*/ 195263 h 336550"/>
                    <a:gd name="connsiteX22" fmla="*/ 217488 w 325438"/>
                    <a:gd name="connsiteY22" fmla="*/ 234951 h 336550"/>
                    <a:gd name="connsiteX23" fmla="*/ 171450 w 325438"/>
                    <a:gd name="connsiteY23" fmla="*/ 234951 h 336550"/>
                    <a:gd name="connsiteX24" fmla="*/ 107950 w 325438"/>
                    <a:gd name="connsiteY24" fmla="*/ 195263 h 336550"/>
                    <a:gd name="connsiteX25" fmla="*/ 155575 w 325438"/>
                    <a:gd name="connsiteY25" fmla="*/ 195263 h 336550"/>
                    <a:gd name="connsiteX26" fmla="*/ 155575 w 325438"/>
                    <a:gd name="connsiteY26" fmla="*/ 234951 h 336550"/>
                    <a:gd name="connsiteX27" fmla="*/ 107950 w 325438"/>
                    <a:gd name="connsiteY27" fmla="*/ 234951 h 336550"/>
                    <a:gd name="connsiteX28" fmla="*/ 46038 w 325438"/>
                    <a:gd name="connsiteY28" fmla="*/ 195263 h 336550"/>
                    <a:gd name="connsiteX29" fmla="*/ 93663 w 325438"/>
                    <a:gd name="connsiteY29" fmla="*/ 195263 h 336550"/>
                    <a:gd name="connsiteX30" fmla="*/ 93663 w 325438"/>
                    <a:gd name="connsiteY30" fmla="*/ 234951 h 336550"/>
                    <a:gd name="connsiteX31" fmla="*/ 46038 w 325438"/>
                    <a:gd name="connsiteY31" fmla="*/ 234951 h 336550"/>
                    <a:gd name="connsiteX32" fmla="*/ 233363 w 325438"/>
                    <a:gd name="connsiteY32" fmla="*/ 139700 h 336550"/>
                    <a:gd name="connsiteX33" fmla="*/ 279401 w 325438"/>
                    <a:gd name="connsiteY33" fmla="*/ 139700 h 336550"/>
                    <a:gd name="connsiteX34" fmla="*/ 279401 w 325438"/>
                    <a:gd name="connsiteY34" fmla="*/ 180975 h 336550"/>
                    <a:gd name="connsiteX35" fmla="*/ 233363 w 325438"/>
                    <a:gd name="connsiteY35" fmla="*/ 180975 h 336550"/>
                    <a:gd name="connsiteX36" fmla="*/ 171450 w 325438"/>
                    <a:gd name="connsiteY36" fmla="*/ 139700 h 336550"/>
                    <a:gd name="connsiteX37" fmla="*/ 217488 w 325438"/>
                    <a:gd name="connsiteY37" fmla="*/ 139700 h 336550"/>
                    <a:gd name="connsiteX38" fmla="*/ 217488 w 325438"/>
                    <a:gd name="connsiteY38" fmla="*/ 180975 h 336550"/>
                    <a:gd name="connsiteX39" fmla="*/ 171450 w 325438"/>
                    <a:gd name="connsiteY39" fmla="*/ 180975 h 336550"/>
                    <a:gd name="connsiteX40" fmla="*/ 107950 w 325438"/>
                    <a:gd name="connsiteY40" fmla="*/ 139700 h 336550"/>
                    <a:gd name="connsiteX41" fmla="*/ 155575 w 325438"/>
                    <a:gd name="connsiteY41" fmla="*/ 139700 h 336550"/>
                    <a:gd name="connsiteX42" fmla="*/ 155575 w 325438"/>
                    <a:gd name="connsiteY42" fmla="*/ 180975 h 336550"/>
                    <a:gd name="connsiteX43" fmla="*/ 107950 w 325438"/>
                    <a:gd name="connsiteY43" fmla="*/ 180975 h 336550"/>
                    <a:gd name="connsiteX44" fmla="*/ 49167 w 325438"/>
                    <a:gd name="connsiteY44" fmla="*/ 38100 h 336550"/>
                    <a:gd name="connsiteX45" fmla="*/ 25400 w 325438"/>
                    <a:gd name="connsiteY45" fmla="*/ 61753 h 336550"/>
                    <a:gd name="connsiteX46" fmla="*/ 25400 w 325438"/>
                    <a:gd name="connsiteY46" fmla="*/ 289085 h 336550"/>
                    <a:gd name="connsiteX47" fmla="*/ 49167 w 325438"/>
                    <a:gd name="connsiteY47" fmla="*/ 312738 h 336550"/>
                    <a:gd name="connsiteX48" fmla="*/ 276271 w 325438"/>
                    <a:gd name="connsiteY48" fmla="*/ 312738 h 336550"/>
                    <a:gd name="connsiteX49" fmla="*/ 300038 w 325438"/>
                    <a:gd name="connsiteY49" fmla="*/ 289085 h 336550"/>
                    <a:gd name="connsiteX50" fmla="*/ 300038 w 325438"/>
                    <a:gd name="connsiteY50" fmla="*/ 61753 h 336550"/>
                    <a:gd name="connsiteX51" fmla="*/ 276271 w 325438"/>
                    <a:gd name="connsiteY51" fmla="*/ 38100 h 336550"/>
                    <a:gd name="connsiteX52" fmla="*/ 269669 w 325438"/>
                    <a:gd name="connsiteY52" fmla="*/ 38100 h 336550"/>
                    <a:gd name="connsiteX53" fmla="*/ 269669 w 325438"/>
                    <a:gd name="connsiteY53" fmla="*/ 63067 h 336550"/>
                    <a:gd name="connsiteX54" fmla="*/ 276271 w 325438"/>
                    <a:gd name="connsiteY54" fmla="*/ 74894 h 336550"/>
                    <a:gd name="connsiteX55" fmla="*/ 260427 w 325438"/>
                    <a:gd name="connsiteY55" fmla="*/ 90662 h 336550"/>
                    <a:gd name="connsiteX56" fmla="*/ 244582 w 325438"/>
                    <a:gd name="connsiteY56" fmla="*/ 74894 h 336550"/>
                    <a:gd name="connsiteX57" fmla="*/ 249864 w 325438"/>
                    <a:gd name="connsiteY57" fmla="*/ 63067 h 336550"/>
                    <a:gd name="connsiteX58" fmla="*/ 249864 w 325438"/>
                    <a:gd name="connsiteY58" fmla="*/ 38100 h 336550"/>
                    <a:gd name="connsiteX59" fmla="*/ 231379 w 325438"/>
                    <a:gd name="connsiteY59" fmla="*/ 38100 h 336550"/>
                    <a:gd name="connsiteX60" fmla="*/ 231379 w 325438"/>
                    <a:gd name="connsiteY60" fmla="*/ 63067 h 336550"/>
                    <a:gd name="connsiteX61" fmla="*/ 236660 w 325438"/>
                    <a:gd name="connsiteY61" fmla="*/ 74894 h 336550"/>
                    <a:gd name="connsiteX62" fmla="*/ 220816 w 325438"/>
                    <a:gd name="connsiteY62" fmla="*/ 90662 h 336550"/>
                    <a:gd name="connsiteX63" fmla="*/ 204971 w 325438"/>
                    <a:gd name="connsiteY63" fmla="*/ 74894 h 336550"/>
                    <a:gd name="connsiteX64" fmla="*/ 210253 w 325438"/>
                    <a:gd name="connsiteY64" fmla="*/ 63067 h 336550"/>
                    <a:gd name="connsiteX65" fmla="*/ 210253 w 325438"/>
                    <a:gd name="connsiteY65" fmla="*/ 38100 h 336550"/>
                    <a:gd name="connsiteX66" fmla="*/ 191767 w 325438"/>
                    <a:gd name="connsiteY66" fmla="*/ 38100 h 336550"/>
                    <a:gd name="connsiteX67" fmla="*/ 191767 w 325438"/>
                    <a:gd name="connsiteY67" fmla="*/ 63067 h 336550"/>
                    <a:gd name="connsiteX68" fmla="*/ 198369 w 325438"/>
                    <a:gd name="connsiteY68" fmla="*/ 74894 h 336550"/>
                    <a:gd name="connsiteX69" fmla="*/ 182525 w 325438"/>
                    <a:gd name="connsiteY69" fmla="*/ 90662 h 336550"/>
                    <a:gd name="connsiteX70" fmla="*/ 166680 w 325438"/>
                    <a:gd name="connsiteY70" fmla="*/ 74894 h 336550"/>
                    <a:gd name="connsiteX71" fmla="*/ 171962 w 325438"/>
                    <a:gd name="connsiteY71" fmla="*/ 63067 h 336550"/>
                    <a:gd name="connsiteX72" fmla="*/ 171962 w 325438"/>
                    <a:gd name="connsiteY72" fmla="*/ 38100 h 336550"/>
                    <a:gd name="connsiteX73" fmla="*/ 153476 w 325438"/>
                    <a:gd name="connsiteY73" fmla="*/ 38100 h 336550"/>
                    <a:gd name="connsiteX74" fmla="*/ 153476 w 325438"/>
                    <a:gd name="connsiteY74" fmla="*/ 63067 h 336550"/>
                    <a:gd name="connsiteX75" fmla="*/ 158758 w 325438"/>
                    <a:gd name="connsiteY75" fmla="*/ 74894 h 336550"/>
                    <a:gd name="connsiteX76" fmla="*/ 142913 w 325438"/>
                    <a:gd name="connsiteY76" fmla="*/ 90662 h 336550"/>
                    <a:gd name="connsiteX77" fmla="*/ 127069 w 325438"/>
                    <a:gd name="connsiteY77" fmla="*/ 74894 h 336550"/>
                    <a:gd name="connsiteX78" fmla="*/ 133671 w 325438"/>
                    <a:gd name="connsiteY78" fmla="*/ 63067 h 336550"/>
                    <a:gd name="connsiteX79" fmla="*/ 133671 w 325438"/>
                    <a:gd name="connsiteY79" fmla="*/ 38100 h 336550"/>
                    <a:gd name="connsiteX80" fmla="*/ 115186 w 325438"/>
                    <a:gd name="connsiteY80" fmla="*/ 38100 h 336550"/>
                    <a:gd name="connsiteX81" fmla="*/ 115186 w 325438"/>
                    <a:gd name="connsiteY81" fmla="*/ 63067 h 336550"/>
                    <a:gd name="connsiteX82" fmla="*/ 120467 w 325438"/>
                    <a:gd name="connsiteY82" fmla="*/ 74894 h 336550"/>
                    <a:gd name="connsiteX83" fmla="*/ 104623 w 325438"/>
                    <a:gd name="connsiteY83" fmla="*/ 90662 h 336550"/>
                    <a:gd name="connsiteX84" fmla="*/ 88778 w 325438"/>
                    <a:gd name="connsiteY84" fmla="*/ 74894 h 336550"/>
                    <a:gd name="connsiteX85" fmla="*/ 94060 w 325438"/>
                    <a:gd name="connsiteY85" fmla="*/ 63067 h 336550"/>
                    <a:gd name="connsiteX86" fmla="*/ 94060 w 325438"/>
                    <a:gd name="connsiteY86" fmla="*/ 38100 h 336550"/>
                    <a:gd name="connsiteX87" fmla="*/ 75574 w 325438"/>
                    <a:gd name="connsiteY87" fmla="*/ 38100 h 336550"/>
                    <a:gd name="connsiteX88" fmla="*/ 75574 w 325438"/>
                    <a:gd name="connsiteY88" fmla="*/ 63067 h 336550"/>
                    <a:gd name="connsiteX89" fmla="*/ 80856 w 325438"/>
                    <a:gd name="connsiteY89" fmla="*/ 74894 h 336550"/>
                    <a:gd name="connsiteX90" fmla="*/ 65011 w 325438"/>
                    <a:gd name="connsiteY90" fmla="*/ 90662 h 336550"/>
                    <a:gd name="connsiteX91" fmla="*/ 49167 w 325438"/>
                    <a:gd name="connsiteY91" fmla="*/ 74894 h 336550"/>
                    <a:gd name="connsiteX92" fmla="*/ 55769 w 325438"/>
                    <a:gd name="connsiteY92" fmla="*/ 63067 h 336550"/>
                    <a:gd name="connsiteX93" fmla="*/ 55769 w 325438"/>
                    <a:gd name="connsiteY93" fmla="*/ 38100 h 336550"/>
                    <a:gd name="connsiteX94" fmla="*/ 49167 w 325438"/>
                    <a:gd name="connsiteY94" fmla="*/ 38100 h 336550"/>
                    <a:gd name="connsiteX95" fmla="*/ 65315 w 325438"/>
                    <a:gd name="connsiteY95" fmla="*/ 4763 h 336550"/>
                    <a:gd name="connsiteX96" fmla="*/ 61913 w 325438"/>
                    <a:gd name="connsiteY96" fmla="*/ 10110 h 336550"/>
                    <a:gd name="connsiteX97" fmla="*/ 61913 w 325438"/>
                    <a:gd name="connsiteY97" fmla="*/ 75616 h 336550"/>
                    <a:gd name="connsiteX98" fmla="*/ 65315 w 325438"/>
                    <a:gd name="connsiteY98" fmla="*/ 80963 h 336550"/>
                    <a:gd name="connsiteX99" fmla="*/ 69851 w 325438"/>
                    <a:gd name="connsiteY99" fmla="*/ 75616 h 336550"/>
                    <a:gd name="connsiteX100" fmla="*/ 69851 w 325438"/>
                    <a:gd name="connsiteY100" fmla="*/ 10110 h 336550"/>
                    <a:gd name="connsiteX101" fmla="*/ 65315 w 325438"/>
                    <a:gd name="connsiteY101" fmla="*/ 4763 h 336550"/>
                    <a:gd name="connsiteX102" fmla="*/ 104776 w 325438"/>
                    <a:gd name="connsiteY102" fmla="*/ 4763 h 336550"/>
                    <a:gd name="connsiteX103" fmla="*/ 100013 w 325438"/>
                    <a:gd name="connsiteY103" fmla="*/ 10110 h 336550"/>
                    <a:gd name="connsiteX104" fmla="*/ 100013 w 325438"/>
                    <a:gd name="connsiteY104" fmla="*/ 75616 h 336550"/>
                    <a:gd name="connsiteX105" fmla="*/ 104776 w 325438"/>
                    <a:gd name="connsiteY105" fmla="*/ 80963 h 336550"/>
                    <a:gd name="connsiteX106" fmla="*/ 109538 w 325438"/>
                    <a:gd name="connsiteY106" fmla="*/ 75616 h 336550"/>
                    <a:gd name="connsiteX107" fmla="*/ 109538 w 325438"/>
                    <a:gd name="connsiteY107" fmla="*/ 10110 h 336550"/>
                    <a:gd name="connsiteX108" fmla="*/ 104776 w 325438"/>
                    <a:gd name="connsiteY108" fmla="*/ 4763 h 336550"/>
                    <a:gd name="connsiteX109" fmla="*/ 142876 w 325438"/>
                    <a:gd name="connsiteY109" fmla="*/ 4763 h 336550"/>
                    <a:gd name="connsiteX110" fmla="*/ 138113 w 325438"/>
                    <a:gd name="connsiteY110" fmla="*/ 10110 h 336550"/>
                    <a:gd name="connsiteX111" fmla="*/ 138113 w 325438"/>
                    <a:gd name="connsiteY111" fmla="*/ 75616 h 336550"/>
                    <a:gd name="connsiteX112" fmla="*/ 142876 w 325438"/>
                    <a:gd name="connsiteY112" fmla="*/ 80963 h 336550"/>
                    <a:gd name="connsiteX113" fmla="*/ 147638 w 325438"/>
                    <a:gd name="connsiteY113" fmla="*/ 75616 h 336550"/>
                    <a:gd name="connsiteX114" fmla="*/ 147638 w 325438"/>
                    <a:gd name="connsiteY114" fmla="*/ 10110 h 336550"/>
                    <a:gd name="connsiteX115" fmla="*/ 142876 w 325438"/>
                    <a:gd name="connsiteY115" fmla="*/ 4763 h 336550"/>
                    <a:gd name="connsiteX116" fmla="*/ 182563 w 325438"/>
                    <a:gd name="connsiteY116" fmla="*/ 4763 h 336550"/>
                    <a:gd name="connsiteX117" fmla="*/ 177800 w 325438"/>
                    <a:gd name="connsiteY117" fmla="*/ 10110 h 336550"/>
                    <a:gd name="connsiteX118" fmla="*/ 177800 w 325438"/>
                    <a:gd name="connsiteY118" fmla="*/ 75616 h 336550"/>
                    <a:gd name="connsiteX119" fmla="*/ 182563 w 325438"/>
                    <a:gd name="connsiteY119" fmla="*/ 80963 h 336550"/>
                    <a:gd name="connsiteX120" fmla="*/ 187325 w 325438"/>
                    <a:gd name="connsiteY120" fmla="*/ 75616 h 336550"/>
                    <a:gd name="connsiteX121" fmla="*/ 187325 w 325438"/>
                    <a:gd name="connsiteY121" fmla="*/ 10110 h 336550"/>
                    <a:gd name="connsiteX122" fmla="*/ 182563 w 325438"/>
                    <a:gd name="connsiteY122" fmla="*/ 4763 h 336550"/>
                    <a:gd name="connsiteX123" fmla="*/ 220663 w 325438"/>
                    <a:gd name="connsiteY123" fmla="*/ 4763 h 336550"/>
                    <a:gd name="connsiteX124" fmla="*/ 215900 w 325438"/>
                    <a:gd name="connsiteY124" fmla="*/ 10110 h 336550"/>
                    <a:gd name="connsiteX125" fmla="*/ 215900 w 325438"/>
                    <a:gd name="connsiteY125" fmla="*/ 75616 h 336550"/>
                    <a:gd name="connsiteX126" fmla="*/ 220663 w 325438"/>
                    <a:gd name="connsiteY126" fmla="*/ 80963 h 336550"/>
                    <a:gd name="connsiteX127" fmla="*/ 225425 w 325438"/>
                    <a:gd name="connsiteY127" fmla="*/ 75616 h 336550"/>
                    <a:gd name="connsiteX128" fmla="*/ 225425 w 325438"/>
                    <a:gd name="connsiteY128" fmla="*/ 10110 h 336550"/>
                    <a:gd name="connsiteX129" fmla="*/ 220663 w 325438"/>
                    <a:gd name="connsiteY129" fmla="*/ 4763 h 336550"/>
                    <a:gd name="connsiteX130" fmla="*/ 260124 w 325438"/>
                    <a:gd name="connsiteY130" fmla="*/ 4763 h 336550"/>
                    <a:gd name="connsiteX131" fmla="*/ 255588 w 325438"/>
                    <a:gd name="connsiteY131" fmla="*/ 10110 h 336550"/>
                    <a:gd name="connsiteX132" fmla="*/ 255588 w 325438"/>
                    <a:gd name="connsiteY132" fmla="*/ 75616 h 336550"/>
                    <a:gd name="connsiteX133" fmla="*/ 260124 w 325438"/>
                    <a:gd name="connsiteY133" fmla="*/ 80963 h 336550"/>
                    <a:gd name="connsiteX134" fmla="*/ 263526 w 325438"/>
                    <a:gd name="connsiteY134" fmla="*/ 75616 h 336550"/>
                    <a:gd name="connsiteX135" fmla="*/ 263526 w 325438"/>
                    <a:gd name="connsiteY135" fmla="*/ 10110 h 336550"/>
                    <a:gd name="connsiteX136" fmla="*/ 260124 w 325438"/>
                    <a:gd name="connsiteY136" fmla="*/ 4763 h 336550"/>
                    <a:gd name="connsiteX137" fmla="*/ 64823 w 325438"/>
                    <a:gd name="connsiteY137" fmla="*/ 0 h 336550"/>
                    <a:gd name="connsiteX138" fmla="*/ 75406 w 325438"/>
                    <a:gd name="connsiteY138" fmla="*/ 10517 h 336550"/>
                    <a:gd name="connsiteX139" fmla="*/ 75406 w 325438"/>
                    <a:gd name="connsiteY139" fmla="*/ 14461 h 336550"/>
                    <a:gd name="connsiteX140" fmla="*/ 93927 w 325438"/>
                    <a:gd name="connsiteY140" fmla="*/ 14461 h 336550"/>
                    <a:gd name="connsiteX141" fmla="*/ 93927 w 325438"/>
                    <a:gd name="connsiteY141" fmla="*/ 10517 h 336550"/>
                    <a:gd name="connsiteX142" fmla="*/ 104511 w 325438"/>
                    <a:gd name="connsiteY142" fmla="*/ 0 h 336550"/>
                    <a:gd name="connsiteX143" fmla="*/ 115094 w 325438"/>
                    <a:gd name="connsiteY143" fmla="*/ 10517 h 336550"/>
                    <a:gd name="connsiteX144" fmla="*/ 115094 w 325438"/>
                    <a:gd name="connsiteY144" fmla="*/ 14461 h 336550"/>
                    <a:gd name="connsiteX145" fmla="*/ 133615 w 325438"/>
                    <a:gd name="connsiteY145" fmla="*/ 14461 h 336550"/>
                    <a:gd name="connsiteX146" fmla="*/ 133615 w 325438"/>
                    <a:gd name="connsiteY146" fmla="*/ 10517 h 336550"/>
                    <a:gd name="connsiteX147" fmla="*/ 142875 w 325438"/>
                    <a:gd name="connsiteY147" fmla="*/ 0 h 336550"/>
                    <a:gd name="connsiteX148" fmla="*/ 153459 w 325438"/>
                    <a:gd name="connsiteY148" fmla="*/ 10517 h 336550"/>
                    <a:gd name="connsiteX149" fmla="*/ 153459 w 325438"/>
                    <a:gd name="connsiteY149" fmla="*/ 14461 h 336550"/>
                    <a:gd name="connsiteX150" fmla="*/ 171980 w 325438"/>
                    <a:gd name="connsiteY150" fmla="*/ 14461 h 336550"/>
                    <a:gd name="connsiteX151" fmla="*/ 171980 w 325438"/>
                    <a:gd name="connsiteY151" fmla="*/ 10517 h 336550"/>
                    <a:gd name="connsiteX152" fmla="*/ 182563 w 325438"/>
                    <a:gd name="connsiteY152" fmla="*/ 0 h 336550"/>
                    <a:gd name="connsiteX153" fmla="*/ 191823 w 325438"/>
                    <a:gd name="connsiteY153" fmla="*/ 10517 h 336550"/>
                    <a:gd name="connsiteX154" fmla="*/ 191823 w 325438"/>
                    <a:gd name="connsiteY154" fmla="*/ 14461 h 336550"/>
                    <a:gd name="connsiteX155" fmla="*/ 210344 w 325438"/>
                    <a:gd name="connsiteY155" fmla="*/ 14461 h 336550"/>
                    <a:gd name="connsiteX156" fmla="*/ 210344 w 325438"/>
                    <a:gd name="connsiteY156" fmla="*/ 10517 h 336550"/>
                    <a:gd name="connsiteX157" fmla="*/ 220927 w 325438"/>
                    <a:gd name="connsiteY157" fmla="*/ 0 h 336550"/>
                    <a:gd name="connsiteX158" fmla="*/ 231511 w 325438"/>
                    <a:gd name="connsiteY158" fmla="*/ 10517 h 336550"/>
                    <a:gd name="connsiteX159" fmla="*/ 231511 w 325438"/>
                    <a:gd name="connsiteY159" fmla="*/ 14461 h 336550"/>
                    <a:gd name="connsiteX160" fmla="*/ 250032 w 325438"/>
                    <a:gd name="connsiteY160" fmla="*/ 14461 h 336550"/>
                    <a:gd name="connsiteX161" fmla="*/ 250032 w 325438"/>
                    <a:gd name="connsiteY161" fmla="*/ 10517 h 336550"/>
                    <a:gd name="connsiteX162" fmla="*/ 260615 w 325438"/>
                    <a:gd name="connsiteY162" fmla="*/ 0 h 336550"/>
                    <a:gd name="connsiteX163" fmla="*/ 269875 w 325438"/>
                    <a:gd name="connsiteY163" fmla="*/ 10517 h 336550"/>
                    <a:gd name="connsiteX164" fmla="*/ 269875 w 325438"/>
                    <a:gd name="connsiteY164" fmla="*/ 14461 h 336550"/>
                    <a:gd name="connsiteX165" fmla="*/ 276490 w 325438"/>
                    <a:gd name="connsiteY165" fmla="*/ 14461 h 336550"/>
                    <a:gd name="connsiteX166" fmla="*/ 325438 w 325438"/>
                    <a:gd name="connsiteY166" fmla="*/ 61789 h 336550"/>
                    <a:gd name="connsiteX167" fmla="*/ 325438 w 325438"/>
                    <a:gd name="connsiteY167" fmla="*/ 289223 h 336550"/>
                    <a:gd name="connsiteX168" fmla="*/ 276490 w 325438"/>
                    <a:gd name="connsiteY168" fmla="*/ 336550 h 336550"/>
                    <a:gd name="connsiteX169" fmla="*/ 48948 w 325438"/>
                    <a:gd name="connsiteY169" fmla="*/ 336550 h 336550"/>
                    <a:gd name="connsiteX170" fmla="*/ 0 w 325438"/>
                    <a:gd name="connsiteY170" fmla="*/ 289223 h 336550"/>
                    <a:gd name="connsiteX171" fmla="*/ 0 w 325438"/>
                    <a:gd name="connsiteY171" fmla="*/ 61789 h 336550"/>
                    <a:gd name="connsiteX172" fmla="*/ 48948 w 325438"/>
                    <a:gd name="connsiteY172" fmla="*/ 14461 h 336550"/>
                    <a:gd name="connsiteX173" fmla="*/ 55563 w 325438"/>
                    <a:gd name="connsiteY173" fmla="*/ 14461 h 336550"/>
                    <a:gd name="connsiteX174" fmla="*/ 55563 w 325438"/>
                    <a:gd name="connsiteY174" fmla="*/ 10517 h 336550"/>
                    <a:gd name="connsiteX175" fmla="*/ 64823 w 325438"/>
                    <a:gd name="connsiteY175" fmla="*/ 0 h 336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325438" h="336550">
                      <a:moveTo>
                        <a:pt x="233363" y="249238"/>
                      </a:moveTo>
                      <a:lnTo>
                        <a:pt x="279401" y="249238"/>
                      </a:lnTo>
                      <a:lnTo>
                        <a:pt x="279401" y="290513"/>
                      </a:lnTo>
                      <a:lnTo>
                        <a:pt x="233363" y="290513"/>
                      </a:lnTo>
                      <a:close/>
                      <a:moveTo>
                        <a:pt x="171450" y="249238"/>
                      </a:moveTo>
                      <a:lnTo>
                        <a:pt x="217488" y="249238"/>
                      </a:lnTo>
                      <a:lnTo>
                        <a:pt x="217488" y="290513"/>
                      </a:lnTo>
                      <a:lnTo>
                        <a:pt x="171450" y="290513"/>
                      </a:lnTo>
                      <a:close/>
                      <a:moveTo>
                        <a:pt x="107950" y="249238"/>
                      </a:moveTo>
                      <a:lnTo>
                        <a:pt x="155575" y="249238"/>
                      </a:lnTo>
                      <a:lnTo>
                        <a:pt x="155575" y="290513"/>
                      </a:lnTo>
                      <a:lnTo>
                        <a:pt x="107950" y="290513"/>
                      </a:lnTo>
                      <a:close/>
                      <a:moveTo>
                        <a:pt x="46038" y="249238"/>
                      </a:moveTo>
                      <a:lnTo>
                        <a:pt x="93663" y="249238"/>
                      </a:lnTo>
                      <a:lnTo>
                        <a:pt x="93663" y="290513"/>
                      </a:lnTo>
                      <a:lnTo>
                        <a:pt x="46038" y="290513"/>
                      </a:lnTo>
                      <a:close/>
                      <a:moveTo>
                        <a:pt x="233363" y="195263"/>
                      </a:moveTo>
                      <a:lnTo>
                        <a:pt x="279401" y="195263"/>
                      </a:lnTo>
                      <a:lnTo>
                        <a:pt x="279401" y="234951"/>
                      </a:lnTo>
                      <a:lnTo>
                        <a:pt x="233363" y="234951"/>
                      </a:lnTo>
                      <a:close/>
                      <a:moveTo>
                        <a:pt x="171450" y="195263"/>
                      </a:moveTo>
                      <a:lnTo>
                        <a:pt x="217488" y="195263"/>
                      </a:lnTo>
                      <a:lnTo>
                        <a:pt x="217488" y="234951"/>
                      </a:lnTo>
                      <a:lnTo>
                        <a:pt x="171450" y="234951"/>
                      </a:lnTo>
                      <a:close/>
                      <a:moveTo>
                        <a:pt x="107950" y="195263"/>
                      </a:moveTo>
                      <a:lnTo>
                        <a:pt x="155575" y="195263"/>
                      </a:lnTo>
                      <a:lnTo>
                        <a:pt x="155575" y="234951"/>
                      </a:lnTo>
                      <a:lnTo>
                        <a:pt x="107950" y="234951"/>
                      </a:lnTo>
                      <a:close/>
                      <a:moveTo>
                        <a:pt x="46038" y="195263"/>
                      </a:moveTo>
                      <a:lnTo>
                        <a:pt x="93663" y="195263"/>
                      </a:lnTo>
                      <a:lnTo>
                        <a:pt x="93663" y="234951"/>
                      </a:lnTo>
                      <a:lnTo>
                        <a:pt x="46038" y="234951"/>
                      </a:lnTo>
                      <a:close/>
                      <a:moveTo>
                        <a:pt x="233363" y="139700"/>
                      </a:moveTo>
                      <a:lnTo>
                        <a:pt x="279401" y="139700"/>
                      </a:lnTo>
                      <a:lnTo>
                        <a:pt x="279401" y="180975"/>
                      </a:lnTo>
                      <a:lnTo>
                        <a:pt x="233363" y="180975"/>
                      </a:lnTo>
                      <a:close/>
                      <a:moveTo>
                        <a:pt x="171450" y="139700"/>
                      </a:moveTo>
                      <a:lnTo>
                        <a:pt x="217488" y="139700"/>
                      </a:lnTo>
                      <a:lnTo>
                        <a:pt x="217488" y="180975"/>
                      </a:lnTo>
                      <a:lnTo>
                        <a:pt x="171450" y="180975"/>
                      </a:lnTo>
                      <a:close/>
                      <a:moveTo>
                        <a:pt x="107950" y="139700"/>
                      </a:moveTo>
                      <a:lnTo>
                        <a:pt x="155575" y="139700"/>
                      </a:lnTo>
                      <a:lnTo>
                        <a:pt x="155575" y="180975"/>
                      </a:lnTo>
                      <a:lnTo>
                        <a:pt x="107950" y="180975"/>
                      </a:lnTo>
                      <a:close/>
                      <a:moveTo>
                        <a:pt x="49167" y="38100"/>
                      </a:moveTo>
                      <a:cubicBezTo>
                        <a:pt x="35963" y="38100"/>
                        <a:pt x="25400" y="48613"/>
                        <a:pt x="25400" y="61753"/>
                      </a:cubicBezTo>
                      <a:cubicBezTo>
                        <a:pt x="25400" y="61753"/>
                        <a:pt x="25400" y="61753"/>
                        <a:pt x="25400" y="289085"/>
                      </a:cubicBezTo>
                      <a:cubicBezTo>
                        <a:pt x="25400" y="302226"/>
                        <a:pt x="35963" y="312738"/>
                        <a:pt x="49167" y="312738"/>
                      </a:cubicBezTo>
                      <a:cubicBezTo>
                        <a:pt x="49167" y="312738"/>
                        <a:pt x="49167" y="312738"/>
                        <a:pt x="276271" y="312738"/>
                      </a:cubicBezTo>
                      <a:cubicBezTo>
                        <a:pt x="289475" y="312738"/>
                        <a:pt x="300038" y="302226"/>
                        <a:pt x="300038" y="289085"/>
                      </a:cubicBezTo>
                      <a:cubicBezTo>
                        <a:pt x="300038" y="289085"/>
                        <a:pt x="300038" y="289085"/>
                        <a:pt x="300038" y="61753"/>
                      </a:cubicBezTo>
                      <a:cubicBezTo>
                        <a:pt x="300038" y="48613"/>
                        <a:pt x="289475" y="38100"/>
                        <a:pt x="276271" y="38100"/>
                      </a:cubicBezTo>
                      <a:cubicBezTo>
                        <a:pt x="276271" y="38100"/>
                        <a:pt x="276271" y="38100"/>
                        <a:pt x="269669" y="38100"/>
                      </a:cubicBezTo>
                      <a:cubicBezTo>
                        <a:pt x="269669" y="38100"/>
                        <a:pt x="269669" y="38100"/>
                        <a:pt x="269669" y="63067"/>
                      </a:cubicBezTo>
                      <a:cubicBezTo>
                        <a:pt x="273631" y="65695"/>
                        <a:pt x="276271" y="70951"/>
                        <a:pt x="276271" y="74894"/>
                      </a:cubicBezTo>
                      <a:cubicBezTo>
                        <a:pt x="276271" y="84092"/>
                        <a:pt x="268349" y="90662"/>
                        <a:pt x="260427" y="90662"/>
                      </a:cubicBezTo>
                      <a:cubicBezTo>
                        <a:pt x="251184" y="90662"/>
                        <a:pt x="244582" y="84092"/>
                        <a:pt x="244582" y="74894"/>
                      </a:cubicBezTo>
                      <a:cubicBezTo>
                        <a:pt x="244582" y="70951"/>
                        <a:pt x="245903" y="65695"/>
                        <a:pt x="249864" y="63067"/>
                      </a:cubicBezTo>
                      <a:cubicBezTo>
                        <a:pt x="249864" y="63067"/>
                        <a:pt x="249864" y="63067"/>
                        <a:pt x="249864" y="38100"/>
                      </a:cubicBezTo>
                      <a:cubicBezTo>
                        <a:pt x="249864" y="38100"/>
                        <a:pt x="249864" y="38100"/>
                        <a:pt x="231379" y="38100"/>
                      </a:cubicBezTo>
                      <a:cubicBezTo>
                        <a:pt x="231379" y="38100"/>
                        <a:pt x="231379" y="38100"/>
                        <a:pt x="231379" y="63067"/>
                      </a:cubicBezTo>
                      <a:cubicBezTo>
                        <a:pt x="234019" y="65695"/>
                        <a:pt x="236660" y="70951"/>
                        <a:pt x="236660" y="74894"/>
                      </a:cubicBezTo>
                      <a:cubicBezTo>
                        <a:pt x="236660" y="84092"/>
                        <a:pt x="230058" y="90662"/>
                        <a:pt x="220816" y="90662"/>
                      </a:cubicBezTo>
                      <a:cubicBezTo>
                        <a:pt x="212893" y="90662"/>
                        <a:pt x="204971" y="84092"/>
                        <a:pt x="204971" y="74894"/>
                      </a:cubicBezTo>
                      <a:cubicBezTo>
                        <a:pt x="204971" y="70951"/>
                        <a:pt x="207612" y="65695"/>
                        <a:pt x="210253" y="63067"/>
                      </a:cubicBezTo>
                      <a:cubicBezTo>
                        <a:pt x="210253" y="63067"/>
                        <a:pt x="210253" y="63067"/>
                        <a:pt x="210253" y="38100"/>
                      </a:cubicBezTo>
                      <a:cubicBezTo>
                        <a:pt x="210253" y="38100"/>
                        <a:pt x="210253" y="38100"/>
                        <a:pt x="191767" y="38100"/>
                      </a:cubicBezTo>
                      <a:cubicBezTo>
                        <a:pt x="191767" y="38100"/>
                        <a:pt x="191767" y="38100"/>
                        <a:pt x="191767" y="63067"/>
                      </a:cubicBezTo>
                      <a:cubicBezTo>
                        <a:pt x="195728" y="65695"/>
                        <a:pt x="198369" y="70951"/>
                        <a:pt x="198369" y="74894"/>
                      </a:cubicBezTo>
                      <a:cubicBezTo>
                        <a:pt x="198369" y="84092"/>
                        <a:pt x="190447" y="90662"/>
                        <a:pt x="182525" y="90662"/>
                      </a:cubicBezTo>
                      <a:cubicBezTo>
                        <a:pt x="173282" y="90662"/>
                        <a:pt x="166680" y="84092"/>
                        <a:pt x="166680" y="74894"/>
                      </a:cubicBezTo>
                      <a:cubicBezTo>
                        <a:pt x="166680" y="70951"/>
                        <a:pt x="168001" y="65695"/>
                        <a:pt x="171962" y="63067"/>
                      </a:cubicBezTo>
                      <a:cubicBezTo>
                        <a:pt x="171962" y="63067"/>
                        <a:pt x="171962" y="63067"/>
                        <a:pt x="171962" y="38100"/>
                      </a:cubicBezTo>
                      <a:cubicBezTo>
                        <a:pt x="171962" y="38100"/>
                        <a:pt x="171962" y="38100"/>
                        <a:pt x="153476" y="38100"/>
                      </a:cubicBezTo>
                      <a:cubicBezTo>
                        <a:pt x="153476" y="38100"/>
                        <a:pt x="153476" y="38100"/>
                        <a:pt x="153476" y="63067"/>
                      </a:cubicBezTo>
                      <a:cubicBezTo>
                        <a:pt x="157438" y="65695"/>
                        <a:pt x="158758" y="70951"/>
                        <a:pt x="158758" y="74894"/>
                      </a:cubicBezTo>
                      <a:cubicBezTo>
                        <a:pt x="158758" y="84092"/>
                        <a:pt x="152156" y="90662"/>
                        <a:pt x="142913" y="90662"/>
                      </a:cubicBezTo>
                      <a:cubicBezTo>
                        <a:pt x="134991" y="90662"/>
                        <a:pt x="127069" y="84092"/>
                        <a:pt x="127069" y="74894"/>
                      </a:cubicBezTo>
                      <a:cubicBezTo>
                        <a:pt x="127069" y="70951"/>
                        <a:pt x="129710" y="65695"/>
                        <a:pt x="133671" y="63067"/>
                      </a:cubicBezTo>
                      <a:cubicBezTo>
                        <a:pt x="133671" y="63067"/>
                        <a:pt x="133671" y="63067"/>
                        <a:pt x="133671" y="38100"/>
                      </a:cubicBezTo>
                      <a:cubicBezTo>
                        <a:pt x="133671" y="38100"/>
                        <a:pt x="133671" y="38100"/>
                        <a:pt x="115186" y="38100"/>
                      </a:cubicBezTo>
                      <a:cubicBezTo>
                        <a:pt x="115186" y="38100"/>
                        <a:pt x="115186" y="38100"/>
                        <a:pt x="115186" y="63067"/>
                      </a:cubicBezTo>
                      <a:cubicBezTo>
                        <a:pt x="117826" y="65695"/>
                        <a:pt x="120467" y="70951"/>
                        <a:pt x="120467" y="74894"/>
                      </a:cubicBezTo>
                      <a:cubicBezTo>
                        <a:pt x="120467" y="84092"/>
                        <a:pt x="112545" y="90662"/>
                        <a:pt x="104623" y="90662"/>
                      </a:cubicBezTo>
                      <a:cubicBezTo>
                        <a:pt x="95380" y="90662"/>
                        <a:pt x="88778" y="84092"/>
                        <a:pt x="88778" y="74894"/>
                      </a:cubicBezTo>
                      <a:cubicBezTo>
                        <a:pt x="88778" y="70951"/>
                        <a:pt x="91419" y="65695"/>
                        <a:pt x="94060" y="63067"/>
                      </a:cubicBezTo>
                      <a:cubicBezTo>
                        <a:pt x="94060" y="63067"/>
                        <a:pt x="94060" y="63067"/>
                        <a:pt x="94060" y="38100"/>
                      </a:cubicBezTo>
                      <a:cubicBezTo>
                        <a:pt x="94060" y="38100"/>
                        <a:pt x="94060" y="38100"/>
                        <a:pt x="75574" y="38100"/>
                      </a:cubicBezTo>
                      <a:cubicBezTo>
                        <a:pt x="75574" y="38100"/>
                        <a:pt x="75574" y="38100"/>
                        <a:pt x="75574" y="63067"/>
                      </a:cubicBezTo>
                      <a:cubicBezTo>
                        <a:pt x="79535" y="65695"/>
                        <a:pt x="80856" y="70951"/>
                        <a:pt x="80856" y="74894"/>
                      </a:cubicBezTo>
                      <a:cubicBezTo>
                        <a:pt x="80856" y="84092"/>
                        <a:pt x="74254" y="90662"/>
                        <a:pt x="65011" y="90662"/>
                      </a:cubicBezTo>
                      <a:cubicBezTo>
                        <a:pt x="57089" y="90662"/>
                        <a:pt x="49167" y="84092"/>
                        <a:pt x="49167" y="74894"/>
                      </a:cubicBezTo>
                      <a:cubicBezTo>
                        <a:pt x="49167" y="70951"/>
                        <a:pt x="51808" y="65695"/>
                        <a:pt x="55769" y="63067"/>
                      </a:cubicBezTo>
                      <a:cubicBezTo>
                        <a:pt x="55769" y="63067"/>
                        <a:pt x="55769" y="63067"/>
                        <a:pt x="55769" y="38100"/>
                      </a:cubicBezTo>
                      <a:cubicBezTo>
                        <a:pt x="55769" y="38100"/>
                        <a:pt x="55769" y="38100"/>
                        <a:pt x="49167" y="38100"/>
                      </a:cubicBezTo>
                      <a:close/>
                      <a:moveTo>
                        <a:pt x="65315" y="4763"/>
                      </a:moveTo>
                      <a:cubicBezTo>
                        <a:pt x="63047" y="4763"/>
                        <a:pt x="61913" y="7437"/>
                        <a:pt x="61913" y="10110"/>
                      </a:cubicBezTo>
                      <a:lnTo>
                        <a:pt x="61913" y="75616"/>
                      </a:lnTo>
                      <a:cubicBezTo>
                        <a:pt x="61913" y="79626"/>
                        <a:pt x="63047" y="80963"/>
                        <a:pt x="65315" y="80963"/>
                      </a:cubicBezTo>
                      <a:cubicBezTo>
                        <a:pt x="68717" y="80963"/>
                        <a:pt x="69851" y="79626"/>
                        <a:pt x="69851" y="75616"/>
                      </a:cubicBezTo>
                      <a:cubicBezTo>
                        <a:pt x="69851" y="75616"/>
                        <a:pt x="69851" y="75616"/>
                        <a:pt x="69851" y="10110"/>
                      </a:cubicBezTo>
                      <a:cubicBezTo>
                        <a:pt x="69851" y="7437"/>
                        <a:pt x="68717" y="4763"/>
                        <a:pt x="65315" y="4763"/>
                      </a:cubicBezTo>
                      <a:close/>
                      <a:moveTo>
                        <a:pt x="104776" y="4763"/>
                      </a:moveTo>
                      <a:cubicBezTo>
                        <a:pt x="102394" y="4763"/>
                        <a:pt x="100013" y="7437"/>
                        <a:pt x="100013" y="10110"/>
                      </a:cubicBezTo>
                      <a:lnTo>
                        <a:pt x="100013" y="75616"/>
                      </a:lnTo>
                      <a:cubicBezTo>
                        <a:pt x="100013" y="79626"/>
                        <a:pt x="102394" y="80963"/>
                        <a:pt x="104776" y="80963"/>
                      </a:cubicBezTo>
                      <a:cubicBezTo>
                        <a:pt x="107157" y="80963"/>
                        <a:pt x="109538" y="79626"/>
                        <a:pt x="109538" y="75616"/>
                      </a:cubicBezTo>
                      <a:cubicBezTo>
                        <a:pt x="109538" y="75616"/>
                        <a:pt x="109538" y="75616"/>
                        <a:pt x="109538" y="10110"/>
                      </a:cubicBezTo>
                      <a:cubicBezTo>
                        <a:pt x="109538" y="7437"/>
                        <a:pt x="107157" y="4763"/>
                        <a:pt x="104776" y="4763"/>
                      </a:cubicBezTo>
                      <a:close/>
                      <a:moveTo>
                        <a:pt x="142876" y="4763"/>
                      </a:moveTo>
                      <a:cubicBezTo>
                        <a:pt x="140494" y="4763"/>
                        <a:pt x="138113" y="7437"/>
                        <a:pt x="138113" y="10110"/>
                      </a:cubicBezTo>
                      <a:lnTo>
                        <a:pt x="138113" y="75616"/>
                      </a:lnTo>
                      <a:cubicBezTo>
                        <a:pt x="138113" y="79626"/>
                        <a:pt x="140494" y="80963"/>
                        <a:pt x="142876" y="80963"/>
                      </a:cubicBezTo>
                      <a:cubicBezTo>
                        <a:pt x="145257" y="80963"/>
                        <a:pt x="147638" y="79626"/>
                        <a:pt x="147638" y="75616"/>
                      </a:cubicBezTo>
                      <a:cubicBezTo>
                        <a:pt x="147638" y="75616"/>
                        <a:pt x="147638" y="75616"/>
                        <a:pt x="147638" y="10110"/>
                      </a:cubicBezTo>
                      <a:cubicBezTo>
                        <a:pt x="147638" y="7437"/>
                        <a:pt x="145257" y="4763"/>
                        <a:pt x="142876" y="4763"/>
                      </a:cubicBezTo>
                      <a:close/>
                      <a:moveTo>
                        <a:pt x="182563" y="4763"/>
                      </a:moveTo>
                      <a:cubicBezTo>
                        <a:pt x="180181" y="4763"/>
                        <a:pt x="177800" y="7437"/>
                        <a:pt x="177800" y="10110"/>
                      </a:cubicBezTo>
                      <a:lnTo>
                        <a:pt x="177800" y="75616"/>
                      </a:lnTo>
                      <a:cubicBezTo>
                        <a:pt x="177800" y="79626"/>
                        <a:pt x="180181" y="80963"/>
                        <a:pt x="182563" y="80963"/>
                      </a:cubicBezTo>
                      <a:cubicBezTo>
                        <a:pt x="184944" y="80963"/>
                        <a:pt x="187325" y="79626"/>
                        <a:pt x="187325" y="75616"/>
                      </a:cubicBezTo>
                      <a:cubicBezTo>
                        <a:pt x="187325" y="75616"/>
                        <a:pt x="187325" y="75616"/>
                        <a:pt x="187325" y="10110"/>
                      </a:cubicBezTo>
                      <a:cubicBezTo>
                        <a:pt x="187325" y="7437"/>
                        <a:pt x="184944" y="4763"/>
                        <a:pt x="182563" y="4763"/>
                      </a:cubicBezTo>
                      <a:close/>
                      <a:moveTo>
                        <a:pt x="220663" y="4763"/>
                      </a:moveTo>
                      <a:cubicBezTo>
                        <a:pt x="218281" y="4763"/>
                        <a:pt x="215900" y="7437"/>
                        <a:pt x="215900" y="10110"/>
                      </a:cubicBezTo>
                      <a:lnTo>
                        <a:pt x="215900" y="75616"/>
                      </a:lnTo>
                      <a:cubicBezTo>
                        <a:pt x="215900" y="79626"/>
                        <a:pt x="218281" y="80963"/>
                        <a:pt x="220663" y="80963"/>
                      </a:cubicBezTo>
                      <a:cubicBezTo>
                        <a:pt x="223044" y="80963"/>
                        <a:pt x="225425" y="79626"/>
                        <a:pt x="225425" y="75616"/>
                      </a:cubicBezTo>
                      <a:cubicBezTo>
                        <a:pt x="225425" y="75616"/>
                        <a:pt x="225425" y="75616"/>
                        <a:pt x="225425" y="10110"/>
                      </a:cubicBezTo>
                      <a:cubicBezTo>
                        <a:pt x="225425" y="7437"/>
                        <a:pt x="223044" y="4763"/>
                        <a:pt x="220663" y="4763"/>
                      </a:cubicBezTo>
                      <a:close/>
                      <a:moveTo>
                        <a:pt x="260124" y="4763"/>
                      </a:moveTo>
                      <a:cubicBezTo>
                        <a:pt x="256722" y="4763"/>
                        <a:pt x="255588" y="7437"/>
                        <a:pt x="255588" y="10110"/>
                      </a:cubicBezTo>
                      <a:lnTo>
                        <a:pt x="255588" y="75616"/>
                      </a:lnTo>
                      <a:cubicBezTo>
                        <a:pt x="255588" y="79626"/>
                        <a:pt x="256722" y="80963"/>
                        <a:pt x="260124" y="80963"/>
                      </a:cubicBezTo>
                      <a:cubicBezTo>
                        <a:pt x="262392" y="80963"/>
                        <a:pt x="263526" y="79626"/>
                        <a:pt x="263526" y="75616"/>
                      </a:cubicBezTo>
                      <a:cubicBezTo>
                        <a:pt x="263526" y="75616"/>
                        <a:pt x="263526" y="75616"/>
                        <a:pt x="263526" y="10110"/>
                      </a:cubicBezTo>
                      <a:cubicBezTo>
                        <a:pt x="263526" y="7437"/>
                        <a:pt x="262392" y="4763"/>
                        <a:pt x="260124" y="4763"/>
                      </a:cubicBezTo>
                      <a:close/>
                      <a:moveTo>
                        <a:pt x="64823" y="0"/>
                      </a:moveTo>
                      <a:cubicBezTo>
                        <a:pt x="71438" y="0"/>
                        <a:pt x="75406" y="3944"/>
                        <a:pt x="75406" y="10517"/>
                      </a:cubicBezTo>
                      <a:cubicBezTo>
                        <a:pt x="75406" y="10517"/>
                        <a:pt x="75406" y="10517"/>
                        <a:pt x="75406" y="14461"/>
                      </a:cubicBezTo>
                      <a:cubicBezTo>
                        <a:pt x="75406" y="14461"/>
                        <a:pt x="75406" y="14461"/>
                        <a:pt x="93927" y="14461"/>
                      </a:cubicBezTo>
                      <a:cubicBezTo>
                        <a:pt x="93927" y="14461"/>
                        <a:pt x="93927" y="14461"/>
                        <a:pt x="93927" y="10517"/>
                      </a:cubicBezTo>
                      <a:cubicBezTo>
                        <a:pt x="93927" y="3944"/>
                        <a:pt x="99219" y="0"/>
                        <a:pt x="104511" y="0"/>
                      </a:cubicBezTo>
                      <a:cubicBezTo>
                        <a:pt x="109802" y="0"/>
                        <a:pt x="115094" y="3944"/>
                        <a:pt x="115094" y="10517"/>
                      </a:cubicBezTo>
                      <a:cubicBezTo>
                        <a:pt x="115094" y="10517"/>
                        <a:pt x="115094" y="10517"/>
                        <a:pt x="115094" y="14461"/>
                      </a:cubicBezTo>
                      <a:cubicBezTo>
                        <a:pt x="115094" y="14461"/>
                        <a:pt x="115094" y="14461"/>
                        <a:pt x="133615" y="14461"/>
                      </a:cubicBezTo>
                      <a:cubicBezTo>
                        <a:pt x="133615" y="14461"/>
                        <a:pt x="133615" y="14461"/>
                        <a:pt x="133615" y="10517"/>
                      </a:cubicBezTo>
                      <a:cubicBezTo>
                        <a:pt x="133615" y="3944"/>
                        <a:pt x="137584" y="0"/>
                        <a:pt x="142875" y="0"/>
                      </a:cubicBezTo>
                      <a:cubicBezTo>
                        <a:pt x="149490" y="0"/>
                        <a:pt x="153459" y="3944"/>
                        <a:pt x="153459" y="10517"/>
                      </a:cubicBezTo>
                      <a:cubicBezTo>
                        <a:pt x="153459" y="10517"/>
                        <a:pt x="153459" y="10517"/>
                        <a:pt x="153459" y="14461"/>
                      </a:cubicBezTo>
                      <a:cubicBezTo>
                        <a:pt x="153459" y="14461"/>
                        <a:pt x="153459" y="14461"/>
                        <a:pt x="171980" y="14461"/>
                      </a:cubicBezTo>
                      <a:cubicBezTo>
                        <a:pt x="171980" y="14461"/>
                        <a:pt x="171980" y="14461"/>
                        <a:pt x="171980" y="10517"/>
                      </a:cubicBezTo>
                      <a:cubicBezTo>
                        <a:pt x="171980" y="3944"/>
                        <a:pt x="175948" y="0"/>
                        <a:pt x="182563" y="0"/>
                      </a:cubicBezTo>
                      <a:cubicBezTo>
                        <a:pt x="187855" y="0"/>
                        <a:pt x="191823" y="3944"/>
                        <a:pt x="191823" y="10517"/>
                      </a:cubicBezTo>
                      <a:cubicBezTo>
                        <a:pt x="191823" y="10517"/>
                        <a:pt x="191823" y="10517"/>
                        <a:pt x="191823" y="14461"/>
                      </a:cubicBezTo>
                      <a:cubicBezTo>
                        <a:pt x="191823" y="14461"/>
                        <a:pt x="191823" y="14461"/>
                        <a:pt x="210344" y="14461"/>
                      </a:cubicBezTo>
                      <a:cubicBezTo>
                        <a:pt x="210344" y="14461"/>
                        <a:pt x="210344" y="14461"/>
                        <a:pt x="210344" y="10517"/>
                      </a:cubicBezTo>
                      <a:cubicBezTo>
                        <a:pt x="210344" y="3944"/>
                        <a:pt x="215636" y="0"/>
                        <a:pt x="220927" y="0"/>
                      </a:cubicBezTo>
                      <a:cubicBezTo>
                        <a:pt x="226219" y="0"/>
                        <a:pt x="231511" y="3944"/>
                        <a:pt x="231511" y="10517"/>
                      </a:cubicBezTo>
                      <a:cubicBezTo>
                        <a:pt x="231511" y="10517"/>
                        <a:pt x="231511" y="10517"/>
                        <a:pt x="231511" y="14461"/>
                      </a:cubicBezTo>
                      <a:cubicBezTo>
                        <a:pt x="231511" y="14461"/>
                        <a:pt x="231511" y="14461"/>
                        <a:pt x="250032" y="14461"/>
                      </a:cubicBezTo>
                      <a:cubicBezTo>
                        <a:pt x="250032" y="14461"/>
                        <a:pt x="250032" y="14461"/>
                        <a:pt x="250032" y="10517"/>
                      </a:cubicBezTo>
                      <a:cubicBezTo>
                        <a:pt x="250032" y="3944"/>
                        <a:pt x="254000" y="0"/>
                        <a:pt x="260615" y="0"/>
                      </a:cubicBezTo>
                      <a:cubicBezTo>
                        <a:pt x="265907" y="0"/>
                        <a:pt x="269875" y="3944"/>
                        <a:pt x="269875" y="10517"/>
                      </a:cubicBezTo>
                      <a:cubicBezTo>
                        <a:pt x="269875" y="10517"/>
                        <a:pt x="269875" y="10517"/>
                        <a:pt x="269875" y="14461"/>
                      </a:cubicBezTo>
                      <a:cubicBezTo>
                        <a:pt x="269875" y="14461"/>
                        <a:pt x="269875" y="14461"/>
                        <a:pt x="276490" y="14461"/>
                      </a:cubicBezTo>
                      <a:cubicBezTo>
                        <a:pt x="302948" y="14461"/>
                        <a:pt x="325438" y="35496"/>
                        <a:pt x="325438" y="61789"/>
                      </a:cubicBezTo>
                      <a:cubicBezTo>
                        <a:pt x="325438" y="61789"/>
                        <a:pt x="325438" y="61789"/>
                        <a:pt x="325438" y="289223"/>
                      </a:cubicBezTo>
                      <a:cubicBezTo>
                        <a:pt x="325438" y="315516"/>
                        <a:pt x="302948" y="336550"/>
                        <a:pt x="276490" y="336550"/>
                      </a:cubicBezTo>
                      <a:cubicBezTo>
                        <a:pt x="276490" y="336550"/>
                        <a:pt x="276490" y="336550"/>
                        <a:pt x="48948" y="336550"/>
                      </a:cubicBezTo>
                      <a:cubicBezTo>
                        <a:pt x="22490" y="336550"/>
                        <a:pt x="0" y="315516"/>
                        <a:pt x="0" y="289223"/>
                      </a:cubicBezTo>
                      <a:cubicBezTo>
                        <a:pt x="0" y="289223"/>
                        <a:pt x="0" y="289223"/>
                        <a:pt x="0" y="61789"/>
                      </a:cubicBezTo>
                      <a:cubicBezTo>
                        <a:pt x="0" y="35496"/>
                        <a:pt x="22490" y="14461"/>
                        <a:pt x="48948" y="14461"/>
                      </a:cubicBezTo>
                      <a:cubicBezTo>
                        <a:pt x="48948" y="14461"/>
                        <a:pt x="48948" y="14461"/>
                        <a:pt x="55563" y="14461"/>
                      </a:cubicBezTo>
                      <a:cubicBezTo>
                        <a:pt x="55563" y="14461"/>
                        <a:pt x="55563" y="14461"/>
                        <a:pt x="55563" y="10517"/>
                      </a:cubicBezTo>
                      <a:cubicBezTo>
                        <a:pt x="55563" y="3944"/>
                        <a:pt x="59531" y="0"/>
                        <a:pt x="64823" y="0"/>
                      </a:cubicBezTo>
                      <a:close/>
                    </a:path>
                  </a:pathLst>
                </a:custGeom>
                <a:solidFill>
                  <a:sysClr val="window" lastClr="FFFFFF"/>
                </a:solidFill>
                <a:ln>
                  <a:noFill/>
                </a:ln>
              </p:spPr>
              <p:txBody>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dirty="0">
                    <a:ln>
                      <a:noFill/>
                    </a:ln>
                    <a:solidFill>
                      <a:srgbClr val="000000"/>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grpSp>
          <p:sp>
            <p:nvSpPr>
              <p:cNvPr id="36" name="文本框 27">
                <a:extLst>
                  <a:ext uri="{FF2B5EF4-FFF2-40B4-BE49-F238E27FC236}">
                    <a16:creationId xmlns:a16="http://schemas.microsoft.com/office/drawing/2014/main" id="{49F58F66-7F99-DA0A-7A16-4628BF567420}"/>
                  </a:ext>
                </a:extLst>
              </p:cNvPr>
              <p:cNvSpPr txBox="1"/>
              <p:nvPr/>
            </p:nvSpPr>
            <p:spPr>
              <a:xfrm>
                <a:off x="6693432" y="4718251"/>
                <a:ext cx="1742936" cy="252777"/>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时间：</a:t>
                </a:r>
                <a:r>
                  <a:rPr kumimoji="0" lang="en-US" altLang="zh-CN"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2024.05.15</a:t>
                </a:r>
              </a:p>
            </p:txBody>
          </p:sp>
        </p:grpSp>
        <p:grpSp>
          <p:nvGrpSpPr>
            <p:cNvPr id="39" name="组合 38">
              <a:extLst>
                <a:ext uri="{FF2B5EF4-FFF2-40B4-BE49-F238E27FC236}">
                  <a16:creationId xmlns:a16="http://schemas.microsoft.com/office/drawing/2014/main" id="{18085DA4-541A-68D6-11FA-C52827CC88B7}"/>
                </a:ext>
              </a:extLst>
            </p:cNvPr>
            <p:cNvGrpSpPr/>
            <p:nvPr/>
          </p:nvGrpSpPr>
          <p:grpSpPr>
            <a:xfrm>
              <a:off x="6300197" y="5655963"/>
              <a:ext cx="2260239" cy="370765"/>
              <a:chOff x="4654427" y="4718860"/>
              <a:chExt cx="1688201" cy="276971"/>
            </a:xfrm>
          </p:grpSpPr>
          <p:sp>
            <p:nvSpPr>
              <p:cNvPr id="40" name="圆角矩形 2">
                <a:extLst>
                  <a:ext uri="{FF2B5EF4-FFF2-40B4-BE49-F238E27FC236}">
                    <a16:creationId xmlns:a16="http://schemas.microsoft.com/office/drawing/2014/main" id="{ED6B3375-B264-02CA-DF4A-6DE12D794D77}"/>
                  </a:ext>
                </a:extLst>
              </p:cNvPr>
              <p:cNvSpPr/>
              <p:nvPr/>
            </p:nvSpPr>
            <p:spPr>
              <a:xfrm>
                <a:off x="4654427" y="4718860"/>
                <a:ext cx="276971" cy="276971"/>
              </a:xfrm>
              <a:prstGeom prst="ellipse">
                <a:avLst/>
              </a:prstGeom>
              <a:solidFill>
                <a:srgbClr val="1C50A2"/>
              </a:solidFill>
              <a:ln w="25400" cap="flat" cmpd="sng" algn="ctr">
                <a:noFill/>
                <a:prstDash val="solid"/>
                <a:miter lim="800000"/>
              </a:ln>
              <a:effectLst>
                <a:outerShdw blurRad="177800" dist="101600" dir="8100000" algn="tr" rotWithShape="0">
                  <a:prstClr val="black">
                    <a:alpha val="30000"/>
                  </a:prstClr>
                </a:outerShdw>
              </a:effectLst>
            </p:spPr>
            <p:txBody>
              <a:bodyPr rtlCol="0" anchor="ct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600" i="0" u="none" strike="noStrike" kern="1200" cap="none" spc="0" normalizeH="0" baseline="0" noProof="0">
                  <a:ln>
                    <a:noFill/>
                  </a:ln>
                  <a:solidFill>
                    <a:srgbClr val="1C50A2"/>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endParaRPr>
              </a:p>
            </p:txBody>
          </p:sp>
          <p:sp>
            <p:nvSpPr>
              <p:cNvPr id="41" name="文本框 22">
                <a:extLst>
                  <a:ext uri="{FF2B5EF4-FFF2-40B4-BE49-F238E27FC236}">
                    <a16:creationId xmlns:a16="http://schemas.microsoft.com/office/drawing/2014/main" id="{2911E83E-B2A8-A209-CC44-51673F6E27B6}"/>
                  </a:ext>
                </a:extLst>
              </p:cNvPr>
              <p:cNvSpPr txBox="1"/>
              <p:nvPr/>
            </p:nvSpPr>
            <p:spPr>
              <a:xfrm>
                <a:off x="4949955" y="4733682"/>
                <a:ext cx="1392673" cy="252908"/>
              </a:xfrm>
              <a:prstGeom prst="rect">
                <a:avLst/>
              </a:prstGeom>
              <a:noFill/>
            </p:spPr>
            <p:txBody>
              <a:bodyPr wrap="square" rtlCol="0">
                <a:spAutoFit/>
              </a:bodyPr>
              <a:lstStyle>
                <a:defPPr>
                  <a:defRPr lang="zh-CN"/>
                </a:defPPr>
                <a:lvl1pPr marL="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1pPr>
                <a:lvl2pPr marL="457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2pPr>
                <a:lvl3pPr marL="914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3pPr>
                <a:lvl4pPr marL="1371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4pPr>
                <a:lvl5pPr marL="18288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5pPr>
                <a:lvl6pPr marL="22860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6pPr>
                <a:lvl7pPr marL="27432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7pPr>
                <a:lvl8pPr marL="32004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8pPr>
                <a:lvl9pPr marL="3657600" algn="l" defTabSz="914400" rtl="0" eaLnBrk="1" latinLnBrk="0" hangingPunct="1">
                  <a:defRPr sz="1800" kern="1200">
                    <a:solidFill>
                      <a:srgbClr val="000000"/>
                    </a:solidFill>
                    <a:latin typeface="Arial" panose="020B0604020202020204" pitchFamily="34" charset="0"/>
                    <a:ea typeface="微软雅黑" panose="020B0503020204020204" pitchFamily="34" charset="-122"/>
                    <a:cs typeface="+mn-ea"/>
                  </a:defRPr>
                </a:lvl9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i="0" u="none" strike="noStrike" kern="1200" cap="none" spc="0" normalizeH="0" baseline="0" noProof="0" dirty="0">
                    <a:ln>
                      <a:noFill/>
                    </a:ln>
                    <a:solidFill>
                      <a:sysClr val="windowText" lastClr="000000">
                        <a:lumMod val="75000"/>
                        <a:lumOff val="25000"/>
                      </a:sysClr>
                    </a:solidFill>
                    <a:effectLst/>
                    <a:uLnTx/>
                    <a:uFillTx/>
                    <a:latin typeface="Arial" panose="020B0604020202020204"/>
                    <a:ea typeface="微软雅黑" panose="020B0503020204020204" pitchFamily="34" charset="-122"/>
                    <a:cs typeface="微软雅黑" panose="020B0503020204020204" pitchFamily="34" charset="-122"/>
                    <a:sym typeface="Arial" panose="020B0604020202020204" pitchFamily="34" charset="0"/>
                  </a:rPr>
                  <a:t>导师：陈立平</a:t>
                </a:r>
              </a:p>
            </p:txBody>
          </p:sp>
        </p:grpSp>
      </p:grpSp>
      <p:pic>
        <p:nvPicPr>
          <p:cNvPr id="42" name="图形 41" descr="书籍 纯色填充">
            <a:extLst>
              <a:ext uri="{FF2B5EF4-FFF2-40B4-BE49-F238E27FC236}">
                <a16:creationId xmlns:a16="http://schemas.microsoft.com/office/drawing/2014/main" id="{E8438A00-E3FE-BE32-C782-3561FE5D4899}"/>
              </a:ext>
            </a:extLst>
          </p:cNvPr>
          <p:cNvPicPr>
            <a:picLocks noChangeAspect="1"/>
          </p:cNvPicPr>
          <p:nvPr/>
        </p:nvPicPr>
        <p:blipFill>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469632" y="5711511"/>
            <a:ext cx="246538" cy="246538"/>
          </a:xfrm>
          <a:prstGeom prst="rect">
            <a:avLst/>
          </a:prstGeom>
        </p:spPr>
      </p:pic>
      <p:sp>
        <p:nvSpPr>
          <p:cNvPr id="3" name="文本框 2">
            <a:extLst>
              <a:ext uri="{FF2B5EF4-FFF2-40B4-BE49-F238E27FC236}">
                <a16:creationId xmlns:a16="http://schemas.microsoft.com/office/drawing/2014/main" id="{D0A8AA2B-1909-D124-D1DD-7FD4E42D2E87}"/>
              </a:ext>
            </a:extLst>
          </p:cNvPr>
          <p:cNvSpPr txBox="1"/>
          <p:nvPr/>
        </p:nvSpPr>
        <p:spPr>
          <a:xfrm>
            <a:off x="4591254" y="4079621"/>
            <a:ext cx="6004560" cy="2031325"/>
          </a:xfrm>
          <a:prstGeom prst="rect">
            <a:avLst/>
          </a:prstGeom>
          <a:noFill/>
        </p:spPr>
        <p:txBody>
          <a:bodyPr wrap="square" rtlCol="0">
            <a:spAutoFit/>
          </a:bodyPr>
          <a:lstStyle/>
          <a:p>
            <a:pPr marL="0" marR="0" lvl="0" indent="0" algn="ctr" defTabSz="342900" rtl="0" eaLnBrk="1" fontAlgn="auto" latinLnBrk="0" hangingPunct="1">
              <a:lnSpc>
                <a:spcPct val="15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rPr>
              <a:t>基于深度迁移学习的飞行器方向舵</a:t>
            </a:r>
          </a:p>
          <a:p>
            <a:pPr marL="0" marR="0" lvl="0" indent="0" algn="ctr" defTabSz="342900" rtl="0" eaLnBrk="1" fontAlgn="auto" latinLnBrk="0" hangingPunct="1">
              <a:lnSpc>
                <a:spcPct val="150000"/>
              </a:lnSpc>
              <a:spcBef>
                <a:spcPts val="0"/>
              </a:spcBef>
              <a:spcAft>
                <a:spcPts val="0"/>
              </a:spcAft>
              <a:buClrTx/>
              <a:buSzTx/>
              <a:buFontTx/>
              <a:buNone/>
              <a:defRPr/>
            </a:pPr>
            <a:r>
              <a:rPr lang="zh-CN" altLang="en-US" sz="2400" b="1" dirty="0">
                <a:latin typeface="微软雅黑" panose="020B0503020204020204" pitchFamily="34" charset="-122"/>
                <a:ea typeface="微软雅黑" panose="020B0503020204020204" pitchFamily="34" charset="-122"/>
              </a:rPr>
              <a:t>变工况故障诊断研究</a:t>
            </a:r>
          </a:p>
          <a:p>
            <a:pPr marL="0" marR="0" lvl="0" indent="0" algn="ctr" defTabSz="342900" rtl="0" eaLnBrk="1" fontAlgn="auto" latinLnBrk="0" hangingPunct="1">
              <a:lnSpc>
                <a:spcPct val="150000"/>
              </a:lnSpc>
              <a:spcBef>
                <a:spcPts val="0"/>
              </a:spcBef>
              <a:spcAft>
                <a:spcPts val="0"/>
              </a:spcAft>
              <a:buClrTx/>
              <a:buSzTx/>
              <a:buFontTx/>
              <a:buNone/>
              <a:defRPr/>
            </a:pPr>
            <a:endParaRPr lang="zh-CN" altLang="en-US" sz="2400" b="1"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15796451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6540" y="65321"/>
            <a:ext cx="3075305" cy="1325880"/>
          </a:xfrm>
        </p:spPr>
        <p:txBody>
          <a:bodyPr/>
          <a:lstStyle/>
          <a:p>
            <a:r>
              <a:rPr lang="en-US" altLang="zh-CN" sz="3400" b="1" dirty="0"/>
              <a:t>1-1 </a:t>
            </a:r>
            <a:r>
              <a:rPr lang="zh-CN" altLang="en-US" sz="3400" b="1" dirty="0"/>
              <a:t>研究背景</a:t>
            </a:r>
          </a:p>
        </p:txBody>
      </p:sp>
      <p:sp>
        <p:nvSpPr>
          <p:cNvPr id="5" name="内容占位符 4"/>
          <p:cNvSpPr>
            <a:spLocks noGrp="1"/>
          </p:cNvSpPr>
          <p:nvPr>
            <p:ph idx="1"/>
          </p:nvPr>
        </p:nvSpPr>
        <p:spPr>
          <a:xfrm>
            <a:off x="493061" y="952861"/>
            <a:ext cx="13771577" cy="1996441"/>
          </a:xfrm>
        </p:spPr>
        <p:txBody>
          <a:bodyPr>
            <a:normAutofit/>
          </a:bodyPr>
          <a:lstStyle/>
          <a:p>
            <a:pPr fontAlgn="auto">
              <a:lnSpc>
                <a:spcPct val="100000"/>
              </a:lnSpc>
            </a:pPr>
            <a:r>
              <a:rPr lang="zh-CN" altLang="en-US" sz="2400" dirty="0">
                <a:latin typeface="+mj-ea"/>
                <a:ea typeface="+mj-ea"/>
                <a:cs typeface="微软雅黑" panose="020B0503020204020204" charset="-122"/>
                <a:sym typeface="+mn-ea"/>
              </a:rPr>
              <a:t> 方向舵</a:t>
            </a:r>
            <a:r>
              <a:rPr lang="zh-CN" altLang="en-US" sz="2400" b="1" dirty="0">
                <a:solidFill>
                  <a:srgbClr val="960000"/>
                </a:solidFill>
                <a:latin typeface="+mj-ea"/>
                <a:ea typeface="+mj-ea"/>
                <a:cs typeface="微软雅黑" panose="020B0503020204020204" charset="-122"/>
                <a:sym typeface="+mn-ea"/>
              </a:rPr>
              <a:t>工况环境复杂多变</a:t>
            </a:r>
            <a:endParaRPr lang="en-US" altLang="zh-CN" sz="2400" b="1" dirty="0">
              <a:solidFill>
                <a:srgbClr val="960000"/>
              </a:solidFill>
              <a:latin typeface="+mj-ea"/>
              <a:ea typeface="+mj-ea"/>
              <a:cs typeface="微软雅黑" panose="020B0503020204020204" charset="-122"/>
              <a:sym typeface="+mn-ea"/>
            </a:endParaRPr>
          </a:p>
          <a:p>
            <a:pPr fontAlgn="auto">
              <a:lnSpc>
                <a:spcPct val="100000"/>
              </a:lnSpc>
            </a:pPr>
            <a:r>
              <a:rPr lang="zh-CN" altLang="en-US" sz="2400" dirty="0">
                <a:latin typeface="+mj-ea"/>
                <a:ea typeface="+mj-ea"/>
                <a:cs typeface="微软雅黑" panose="020B0503020204020204" charset="-122"/>
                <a:sym typeface="+mn-ea"/>
              </a:rPr>
              <a:t> 基于</a:t>
            </a:r>
            <a:r>
              <a:rPr lang="zh-CN" altLang="en-US" sz="2400" b="1" dirty="0">
                <a:solidFill>
                  <a:srgbClr val="1C50A2"/>
                </a:solidFill>
                <a:latin typeface="+mj-ea"/>
                <a:ea typeface="+mj-ea"/>
                <a:cs typeface="微软雅黑" panose="020B0503020204020204" charset="-122"/>
                <a:sym typeface="+mn-ea"/>
              </a:rPr>
              <a:t>深度学习</a:t>
            </a:r>
            <a:r>
              <a:rPr lang="zh-CN" altLang="en-US" sz="2400" dirty="0">
                <a:latin typeface="+mj-ea"/>
                <a:ea typeface="+mj-ea"/>
                <a:cs typeface="微软雅黑" panose="020B0503020204020204" charset="-122"/>
                <a:sym typeface="+mn-ea"/>
              </a:rPr>
              <a:t>的</a:t>
            </a:r>
            <a:r>
              <a:rPr lang="zh-CN" altLang="en-US" sz="2400" b="1" dirty="0">
                <a:solidFill>
                  <a:srgbClr val="1C50A2"/>
                </a:solidFill>
                <a:latin typeface="+mj-ea"/>
                <a:ea typeface="+mj-ea"/>
                <a:cs typeface="微软雅黑" panose="020B0503020204020204" charset="-122"/>
                <a:sym typeface="+mn-ea"/>
              </a:rPr>
              <a:t>故障诊断</a:t>
            </a:r>
            <a:r>
              <a:rPr lang="zh-CN" altLang="en-US" sz="2400" dirty="0">
                <a:latin typeface="+mj-ea"/>
                <a:ea typeface="+mj-ea"/>
                <a:cs typeface="微软雅黑" panose="020B0503020204020204" charset="-122"/>
                <a:sym typeface="+mn-ea"/>
              </a:rPr>
              <a:t>方法通常</a:t>
            </a:r>
            <a:r>
              <a:rPr lang="zh-CN" altLang="en-US" sz="2400" b="1" dirty="0">
                <a:solidFill>
                  <a:srgbClr val="960000"/>
                </a:solidFill>
                <a:latin typeface="+mj-ea"/>
                <a:ea typeface="+mj-ea"/>
                <a:cs typeface="微软雅黑" panose="020B0503020204020204" charset="-122"/>
                <a:sym typeface="+mn-ea"/>
              </a:rPr>
              <a:t>泛化能力不足</a:t>
            </a:r>
            <a:r>
              <a:rPr lang="zh-CN" altLang="en-US" sz="2400" dirty="0">
                <a:latin typeface="+mj-ea"/>
                <a:ea typeface="+mj-ea"/>
                <a:cs typeface="微软雅黑" panose="020B0503020204020204" charset="-122"/>
                <a:sym typeface="+mn-ea"/>
              </a:rPr>
              <a:t>，大大限制其性能提升</a:t>
            </a:r>
            <a:endParaRPr lang="en-US" altLang="zh-CN" sz="2400" dirty="0">
              <a:latin typeface="+mj-ea"/>
              <a:ea typeface="+mj-ea"/>
              <a:cs typeface="微软雅黑" panose="020B0503020204020204" charset="-122"/>
              <a:sym typeface="+mn-ea"/>
            </a:endParaRPr>
          </a:p>
          <a:p>
            <a:pPr fontAlgn="auto">
              <a:lnSpc>
                <a:spcPct val="100000"/>
              </a:lnSpc>
            </a:pPr>
            <a:r>
              <a:rPr lang="zh-CN" altLang="en-US" sz="2400" dirty="0">
                <a:latin typeface="+mj-ea"/>
                <a:ea typeface="+mj-ea"/>
                <a:cs typeface="微软雅黑" panose="020B0503020204020204" charset="-122"/>
                <a:sym typeface="+mn-ea"/>
              </a:rPr>
              <a:t> </a:t>
            </a:r>
            <a:r>
              <a:rPr lang="zh-CN" altLang="en-US" sz="2400" b="1" dirty="0">
                <a:solidFill>
                  <a:srgbClr val="1C50A2"/>
                </a:solidFill>
                <a:latin typeface="+mj-ea"/>
                <a:ea typeface="+mj-ea"/>
                <a:cs typeface="微软雅黑" panose="020B0503020204020204" charset="-122"/>
                <a:sym typeface="+mn-ea"/>
              </a:rPr>
              <a:t>已训练好</a:t>
            </a:r>
            <a:r>
              <a:rPr lang="zh-CN" altLang="en-US" sz="2400" dirty="0">
                <a:latin typeface="+mj-ea"/>
                <a:ea typeface="+mj-ea"/>
                <a:cs typeface="微软雅黑" panose="020B0503020204020204" charset="-122"/>
                <a:sym typeface="+mn-ea"/>
              </a:rPr>
              <a:t>的（</a:t>
            </a:r>
            <a:r>
              <a:rPr lang="zh-CN" altLang="en-US" sz="2400" b="1" dirty="0">
                <a:latin typeface="+mj-ea"/>
                <a:ea typeface="+mj-ea"/>
                <a:cs typeface="微软雅黑" panose="020B0503020204020204" charset="-122"/>
                <a:sym typeface="+mn-ea"/>
              </a:rPr>
              <a:t>预训练</a:t>
            </a:r>
            <a:r>
              <a:rPr lang="zh-CN" altLang="en-US" sz="2400" dirty="0">
                <a:latin typeface="+mj-ea"/>
                <a:ea typeface="+mj-ea"/>
                <a:cs typeface="微软雅黑" panose="020B0503020204020204" charset="-122"/>
                <a:sym typeface="+mn-ea"/>
              </a:rPr>
              <a:t>）</a:t>
            </a:r>
            <a:r>
              <a:rPr lang="zh-CN" altLang="en-US" sz="2400" b="1" dirty="0">
                <a:solidFill>
                  <a:srgbClr val="1C50A2"/>
                </a:solidFill>
                <a:latin typeface="+mj-ea"/>
                <a:ea typeface="+mj-ea"/>
                <a:cs typeface="微软雅黑" panose="020B0503020204020204" charset="-122"/>
                <a:sym typeface="+mn-ea"/>
              </a:rPr>
              <a:t>深度学习</a:t>
            </a:r>
            <a:r>
              <a:rPr lang="zh-CN" altLang="en-US" sz="2400" dirty="0">
                <a:latin typeface="+mj-ea"/>
                <a:ea typeface="+mj-ea"/>
                <a:cs typeface="微软雅黑" panose="020B0503020204020204" charset="-122"/>
                <a:sym typeface="+mn-ea"/>
              </a:rPr>
              <a:t>模型，</a:t>
            </a:r>
            <a:r>
              <a:rPr lang="zh-CN" altLang="en-US" sz="2400" b="1" dirty="0">
                <a:solidFill>
                  <a:srgbClr val="960000"/>
                </a:solidFill>
                <a:latin typeface="+mj-ea"/>
                <a:ea typeface="+mj-ea"/>
                <a:cs typeface="微软雅黑" panose="020B0503020204020204" charset="-122"/>
                <a:sym typeface="+mn-ea"/>
              </a:rPr>
              <a:t>变工况</a:t>
            </a:r>
            <a:r>
              <a:rPr lang="zh-CN" altLang="en-US" sz="2400" dirty="0">
                <a:latin typeface="+mj-ea"/>
                <a:ea typeface="+mj-ea"/>
                <a:cs typeface="微软雅黑" panose="020B0503020204020204" charset="-122"/>
                <a:sym typeface="+mn-ea"/>
              </a:rPr>
              <a:t>时出现</a:t>
            </a:r>
            <a:r>
              <a:rPr lang="zh-CN" altLang="en-US" sz="2400" b="1" dirty="0">
                <a:solidFill>
                  <a:srgbClr val="960000"/>
                </a:solidFill>
                <a:latin typeface="+mj-ea"/>
                <a:ea typeface="+mj-ea"/>
                <a:cs typeface="微软雅黑" panose="020B0503020204020204" charset="-122"/>
                <a:sym typeface="+mn-ea"/>
              </a:rPr>
              <a:t>诊断性能下降</a:t>
            </a:r>
          </a:p>
          <a:p>
            <a:pPr marL="0" indent="0">
              <a:lnSpc>
                <a:spcPct val="100000"/>
              </a:lnSpc>
              <a:buNone/>
            </a:pPr>
            <a:endParaRPr lang="zh-CN" altLang="en-US" sz="2400" dirty="0">
              <a:latin typeface="微软雅黑" panose="020B0503020204020204" charset="-122"/>
              <a:ea typeface="微软雅黑" panose="020B0503020204020204" charset="-122"/>
              <a:cs typeface="微软雅黑" panose="020B0503020204020204" charset="-122"/>
              <a:sym typeface="+mn-ea"/>
            </a:endParaRPr>
          </a:p>
        </p:txBody>
      </p:sp>
      <p:pic>
        <p:nvPicPr>
          <p:cNvPr id="6" name="图片 5">
            <a:extLst>
              <a:ext uri="{FF2B5EF4-FFF2-40B4-BE49-F238E27FC236}">
                <a16:creationId xmlns:a16="http://schemas.microsoft.com/office/drawing/2014/main" id="{A3E8E5B7-2F98-5B8F-7766-61D6D506A7A0}"/>
              </a:ext>
            </a:extLst>
          </p:cNvPr>
          <p:cNvPicPr>
            <a:picLocks noChangeAspect="1"/>
          </p:cNvPicPr>
          <p:nvPr/>
        </p:nvPicPr>
        <p:blipFill>
          <a:blip r:embed="rId3"/>
          <a:stretch>
            <a:fillRect/>
          </a:stretch>
        </p:blipFill>
        <p:spPr>
          <a:xfrm>
            <a:off x="4453642" y="2477411"/>
            <a:ext cx="2925208" cy="2079803"/>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9" name="直接连接符 8">
            <a:extLst>
              <a:ext uri="{FF2B5EF4-FFF2-40B4-BE49-F238E27FC236}">
                <a16:creationId xmlns:a16="http://schemas.microsoft.com/office/drawing/2014/main" id="{986A9275-4534-6B1E-18EB-3F82AA3FCB23}"/>
              </a:ext>
            </a:extLst>
          </p:cNvPr>
          <p:cNvCxnSpPr>
            <a:cxnSpLocks/>
            <a:stCxn id="7" idx="0"/>
          </p:cNvCxnSpPr>
          <p:nvPr/>
        </p:nvCxnSpPr>
        <p:spPr>
          <a:xfrm flipV="1">
            <a:off x="2413948" y="3094333"/>
            <a:ext cx="921681" cy="560325"/>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E479D78C-6A46-3AB1-3C62-3CFBE1541E01}"/>
              </a:ext>
            </a:extLst>
          </p:cNvPr>
          <p:cNvCxnSpPr>
            <a:cxnSpLocks/>
          </p:cNvCxnSpPr>
          <p:nvPr/>
        </p:nvCxnSpPr>
        <p:spPr>
          <a:xfrm>
            <a:off x="3335629" y="3094333"/>
            <a:ext cx="1113772"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DFB486D3-8D84-59F2-CD40-49E5C0B59F4A}"/>
              </a:ext>
            </a:extLst>
          </p:cNvPr>
          <p:cNvCxnSpPr>
            <a:cxnSpLocks/>
            <a:stCxn id="43" idx="0"/>
          </p:cNvCxnSpPr>
          <p:nvPr/>
        </p:nvCxnSpPr>
        <p:spPr>
          <a:xfrm flipH="1" flipV="1">
            <a:off x="8593241" y="3124250"/>
            <a:ext cx="969195" cy="530408"/>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72F0CD2A-CA77-ACD7-F75A-CAA111BA7F04}"/>
              </a:ext>
            </a:extLst>
          </p:cNvPr>
          <p:cNvCxnSpPr>
            <a:cxnSpLocks/>
          </p:cNvCxnSpPr>
          <p:nvPr/>
        </p:nvCxnSpPr>
        <p:spPr>
          <a:xfrm flipH="1">
            <a:off x="7378850" y="3152985"/>
            <a:ext cx="1251991" cy="0"/>
          </a:xfrm>
          <a:prstGeom prst="line">
            <a:avLst/>
          </a:prstGeom>
          <a:ln w="19050">
            <a:solidFill>
              <a:schemeClr val="accent1">
                <a:lumMod val="75000"/>
              </a:schemeClr>
            </a:solidFill>
            <a:prstDash val="sysDot"/>
          </a:ln>
        </p:spPr>
        <p:style>
          <a:lnRef idx="1">
            <a:schemeClr val="accent1"/>
          </a:lnRef>
          <a:fillRef idx="0">
            <a:schemeClr val="accent1"/>
          </a:fillRef>
          <a:effectRef idx="0">
            <a:schemeClr val="accent1"/>
          </a:effectRef>
          <a:fontRef idx="minor">
            <a:schemeClr val="tx1"/>
          </a:fontRef>
        </p:style>
      </p:cxnSp>
      <p:grpSp>
        <p:nvGrpSpPr>
          <p:cNvPr id="29" name="组合 28">
            <a:extLst>
              <a:ext uri="{FF2B5EF4-FFF2-40B4-BE49-F238E27FC236}">
                <a16:creationId xmlns:a16="http://schemas.microsoft.com/office/drawing/2014/main" id="{6B4B07E3-8592-C4DF-2E92-A067AABE1801}"/>
              </a:ext>
            </a:extLst>
          </p:cNvPr>
          <p:cNvGrpSpPr/>
          <p:nvPr/>
        </p:nvGrpSpPr>
        <p:grpSpPr>
          <a:xfrm>
            <a:off x="7378850" y="3654658"/>
            <a:ext cx="3603541" cy="2996772"/>
            <a:chOff x="8612967" y="3800882"/>
            <a:chExt cx="3603541" cy="2996772"/>
          </a:xfrm>
        </p:grpSpPr>
        <p:sp>
          <p:nvSpPr>
            <p:cNvPr id="43" name="矩形 42">
              <a:extLst>
                <a:ext uri="{FF2B5EF4-FFF2-40B4-BE49-F238E27FC236}">
                  <a16:creationId xmlns:a16="http://schemas.microsoft.com/office/drawing/2014/main" id="{8E1769FF-0E1E-2124-3559-9703E147B53C}"/>
                </a:ext>
              </a:extLst>
            </p:cNvPr>
            <p:cNvSpPr/>
            <p:nvPr/>
          </p:nvSpPr>
          <p:spPr>
            <a:xfrm>
              <a:off x="9376597" y="3800882"/>
              <a:ext cx="2839911" cy="63373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2</a:t>
              </a:r>
              <a:r>
                <a:rPr lang="zh-CN" altLang="en-US" sz="2000" b="1" dirty="0"/>
                <a:t>、模型泛化能力不足</a:t>
              </a:r>
            </a:p>
          </p:txBody>
        </p:sp>
        <p:sp>
          <p:nvSpPr>
            <p:cNvPr id="47" name="文本框 46">
              <a:extLst>
                <a:ext uri="{FF2B5EF4-FFF2-40B4-BE49-F238E27FC236}">
                  <a16:creationId xmlns:a16="http://schemas.microsoft.com/office/drawing/2014/main" id="{05E833FD-BA72-381A-F12B-7515EF8D4C24}"/>
                </a:ext>
              </a:extLst>
            </p:cNvPr>
            <p:cNvSpPr txBox="1"/>
            <p:nvPr/>
          </p:nvSpPr>
          <p:spPr>
            <a:xfrm>
              <a:off x="9827358" y="4421707"/>
              <a:ext cx="1763955" cy="1021433"/>
            </a:xfrm>
            <a:prstGeom prst="rect">
              <a:avLst/>
            </a:prstGeom>
            <a:noFill/>
          </p:spPr>
          <p:txBody>
            <a:bodyPr wrap="square" rtlCol="0">
              <a:spAutoFit/>
            </a:bodyPr>
            <a:lstStyle/>
            <a:p>
              <a:pPr marL="285750" indent="-285750">
                <a:lnSpc>
                  <a:spcPct val="130000"/>
                </a:lnSpc>
                <a:buFontTx/>
                <a:buChar char="-"/>
              </a:pPr>
              <a:r>
                <a:rPr lang="zh-CN" altLang="en-US" sz="1600" dirty="0">
                  <a:solidFill>
                    <a:schemeClr val="bg1">
                      <a:lumMod val="50000"/>
                    </a:schemeClr>
                  </a:solidFill>
                  <a:latin typeface="+mj-ea"/>
                  <a:ea typeface="+mj-ea"/>
                </a:rPr>
                <a:t>同类不同设备</a:t>
              </a:r>
              <a:endParaRPr lang="en-US" altLang="zh-CN" sz="1600" dirty="0">
                <a:solidFill>
                  <a:schemeClr val="bg1">
                    <a:lumMod val="50000"/>
                  </a:schemeClr>
                </a:solidFill>
                <a:latin typeface="+mj-ea"/>
                <a:ea typeface="+mj-ea"/>
              </a:endParaRPr>
            </a:p>
            <a:p>
              <a:pPr marL="285750" indent="-285750">
                <a:lnSpc>
                  <a:spcPct val="130000"/>
                </a:lnSpc>
                <a:buFontTx/>
                <a:buChar char="-"/>
              </a:pPr>
              <a:r>
                <a:rPr lang="zh-CN" altLang="en-US" sz="1600" dirty="0">
                  <a:solidFill>
                    <a:schemeClr val="bg1">
                      <a:lumMod val="50000"/>
                    </a:schemeClr>
                  </a:solidFill>
                  <a:latin typeface="+mj-ea"/>
                  <a:ea typeface="+mj-ea"/>
                </a:rPr>
                <a:t>不同损伤程</a:t>
              </a:r>
              <a:endParaRPr lang="en-US" altLang="zh-CN" sz="1600" dirty="0">
                <a:solidFill>
                  <a:schemeClr val="bg1">
                    <a:lumMod val="50000"/>
                  </a:schemeClr>
                </a:solidFill>
                <a:latin typeface="+mj-ea"/>
                <a:ea typeface="+mj-ea"/>
              </a:endParaRPr>
            </a:p>
            <a:p>
              <a:pPr marL="285750" indent="-285750">
                <a:lnSpc>
                  <a:spcPct val="130000"/>
                </a:lnSpc>
                <a:buFontTx/>
                <a:buChar char="-"/>
              </a:pPr>
              <a:r>
                <a:rPr lang="zh-CN" altLang="en-US" sz="1600" b="1" dirty="0">
                  <a:solidFill>
                    <a:schemeClr val="tx1">
                      <a:lumMod val="95000"/>
                      <a:lumOff val="5000"/>
                    </a:schemeClr>
                  </a:solidFill>
                  <a:latin typeface="+mj-ea"/>
                  <a:ea typeface="+mj-ea"/>
                </a:rPr>
                <a:t>不同工况条件</a:t>
              </a:r>
              <a:endParaRPr lang="zh-CN" altLang="en-US" sz="1600" dirty="0">
                <a:solidFill>
                  <a:schemeClr val="bg1">
                    <a:lumMod val="50000"/>
                  </a:schemeClr>
                </a:solidFill>
                <a:latin typeface="+mj-ea"/>
                <a:ea typeface="+mj-ea"/>
              </a:endParaRPr>
            </a:p>
          </p:txBody>
        </p:sp>
        <p:sp>
          <p:nvSpPr>
            <p:cNvPr id="4" name="矩形 3">
              <a:extLst>
                <a:ext uri="{FF2B5EF4-FFF2-40B4-BE49-F238E27FC236}">
                  <a16:creationId xmlns:a16="http://schemas.microsoft.com/office/drawing/2014/main" id="{BBE33B32-B6EE-F97C-F197-A78C9F709FC6}"/>
                </a:ext>
              </a:extLst>
            </p:cNvPr>
            <p:cNvSpPr/>
            <p:nvPr/>
          </p:nvSpPr>
          <p:spPr>
            <a:xfrm>
              <a:off x="10195431" y="5918647"/>
              <a:ext cx="1905936" cy="633734"/>
            </a:xfrm>
            <a:prstGeom prst="rect">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深度迁移学习</a:t>
              </a:r>
            </a:p>
          </p:txBody>
        </p:sp>
        <p:sp>
          <p:nvSpPr>
            <p:cNvPr id="13" name="箭头: 右 12">
              <a:extLst>
                <a:ext uri="{FF2B5EF4-FFF2-40B4-BE49-F238E27FC236}">
                  <a16:creationId xmlns:a16="http://schemas.microsoft.com/office/drawing/2014/main" id="{A7847BD5-C138-5887-6201-CDD2185662FD}"/>
                </a:ext>
              </a:extLst>
            </p:cNvPr>
            <p:cNvSpPr/>
            <p:nvPr/>
          </p:nvSpPr>
          <p:spPr>
            <a:xfrm rot="16200000">
              <a:off x="10616350" y="5334456"/>
              <a:ext cx="335896" cy="819643"/>
            </a:xfrm>
            <a:prstGeom prst="rightArrow">
              <a:avLst>
                <a:gd name="adj1" fmla="val 50000"/>
                <a:gd name="adj2" fmla="val 65833"/>
              </a:avLst>
            </a:prstGeom>
            <a:noFill/>
            <a:ln>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descr="一文看懂迁移学习：怎样用预训练模型搞定深度神经网络？ - 知乎">
              <a:extLst>
                <a:ext uri="{FF2B5EF4-FFF2-40B4-BE49-F238E27FC236}">
                  <a16:creationId xmlns:a16="http://schemas.microsoft.com/office/drawing/2014/main" id="{20471E3B-3550-E370-D058-B7A4F20AD01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180" t="10170" r="22816" b="10874"/>
            <a:stretch/>
          </p:blipFill>
          <p:spPr bwMode="auto">
            <a:xfrm>
              <a:off x="8612967" y="5500403"/>
              <a:ext cx="1626752" cy="1297251"/>
            </a:xfrm>
            <a:prstGeom prst="rect">
              <a:avLst/>
            </a:prstGeom>
            <a:noFill/>
            <a:effectLst>
              <a:outerShdw blurRad="50800" dist="38100" dir="2700000" algn="tl" rotWithShape="0">
                <a:prstClr val="black">
                  <a:alpha val="40000"/>
                </a:prstClr>
              </a:outerShdw>
            </a:effectLst>
            <a:scene3d>
              <a:camera prst="orthographicFront"/>
              <a:lightRig rig="threePt" dir="t"/>
            </a:scene3d>
            <a:sp3d>
              <a:bevelT/>
            </a:sp3d>
            <a:extLst>
              <a:ext uri="{909E8E84-426E-40DD-AFC4-6F175D3DCCD1}">
                <a14:hiddenFill xmlns:a14="http://schemas.microsoft.com/office/drawing/2010/main">
                  <a:solidFill>
                    <a:srgbClr val="FFFFFF"/>
                  </a:solidFill>
                </a14:hiddenFill>
              </a:ext>
            </a:extLst>
          </p:spPr>
        </p:pic>
      </p:grpSp>
      <p:grpSp>
        <p:nvGrpSpPr>
          <p:cNvPr id="27" name="组合 26">
            <a:extLst>
              <a:ext uri="{FF2B5EF4-FFF2-40B4-BE49-F238E27FC236}">
                <a16:creationId xmlns:a16="http://schemas.microsoft.com/office/drawing/2014/main" id="{2DC0149D-2B7F-D5FD-9C37-1B8136F950D0}"/>
              </a:ext>
            </a:extLst>
          </p:cNvPr>
          <p:cNvGrpSpPr/>
          <p:nvPr/>
        </p:nvGrpSpPr>
        <p:grpSpPr>
          <a:xfrm>
            <a:off x="1053922" y="3654658"/>
            <a:ext cx="3397600" cy="2997088"/>
            <a:chOff x="0" y="3800882"/>
            <a:chExt cx="3397600" cy="2997088"/>
          </a:xfrm>
        </p:grpSpPr>
        <p:sp>
          <p:nvSpPr>
            <p:cNvPr id="7" name="矩形 6">
              <a:extLst>
                <a:ext uri="{FF2B5EF4-FFF2-40B4-BE49-F238E27FC236}">
                  <a16:creationId xmlns:a16="http://schemas.microsoft.com/office/drawing/2014/main" id="{EDA5D657-2185-55F8-21C5-7F4C0070EA23}"/>
                </a:ext>
              </a:extLst>
            </p:cNvPr>
            <p:cNvSpPr/>
            <p:nvPr/>
          </p:nvSpPr>
          <p:spPr>
            <a:xfrm>
              <a:off x="0" y="3800882"/>
              <a:ext cx="2720051" cy="633734"/>
            </a:xfrm>
            <a:prstGeom prst="rect">
              <a:avLst/>
            </a:prstGeom>
            <a:solidFill>
              <a:schemeClr val="accent1">
                <a:lumMod val="50000"/>
              </a:schemeClr>
            </a:solidFill>
            <a:ln>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t>1</a:t>
              </a:r>
              <a:r>
                <a:rPr lang="zh-CN" altLang="en-US" sz="2000" b="1" dirty="0"/>
                <a:t>、依赖于海量数据</a:t>
              </a:r>
            </a:p>
          </p:txBody>
        </p:sp>
        <p:sp>
          <p:nvSpPr>
            <p:cNvPr id="15" name="文本框 14">
              <a:extLst>
                <a:ext uri="{FF2B5EF4-FFF2-40B4-BE49-F238E27FC236}">
                  <a16:creationId xmlns:a16="http://schemas.microsoft.com/office/drawing/2014/main" id="{1DED2481-0D68-ABBE-218D-C3AA30A63CE3}"/>
                </a:ext>
              </a:extLst>
            </p:cNvPr>
            <p:cNvSpPr txBox="1"/>
            <p:nvPr/>
          </p:nvSpPr>
          <p:spPr>
            <a:xfrm>
              <a:off x="349594" y="4417118"/>
              <a:ext cx="2240781" cy="1021433"/>
            </a:xfrm>
            <a:prstGeom prst="rect">
              <a:avLst/>
            </a:prstGeom>
            <a:noFill/>
          </p:spPr>
          <p:txBody>
            <a:bodyPr wrap="square" rtlCol="0">
              <a:spAutoFit/>
            </a:bodyPr>
            <a:lstStyle/>
            <a:p>
              <a:pPr marL="285750" indent="-285750">
                <a:lnSpc>
                  <a:spcPct val="130000"/>
                </a:lnSpc>
                <a:buFontTx/>
                <a:buChar char="-"/>
              </a:pPr>
              <a:r>
                <a:rPr lang="zh-CN" altLang="en-US" sz="1600" dirty="0">
                  <a:solidFill>
                    <a:schemeClr val="bg1">
                      <a:lumMod val="50000"/>
                    </a:schemeClr>
                  </a:solidFill>
                  <a:latin typeface="+mj-ea"/>
                  <a:ea typeface="+mj-ea"/>
                </a:rPr>
                <a:t>典型故障样本缺失</a:t>
              </a:r>
              <a:endParaRPr lang="en-US" altLang="zh-CN" sz="1600" dirty="0">
                <a:solidFill>
                  <a:schemeClr val="bg1">
                    <a:lumMod val="50000"/>
                  </a:schemeClr>
                </a:solidFill>
                <a:latin typeface="+mj-ea"/>
                <a:ea typeface="+mj-ea"/>
              </a:endParaRPr>
            </a:p>
            <a:p>
              <a:pPr marL="285750" indent="-285750">
                <a:lnSpc>
                  <a:spcPct val="130000"/>
                </a:lnSpc>
                <a:buFontTx/>
                <a:buChar char="-"/>
              </a:pPr>
              <a:r>
                <a:rPr lang="zh-CN" altLang="en-US" sz="1600" dirty="0">
                  <a:solidFill>
                    <a:schemeClr val="bg1">
                      <a:lumMod val="50000"/>
                    </a:schemeClr>
                  </a:solidFill>
                  <a:latin typeface="+mj-ea"/>
                  <a:ea typeface="+mj-ea"/>
                </a:rPr>
                <a:t>数据样本数量不足</a:t>
              </a:r>
              <a:endParaRPr lang="en-US" altLang="zh-CN" sz="1600" dirty="0">
                <a:solidFill>
                  <a:schemeClr val="bg1">
                    <a:lumMod val="50000"/>
                  </a:schemeClr>
                </a:solidFill>
                <a:latin typeface="+mj-ea"/>
                <a:ea typeface="+mj-ea"/>
              </a:endParaRPr>
            </a:p>
            <a:p>
              <a:pPr marL="285750" indent="-285750">
                <a:lnSpc>
                  <a:spcPct val="130000"/>
                </a:lnSpc>
                <a:buFontTx/>
                <a:buChar char="-"/>
              </a:pPr>
              <a:r>
                <a:rPr lang="zh-CN" altLang="en-US" sz="1600" b="1" dirty="0">
                  <a:solidFill>
                    <a:schemeClr val="tx1">
                      <a:lumMod val="95000"/>
                      <a:lumOff val="5000"/>
                    </a:schemeClr>
                  </a:solidFill>
                  <a:latin typeface="+mj-ea"/>
                  <a:ea typeface="+mj-ea"/>
                </a:rPr>
                <a:t>现实实验难以实现</a:t>
              </a:r>
            </a:p>
          </p:txBody>
        </p:sp>
        <p:sp>
          <p:nvSpPr>
            <p:cNvPr id="3" name="矩形 2">
              <a:extLst>
                <a:ext uri="{FF2B5EF4-FFF2-40B4-BE49-F238E27FC236}">
                  <a16:creationId xmlns:a16="http://schemas.microsoft.com/office/drawing/2014/main" id="{239CF6A6-6584-89D8-DE1C-E5D34FF630E9}"/>
                </a:ext>
              </a:extLst>
            </p:cNvPr>
            <p:cNvSpPr/>
            <p:nvPr/>
          </p:nvSpPr>
          <p:spPr>
            <a:xfrm>
              <a:off x="180437" y="5896280"/>
              <a:ext cx="1719668" cy="633734"/>
            </a:xfrm>
            <a:prstGeom prst="rect">
              <a:avLst/>
            </a:prstGeom>
            <a:solidFill>
              <a:srgbClr val="C00000"/>
            </a:solidFill>
            <a:ln>
              <a:no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t>故障建模仿真</a:t>
              </a:r>
            </a:p>
          </p:txBody>
        </p:sp>
        <p:sp>
          <p:nvSpPr>
            <p:cNvPr id="11" name="箭头: 右 10">
              <a:extLst>
                <a:ext uri="{FF2B5EF4-FFF2-40B4-BE49-F238E27FC236}">
                  <a16:creationId xmlns:a16="http://schemas.microsoft.com/office/drawing/2014/main" id="{D22C469F-1295-6846-28EC-AAA6596EAD0C}"/>
                </a:ext>
              </a:extLst>
            </p:cNvPr>
            <p:cNvSpPr/>
            <p:nvPr/>
          </p:nvSpPr>
          <p:spPr>
            <a:xfrm rot="16200000">
              <a:off x="1097425" y="5318510"/>
              <a:ext cx="335896" cy="819643"/>
            </a:xfrm>
            <a:prstGeom prst="rightArrow">
              <a:avLst>
                <a:gd name="adj1" fmla="val 50000"/>
                <a:gd name="adj2" fmla="val 65833"/>
              </a:avLst>
            </a:prstGeom>
            <a:noFill/>
            <a:ln>
              <a:solidFill>
                <a:srgbClr val="96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72C8A783-5D8F-F6EA-91D7-C63E51342930}"/>
                </a:ext>
              </a:extLst>
            </p:cNvPr>
            <p:cNvPicPr>
              <a:picLocks noChangeAspect="1"/>
            </p:cNvPicPr>
            <p:nvPr/>
          </p:nvPicPr>
          <p:blipFill>
            <a:blip r:embed="rId5"/>
            <a:stretch>
              <a:fillRect/>
            </a:stretch>
          </p:blipFill>
          <p:spPr>
            <a:xfrm>
              <a:off x="1900104" y="5488914"/>
              <a:ext cx="895021" cy="1309056"/>
            </a:xfrm>
            <a:prstGeom prst="rect">
              <a:avLst/>
            </a:prstGeom>
            <a:ln>
              <a:noFill/>
            </a:ln>
            <a:effectLst>
              <a:outerShdw blurRad="292100" dist="139700" dir="2700000" algn="tl" rotWithShape="0">
                <a:srgbClr val="333333">
                  <a:alpha val="65000"/>
                </a:srgbClr>
              </a:outerShdw>
            </a:effectLst>
            <a:scene3d>
              <a:camera prst="orthographicFront"/>
              <a:lightRig rig="threePt" dir="t"/>
            </a:scene3d>
            <a:sp3d>
              <a:bevelT/>
            </a:sp3d>
          </p:spPr>
        </p:pic>
        <p:grpSp>
          <p:nvGrpSpPr>
            <p:cNvPr id="22" name="组合 21">
              <a:extLst>
                <a:ext uri="{FF2B5EF4-FFF2-40B4-BE49-F238E27FC236}">
                  <a16:creationId xmlns:a16="http://schemas.microsoft.com/office/drawing/2014/main" id="{8462FDE6-EB72-DC34-BCE9-6F4281BE2126}"/>
                </a:ext>
              </a:extLst>
            </p:cNvPr>
            <p:cNvGrpSpPr/>
            <p:nvPr/>
          </p:nvGrpSpPr>
          <p:grpSpPr>
            <a:xfrm>
              <a:off x="2795126" y="5488914"/>
              <a:ext cx="602474" cy="1309056"/>
              <a:chOff x="3245888" y="5278174"/>
              <a:chExt cx="602474" cy="1309056"/>
            </a:xfrm>
          </p:grpSpPr>
          <p:pic>
            <p:nvPicPr>
              <p:cNvPr id="19" name="图片 18">
                <a:extLst>
                  <a:ext uri="{FF2B5EF4-FFF2-40B4-BE49-F238E27FC236}">
                    <a16:creationId xmlns:a16="http://schemas.microsoft.com/office/drawing/2014/main" id="{BDDE6246-BA44-9F4E-CE26-43050303F11C}"/>
                  </a:ext>
                </a:extLst>
              </p:cNvPr>
              <p:cNvPicPr>
                <a:picLocks noChangeAspect="1"/>
              </p:cNvPicPr>
              <p:nvPr/>
            </p:nvPicPr>
            <p:blipFill>
              <a:blip r:embed="rId6"/>
              <a:stretch>
                <a:fillRect/>
              </a:stretch>
            </p:blipFill>
            <p:spPr>
              <a:xfrm>
                <a:off x="3245889" y="5278174"/>
                <a:ext cx="602473" cy="450875"/>
              </a:xfrm>
              <a:prstGeom prst="rect">
                <a:avLst/>
              </a:prstGeom>
              <a:scene3d>
                <a:camera prst="orthographicFront"/>
                <a:lightRig rig="threePt" dir="t"/>
              </a:scene3d>
              <a:sp3d>
                <a:bevelT/>
              </a:sp3d>
            </p:spPr>
          </p:pic>
          <p:pic>
            <p:nvPicPr>
              <p:cNvPr id="20" name="图片 19">
                <a:extLst>
                  <a:ext uri="{FF2B5EF4-FFF2-40B4-BE49-F238E27FC236}">
                    <a16:creationId xmlns:a16="http://schemas.microsoft.com/office/drawing/2014/main" id="{C8ABC5A1-BABF-E3A7-E9F1-EB7AD0E0AE67}"/>
                  </a:ext>
                </a:extLst>
              </p:cNvPr>
              <p:cNvPicPr>
                <a:picLocks noChangeAspect="1"/>
              </p:cNvPicPr>
              <p:nvPr/>
            </p:nvPicPr>
            <p:blipFill>
              <a:blip r:embed="rId7"/>
              <a:stretch>
                <a:fillRect/>
              </a:stretch>
            </p:blipFill>
            <p:spPr>
              <a:xfrm>
                <a:off x="3245889" y="5729049"/>
                <a:ext cx="602473" cy="422002"/>
              </a:xfrm>
              <a:prstGeom prst="rect">
                <a:avLst/>
              </a:prstGeom>
              <a:scene3d>
                <a:camera prst="orthographicFront"/>
                <a:lightRig rig="threePt" dir="t"/>
              </a:scene3d>
              <a:sp3d>
                <a:bevelT/>
              </a:sp3d>
            </p:spPr>
          </p:pic>
          <p:pic>
            <p:nvPicPr>
              <p:cNvPr id="21" name="图片 20">
                <a:extLst>
                  <a:ext uri="{FF2B5EF4-FFF2-40B4-BE49-F238E27FC236}">
                    <a16:creationId xmlns:a16="http://schemas.microsoft.com/office/drawing/2014/main" id="{D4B9BBEF-C5BE-8BF0-8F11-6FB0F9DC0EC2}"/>
                  </a:ext>
                </a:extLst>
              </p:cNvPr>
              <p:cNvPicPr>
                <a:picLocks noChangeAspect="1"/>
              </p:cNvPicPr>
              <p:nvPr/>
            </p:nvPicPr>
            <p:blipFill>
              <a:blip r:embed="rId8"/>
              <a:stretch>
                <a:fillRect/>
              </a:stretch>
            </p:blipFill>
            <p:spPr>
              <a:xfrm>
                <a:off x="3245888" y="6151051"/>
                <a:ext cx="602472" cy="436179"/>
              </a:xfrm>
              <a:prstGeom prst="rect">
                <a:avLst/>
              </a:prstGeom>
              <a:scene3d>
                <a:camera prst="orthographicFront"/>
                <a:lightRig rig="threePt" dir="t"/>
              </a:scene3d>
              <a:sp3d>
                <a:bevelT/>
              </a:sp3d>
            </p:spPr>
          </p:pic>
        </p:grpSp>
      </p:grpSp>
      <p:grpSp>
        <p:nvGrpSpPr>
          <p:cNvPr id="8" name="组合 7">
            <a:extLst>
              <a:ext uri="{FF2B5EF4-FFF2-40B4-BE49-F238E27FC236}">
                <a16:creationId xmlns:a16="http://schemas.microsoft.com/office/drawing/2014/main" id="{DA8CA054-0EDA-E51A-5B28-D26144636D89}"/>
              </a:ext>
            </a:extLst>
          </p:cNvPr>
          <p:cNvGrpSpPr/>
          <p:nvPr/>
        </p:nvGrpSpPr>
        <p:grpSpPr>
          <a:xfrm>
            <a:off x="-402429" y="-7062"/>
            <a:ext cx="12870385" cy="446052"/>
            <a:chOff x="-402429" y="-7062"/>
            <a:chExt cx="12870385" cy="446052"/>
          </a:xfrm>
        </p:grpSpPr>
        <p:sp>
          <p:nvSpPr>
            <p:cNvPr id="10" name="箭头: V 形 9">
              <a:extLst>
                <a:ext uri="{FF2B5EF4-FFF2-40B4-BE49-F238E27FC236}">
                  <a16:creationId xmlns:a16="http://schemas.microsoft.com/office/drawing/2014/main" id="{A999DD19-9B5D-A09D-BD5B-167F4ED87253}"/>
                </a:ext>
              </a:extLst>
            </p:cNvPr>
            <p:cNvSpPr/>
            <p:nvPr/>
          </p:nvSpPr>
          <p:spPr>
            <a:xfrm>
              <a:off x="-402429" y="-7062"/>
              <a:ext cx="2914612" cy="446049"/>
            </a:xfrm>
            <a:prstGeom prst="chevron">
              <a:avLst/>
            </a:prstGeom>
            <a:solidFill>
              <a:schemeClr val="accent1">
                <a:lumMod val="75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chemeClr val="bg1"/>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chemeClr val="bg1"/>
                </a:solidFill>
                <a:effectLst/>
                <a:uLnTx/>
                <a:uFillTx/>
                <a:sym typeface="微软雅黑" panose="020B0503020204020204" pitchFamily="34" charset="-122"/>
              </a:endParaRPr>
            </a:p>
            <a:p>
              <a:pPr algn="ctr"/>
              <a:endParaRPr lang="zh-CN" altLang="en-US" dirty="0">
                <a:solidFill>
                  <a:schemeClr val="tx1"/>
                </a:solidFill>
              </a:endParaRPr>
            </a:p>
          </p:txBody>
        </p:sp>
        <p:sp>
          <p:nvSpPr>
            <p:cNvPr id="12" name="箭头: V 形 11">
              <a:extLst>
                <a:ext uri="{FF2B5EF4-FFF2-40B4-BE49-F238E27FC236}">
                  <a16:creationId xmlns:a16="http://schemas.microsoft.com/office/drawing/2014/main" id="{54CB302E-7C1A-55EF-A822-686F8BEB57BC}"/>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CAE64CF9-269A-A00E-C160-2ADC83F8851B}"/>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6" name="箭头: V 形 15">
              <a:extLst>
                <a:ext uri="{FF2B5EF4-FFF2-40B4-BE49-F238E27FC236}">
                  <a16:creationId xmlns:a16="http://schemas.microsoft.com/office/drawing/2014/main" id="{9AE51D2F-4A09-F3E7-57A5-C4E702F9D047}"/>
                </a:ext>
              </a:extLst>
            </p:cNvPr>
            <p:cNvSpPr/>
            <p:nvPr/>
          </p:nvSpPr>
          <p:spPr>
            <a:xfrm>
              <a:off x="7590769" y="-7060"/>
              <a:ext cx="2586038"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chemeClr val="tx1"/>
                </a:solidFill>
              </a:endParaRPr>
            </a:p>
          </p:txBody>
        </p:sp>
        <p:sp>
          <p:nvSpPr>
            <p:cNvPr id="18" name="箭头: V 形 17">
              <a:extLst>
                <a:ext uri="{FF2B5EF4-FFF2-40B4-BE49-F238E27FC236}">
                  <a16:creationId xmlns:a16="http://schemas.microsoft.com/office/drawing/2014/main" id="{09C0A792-AD8D-7004-1051-BD285D9C4B80}"/>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
        <p:nvSpPr>
          <p:cNvPr id="23" name="文本框 22">
            <a:extLst>
              <a:ext uri="{FF2B5EF4-FFF2-40B4-BE49-F238E27FC236}">
                <a16:creationId xmlns:a16="http://schemas.microsoft.com/office/drawing/2014/main" id="{95C479E5-15C2-F6B5-93A9-887F6EDC136D}"/>
              </a:ext>
            </a:extLst>
          </p:cNvPr>
          <p:cNvSpPr txBox="1"/>
          <p:nvPr/>
        </p:nvSpPr>
        <p:spPr>
          <a:xfrm>
            <a:off x="1403516" y="6443833"/>
            <a:ext cx="1719665" cy="369332"/>
          </a:xfrm>
          <a:prstGeom prst="rect">
            <a:avLst/>
          </a:prstGeom>
          <a:noFill/>
        </p:spPr>
        <p:txBody>
          <a:bodyPr wrap="square" rtlCol="0">
            <a:spAutoFit/>
          </a:bodyPr>
          <a:lstStyle/>
          <a:p>
            <a:r>
              <a:rPr lang="zh-CN" altLang="en-US" b="1" dirty="0"/>
              <a:t>提供数据支撑</a:t>
            </a:r>
          </a:p>
        </p:txBody>
      </p:sp>
      <p:sp>
        <p:nvSpPr>
          <p:cNvPr id="24" name="文本框 23">
            <a:extLst>
              <a:ext uri="{FF2B5EF4-FFF2-40B4-BE49-F238E27FC236}">
                <a16:creationId xmlns:a16="http://schemas.microsoft.com/office/drawing/2014/main" id="{9DBBB87C-C1D7-D0EB-B1D0-5B16B0CC7C91}"/>
              </a:ext>
            </a:extLst>
          </p:cNvPr>
          <p:cNvSpPr txBox="1"/>
          <p:nvPr/>
        </p:nvSpPr>
        <p:spPr>
          <a:xfrm>
            <a:off x="9065686" y="6443833"/>
            <a:ext cx="1905936" cy="369332"/>
          </a:xfrm>
          <a:prstGeom prst="rect">
            <a:avLst/>
          </a:prstGeom>
          <a:noFill/>
        </p:spPr>
        <p:txBody>
          <a:bodyPr wrap="square" rtlCol="0">
            <a:spAutoFit/>
          </a:bodyPr>
          <a:lstStyle/>
          <a:p>
            <a:r>
              <a:rPr lang="zh-CN" altLang="en-US" b="1" dirty="0"/>
              <a:t>调整预训练模型</a:t>
            </a:r>
          </a:p>
        </p:txBody>
      </p:sp>
      <p:sp>
        <p:nvSpPr>
          <p:cNvPr id="25" name="文本框 24">
            <a:extLst>
              <a:ext uri="{FF2B5EF4-FFF2-40B4-BE49-F238E27FC236}">
                <a16:creationId xmlns:a16="http://schemas.microsoft.com/office/drawing/2014/main" id="{87768248-1FDF-7AF1-7C95-0C2304E831EF}"/>
              </a:ext>
            </a:extLst>
          </p:cNvPr>
          <p:cNvSpPr txBox="1"/>
          <p:nvPr/>
        </p:nvSpPr>
        <p:spPr>
          <a:xfrm>
            <a:off x="4858688" y="4621391"/>
            <a:ext cx="2447706" cy="369332"/>
          </a:xfrm>
          <a:prstGeom prst="rect">
            <a:avLst/>
          </a:prstGeom>
          <a:noFill/>
        </p:spPr>
        <p:txBody>
          <a:bodyPr wrap="square" rtlCol="0">
            <a:spAutoFit/>
          </a:bodyPr>
          <a:lstStyle/>
          <a:p>
            <a:r>
              <a:rPr lang="zh-CN" altLang="en-US" b="1" dirty="0"/>
              <a:t>预训练深度学习模型</a:t>
            </a:r>
          </a:p>
        </p:txBody>
      </p:sp>
    </p:spTree>
    <p:extLst>
      <p:ext uri="{BB962C8B-B14F-4D97-AF65-F5344CB8AC3E}">
        <p14:creationId xmlns:p14="http://schemas.microsoft.com/office/powerpoint/2010/main" val="1158418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400" b="1" dirty="0"/>
              <a:t>1-2 </a:t>
            </a:r>
            <a:r>
              <a:rPr lang="zh-CN" altLang="en-US" sz="3400" b="1" dirty="0"/>
              <a:t>研究目的</a:t>
            </a:r>
          </a:p>
        </p:txBody>
      </p:sp>
      <p:sp>
        <p:nvSpPr>
          <p:cNvPr id="3" name="内容占位符 2"/>
          <p:cNvSpPr>
            <a:spLocks noGrp="1"/>
          </p:cNvSpPr>
          <p:nvPr>
            <p:ph idx="1"/>
          </p:nvPr>
        </p:nvSpPr>
        <p:spPr>
          <a:xfrm>
            <a:off x="1347935" y="2308881"/>
            <a:ext cx="9718039" cy="711769"/>
          </a:xfrm>
        </p:spPr>
        <p:txBody>
          <a:bodyPr>
            <a:normAutofit/>
          </a:bodyPr>
          <a:lstStyle/>
          <a:p>
            <a:pPr marL="0" indent="0" fontAlgn="auto">
              <a:lnSpc>
                <a:spcPct val="150000"/>
              </a:lnSpc>
              <a:buNone/>
            </a:pPr>
            <a:r>
              <a:rPr lang="zh-CN" altLang="en-US" sz="2400" dirty="0">
                <a:latin typeface="+mj-ea"/>
                <a:ea typeface="+mj-ea"/>
              </a:rPr>
              <a:t>然而，</a:t>
            </a:r>
            <a:r>
              <a:rPr lang="zh-CN" altLang="en-US" sz="2400" b="1" dirty="0">
                <a:latin typeface="+mj-ea"/>
                <a:ea typeface="+mj-ea"/>
              </a:rPr>
              <a:t>深度学习模型</a:t>
            </a:r>
            <a:r>
              <a:rPr lang="zh-CN" altLang="en-US" sz="2400" dirty="0">
                <a:latin typeface="微软雅黑" panose="020B0503020204020204" charset="-122"/>
                <a:ea typeface="微软雅黑" panose="020B0503020204020204" charset="-122"/>
              </a:rPr>
              <a:t>存在</a:t>
            </a:r>
            <a:r>
              <a:rPr lang="zh-CN" altLang="en-US" sz="2400" b="1" dirty="0">
                <a:solidFill>
                  <a:srgbClr val="1C50A2"/>
                </a:solidFill>
                <a:latin typeface="微软雅黑" panose="020B0503020204020204" charset="-122"/>
                <a:ea typeface="微软雅黑" panose="020B0503020204020204" charset="-122"/>
              </a:rPr>
              <a:t>依赖于海量数据、模型泛化能力差</a:t>
            </a:r>
            <a:r>
              <a:rPr lang="zh-CN" altLang="en-US" sz="2400" dirty="0">
                <a:latin typeface="微软雅黑" panose="020B0503020204020204" charset="-122"/>
                <a:ea typeface="微软雅黑" panose="020B0503020204020204" charset="-122"/>
              </a:rPr>
              <a:t>的问题。</a:t>
            </a:r>
            <a:endParaRPr lang="zh-CN" altLang="en-US" dirty="0">
              <a:latin typeface="微软雅黑" panose="020B0503020204020204" charset="-122"/>
              <a:ea typeface="微软雅黑" panose="020B0503020204020204" charset="-122"/>
            </a:endParaRPr>
          </a:p>
          <a:p>
            <a:pPr fontAlgn="auto">
              <a:lnSpc>
                <a:spcPct val="150000"/>
              </a:lnSpc>
            </a:pPr>
            <a:endParaRPr lang="zh-CN" altLang="en-US" dirty="0">
              <a:latin typeface="微软雅黑" panose="020B0503020204020204" charset="-122"/>
              <a:ea typeface="微软雅黑" panose="020B0503020204020204" charset="-122"/>
            </a:endParaRPr>
          </a:p>
          <a:p>
            <a:pPr fontAlgn="auto">
              <a:lnSpc>
                <a:spcPct val="150000"/>
              </a:lnSpc>
            </a:pPr>
            <a:endParaRPr lang="zh-CN" altLang="en-US" dirty="0">
              <a:latin typeface="微软雅黑" panose="020B0503020204020204" charset="-122"/>
              <a:ea typeface="微软雅黑" panose="020B0503020204020204" charset="-122"/>
            </a:endParaRPr>
          </a:p>
        </p:txBody>
      </p:sp>
      <p:sp>
        <p:nvSpPr>
          <p:cNvPr id="5" name="文本框 4">
            <a:extLst>
              <a:ext uri="{FF2B5EF4-FFF2-40B4-BE49-F238E27FC236}">
                <a16:creationId xmlns:a16="http://schemas.microsoft.com/office/drawing/2014/main" id="{12E96FAA-43FE-362D-84F6-374AA2D34717}"/>
              </a:ext>
            </a:extLst>
          </p:cNvPr>
          <p:cNvSpPr txBox="1"/>
          <p:nvPr/>
        </p:nvSpPr>
        <p:spPr>
          <a:xfrm>
            <a:off x="1078231" y="1768952"/>
            <a:ext cx="11113769" cy="461665"/>
          </a:xfrm>
          <a:prstGeom prst="rect">
            <a:avLst/>
          </a:prstGeom>
          <a:noFill/>
        </p:spPr>
        <p:txBody>
          <a:bodyPr wrap="square" rtlCol="0">
            <a:spAutoFit/>
          </a:bodyPr>
          <a:lstStyle/>
          <a:p>
            <a:pPr marL="285750" indent="-285750">
              <a:buFont typeface="Arial" panose="020B0604020202020204" pitchFamily="34" charset="0"/>
              <a:buChar char="•"/>
            </a:pPr>
            <a:r>
              <a:rPr lang="zh-CN" altLang="en-US" sz="2400" dirty="0">
                <a:latin typeface="+mj-ea"/>
                <a:ea typeface="+mj-ea"/>
              </a:rPr>
              <a:t>针对</a:t>
            </a:r>
            <a:r>
              <a:rPr lang="zh-CN" altLang="en-US" sz="2400" b="1" dirty="0">
                <a:latin typeface="+mj-ea"/>
                <a:ea typeface="+mj-ea"/>
              </a:rPr>
              <a:t>飞行器方向舵</a:t>
            </a:r>
            <a:r>
              <a:rPr lang="zh-CN" altLang="en-US" sz="2400" dirty="0">
                <a:latin typeface="+mj-ea"/>
                <a:ea typeface="+mj-ea"/>
              </a:rPr>
              <a:t>属于</a:t>
            </a:r>
            <a:r>
              <a:rPr lang="zh-CN" altLang="en-US" sz="2400" b="1" dirty="0">
                <a:solidFill>
                  <a:srgbClr val="1C50A2"/>
                </a:solidFill>
                <a:latin typeface="+mj-ea"/>
                <a:ea typeface="+mj-ea"/>
              </a:rPr>
              <a:t>复杂系统</a:t>
            </a:r>
            <a:r>
              <a:rPr lang="zh-CN" altLang="en-US" sz="2400" dirty="0">
                <a:latin typeface="+mj-ea"/>
                <a:ea typeface="+mj-ea"/>
              </a:rPr>
              <a:t>，基于</a:t>
            </a:r>
            <a:r>
              <a:rPr lang="zh-CN" altLang="en-US" sz="2400" b="1" dirty="0">
                <a:latin typeface="+mj-ea"/>
                <a:ea typeface="+mj-ea"/>
              </a:rPr>
              <a:t>深度学习</a:t>
            </a:r>
            <a:r>
              <a:rPr lang="zh-CN" altLang="en-US" sz="2400" dirty="0">
                <a:latin typeface="+mj-ea"/>
                <a:ea typeface="+mj-ea"/>
              </a:rPr>
              <a:t>的智能诊断方法最为适用。</a:t>
            </a:r>
          </a:p>
        </p:txBody>
      </p:sp>
      <p:grpSp>
        <p:nvGrpSpPr>
          <p:cNvPr id="4" name="组合 3">
            <a:extLst>
              <a:ext uri="{FF2B5EF4-FFF2-40B4-BE49-F238E27FC236}">
                <a16:creationId xmlns:a16="http://schemas.microsoft.com/office/drawing/2014/main" id="{F13ADCF4-2E9D-2728-61D3-E862A207E211}"/>
              </a:ext>
            </a:extLst>
          </p:cNvPr>
          <p:cNvGrpSpPr/>
          <p:nvPr/>
        </p:nvGrpSpPr>
        <p:grpSpPr>
          <a:xfrm>
            <a:off x="5835891" y="3020649"/>
            <a:ext cx="3811270" cy="962660"/>
            <a:chOff x="6721475" y="3107998"/>
            <a:chExt cx="3811270" cy="962660"/>
          </a:xfrm>
        </p:grpSpPr>
        <p:grpSp>
          <p:nvGrpSpPr>
            <p:cNvPr id="16" name="组合 15"/>
            <p:cNvGrpSpPr/>
            <p:nvPr/>
          </p:nvGrpSpPr>
          <p:grpSpPr>
            <a:xfrm>
              <a:off x="6721475" y="3107998"/>
              <a:ext cx="3811270" cy="962660"/>
              <a:chOff x="14268" y="3982"/>
              <a:chExt cx="6002" cy="1516"/>
            </a:xfrm>
          </p:grpSpPr>
          <p:sp>
            <p:nvSpPr>
              <p:cNvPr id="7" name="燕尾形 6"/>
              <p:cNvSpPr/>
              <p:nvPr/>
            </p:nvSpPr>
            <p:spPr>
              <a:xfrm rot="16200000">
                <a:off x="15178" y="3715"/>
                <a:ext cx="486" cy="1020"/>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14268" y="5013"/>
                <a:ext cx="6002" cy="485"/>
              </a:xfrm>
              <a:prstGeom prst="rect">
                <a:avLst/>
              </a:prstGeom>
              <a:noFill/>
            </p:spPr>
            <p:txBody>
              <a:bodyPr wrap="square" rtlCol="0">
                <a:spAutoFit/>
              </a:bodyPr>
              <a:lstStyle/>
              <a:p>
                <a:r>
                  <a:rPr lang="zh-CN" altLang="en-US" sz="1400" dirty="0">
                    <a:solidFill>
                      <a:schemeClr val="accent1">
                        <a:lumMod val="50000"/>
                      </a:schemeClr>
                    </a:solidFill>
                    <a:latin typeface="+mj-ea"/>
                    <a:ea typeface="+mj-ea"/>
                  </a:rPr>
                  <a:t>无法获得或成本高</a:t>
                </a:r>
              </a:p>
            </p:txBody>
          </p:sp>
        </p:grpSp>
        <p:sp>
          <p:nvSpPr>
            <p:cNvPr id="22" name="燕尾形 6">
              <a:extLst>
                <a:ext uri="{FF2B5EF4-FFF2-40B4-BE49-F238E27FC236}">
                  <a16:creationId xmlns:a16="http://schemas.microsoft.com/office/drawing/2014/main" id="{D06A1F08-D680-8E31-BD8C-148EF35EE05E}"/>
                </a:ext>
              </a:extLst>
            </p:cNvPr>
            <p:cNvSpPr/>
            <p:nvPr/>
          </p:nvSpPr>
          <p:spPr>
            <a:xfrm rot="16200000">
              <a:off x="7299325" y="3240921"/>
              <a:ext cx="308610" cy="647700"/>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a:extLst>
              <a:ext uri="{FF2B5EF4-FFF2-40B4-BE49-F238E27FC236}">
                <a16:creationId xmlns:a16="http://schemas.microsoft.com/office/drawing/2014/main" id="{9F74376C-0D83-81ED-4C51-5E89D640AA9F}"/>
              </a:ext>
            </a:extLst>
          </p:cNvPr>
          <p:cNvGrpSpPr/>
          <p:nvPr/>
        </p:nvGrpSpPr>
        <p:grpSpPr>
          <a:xfrm>
            <a:off x="4220210" y="3020540"/>
            <a:ext cx="1717040" cy="962869"/>
            <a:chOff x="5162338" y="3107997"/>
            <a:chExt cx="1717040" cy="962869"/>
          </a:xfrm>
        </p:grpSpPr>
        <p:sp>
          <p:nvSpPr>
            <p:cNvPr id="8" name="文本框 7"/>
            <p:cNvSpPr txBox="1"/>
            <p:nvPr/>
          </p:nvSpPr>
          <p:spPr>
            <a:xfrm>
              <a:off x="5162338" y="3762891"/>
              <a:ext cx="1717040" cy="307975"/>
            </a:xfrm>
            <a:prstGeom prst="rect">
              <a:avLst/>
            </a:prstGeom>
            <a:noFill/>
          </p:spPr>
          <p:txBody>
            <a:bodyPr wrap="square" rtlCol="0">
              <a:spAutoFit/>
            </a:bodyPr>
            <a:lstStyle/>
            <a:p>
              <a:r>
                <a:rPr lang="zh-CN" altLang="en-US" sz="1400" dirty="0">
                  <a:solidFill>
                    <a:schemeClr val="accent1">
                      <a:lumMod val="50000"/>
                    </a:schemeClr>
                  </a:solidFill>
                </a:rPr>
                <a:t>典型故障样本缺失</a:t>
              </a:r>
            </a:p>
          </p:txBody>
        </p:sp>
        <p:sp>
          <p:nvSpPr>
            <p:cNvPr id="23" name="燕尾形 6">
              <a:extLst>
                <a:ext uri="{FF2B5EF4-FFF2-40B4-BE49-F238E27FC236}">
                  <a16:creationId xmlns:a16="http://schemas.microsoft.com/office/drawing/2014/main" id="{E7481A7F-FF9B-EF6B-36F4-B5C886FFD01D}"/>
                </a:ext>
              </a:extLst>
            </p:cNvPr>
            <p:cNvSpPr/>
            <p:nvPr/>
          </p:nvSpPr>
          <p:spPr>
            <a:xfrm rot="16200000">
              <a:off x="5751155" y="2938452"/>
              <a:ext cx="308610" cy="647700"/>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燕尾形 6">
              <a:extLst>
                <a:ext uri="{FF2B5EF4-FFF2-40B4-BE49-F238E27FC236}">
                  <a16:creationId xmlns:a16="http://schemas.microsoft.com/office/drawing/2014/main" id="{7CF79025-E674-98BB-E4F8-FEEE86D989F7}"/>
                </a:ext>
              </a:extLst>
            </p:cNvPr>
            <p:cNvSpPr/>
            <p:nvPr/>
          </p:nvSpPr>
          <p:spPr>
            <a:xfrm rot="16200000">
              <a:off x="5751155" y="3240921"/>
              <a:ext cx="308610" cy="647700"/>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FF7C9959-CCD7-B901-390C-3B9ECFE60C3F}"/>
              </a:ext>
            </a:extLst>
          </p:cNvPr>
          <p:cNvGrpSpPr/>
          <p:nvPr/>
        </p:nvGrpSpPr>
        <p:grpSpPr>
          <a:xfrm>
            <a:off x="7706437" y="3020540"/>
            <a:ext cx="2179939" cy="962769"/>
            <a:chOff x="4888893" y="3107997"/>
            <a:chExt cx="2179939" cy="962769"/>
          </a:xfrm>
        </p:grpSpPr>
        <p:sp>
          <p:nvSpPr>
            <p:cNvPr id="26" name="文本框 25">
              <a:extLst>
                <a:ext uri="{FF2B5EF4-FFF2-40B4-BE49-F238E27FC236}">
                  <a16:creationId xmlns:a16="http://schemas.microsoft.com/office/drawing/2014/main" id="{7EB81229-A0E4-6267-FDCE-89A1DA829A01}"/>
                </a:ext>
              </a:extLst>
            </p:cNvPr>
            <p:cNvSpPr txBox="1"/>
            <p:nvPr/>
          </p:nvSpPr>
          <p:spPr>
            <a:xfrm>
              <a:off x="4888893" y="3762989"/>
              <a:ext cx="2179939" cy="307777"/>
            </a:xfrm>
            <a:prstGeom prst="rect">
              <a:avLst/>
            </a:prstGeom>
            <a:noFill/>
          </p:spPr>
          <p:txBody>
            <a:bodyPr wrap="square" rtlCol="0">
              <a:spAutoFit/>
            </a:bodyPr>
            <a:lstStyle/>
            <a:p>
              <a:r>
                <a:rPr lang="zh-CN" altLang="en-US" sz="1400" dirty="0">
                  <a:solidFill>
                    <a:schemeClr val="accent1">
                      <a:lumMod val="50000"/>
                    </a:schemeClr>
                  </a:solidFill>
                </a:rPr>
                <a:t>工况变化时诊断性能下降</a:t>
              </a:r>
            </a:p>
          </p:txBody>
        </p:sp>
        <p:sp>
          <p:nvSpPr>
            <p:cNvPr id="27" name="燕尾形 6">
              <a:extLst>
                <a:ext uri="{FF2B5EF4-FFF2-40B4-BE49-F238E27FC236}">
                  <a16:creationId xmlns:a16="http://schemas.microsoft.com/office/drawing/2014/main" id="{EE414156-0880-9961-A3F1-52537B3473DE}"/>
                </a:ext>
              </a:extLst>
            </p:cNvPr>
            <p:cNvSpPr/>
            <p:nvPr/>
          </p:nvSpPr>
          <p:spPr>
            <a:xfrm rot="16200000">
              <a:off x="5751155" y="2938452"/>
              <a:ext cx="308610" cy="647700"/>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燕尾形 6">
              <a:extLst>
                <a:ext uri="{FF2B5EF4-FFF2-40B4-BE49-F238E27FC236}">
                  <a16:creationId xmlns:a16="http://schemas.microsoft.com/office/drawing/2014/main" id="{3B9B4D4E-1F53-DE03-C334-6D35FFADD42E}"/>
                </a:ext>
              </a:extLst>
            </p:cNvPr>
            <p:cNvSpPr/>
            <p:nvPr/>
          </p:nvSpPr>
          <p:spPr>
            <a:xfrm rot="16200000">
              <a:off x="5751155" y="3240921"/>
              <a:ext cx="308610" cy="647700"/>
            </a:xfrm>
            <a:prstGeom prst="chevron">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9" name="文本框 28">
            <a:extLst>
              <a:ext uri="{FF2B5EF4-FFF2-40B4-BE49-F238E27FC236}">
                <a16:creationId xmlns:a16="http://schemas.microsoft.com/office/drawing/2014/main" id="{866703CD-9D60-87E0-3331-BFFDCB02B275}"/>
              </a:ext>
            </a:extLst>
          </p:cNvPr>
          <p:cNvSpPr txBox="1"/>
          <p:nvPr/>
        </p:nvSpPr>
        <p:spPr>
          <a:xfrm>
            <a:off x="1078231" y="4627384"/>
            <a:ext cx="9987743" cy="1005788"/>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zh-CN" altLang="en-US" sz="2400" kern="100" dirty="0">
                <a:solidFill>
                  <a:srgbClr val="000000"/>
                </a:solidFill>
                <a:latin typeface="+mj-ea"/>
                <a:ea typeface="+mj-ea"/>
                <a:cs typeface="Times New Roman" panose="02020603050405020304" pitchFamily="18" charset="0"/>
              </a:rPr>
              <a:t>通过</a:t>
            </a:r>
            <a:r>
              <a:rPr lang="zh-CN" altLang="en-US" sz="2400" b="1" kern="100" dirty="0">
                <a:solidFill>
                  <a:srgbClr val="1C50A2"/>
                </a:solidFill>
                <a:effectLst/>
                <a:latin typeface="+mj-ea"/>
                <a:ea typeface="+mj-ea"/>
                <a:cs typeface="Times New Roman" panose="02020603050405020304" pitchFamily="18" charset="0"/>
              </a:rPr>
              <a:t>故障建模</a:t>
            </a:r>
            <a:r>
              <a:rPr lang="zh-CN" altLang="zh-CN" sz="2400" b="1" kern="100" dirty="0">
                <a:solidFill>
                  <a:srgbClr val="1C50A2"/>
                </a:solidFill>
                <a:effectLst/>
                <a:latin typeface="+mj-ea"/>
                <a:ea typeface="+mj-ea"/>
                <a:cs typeface="Times New Roman" panose="02020603050405020304" pitchFamily="18" charset="0"/>
              </a:rPr>
              <a:t>仿真</a:t>
            </a:r>
            <a:r>
              <a:rPr lang="zh-CN" altLang="en-US" sz="2400" kern="100" dirty="0">
                <a:solidFill>
                  <a:srgbClr val="000000"/>
                </a:solidFill>
                <a:effectLst/>
                <a:latin typeface="+mj-ea"/>
                <a:ea typeface="+mj-ea"/>
                <a:cs typeface="Times New Roman" panose="02020603050405020304" pitchFamily="18" charset="0"/>
              </a:rPr>
              <a:t>获取充足的故障</a:t>
            </a:r>
            <a:r>
              <a:rPr lang="zh-CN" altLang="en-US" sz="2400" kern="100" dirty="0">
                <a:solidFill>
                  <a:srgbClr val="000000"/>
                </a:solidFill>
                <a:latin typeface="+mj-ea"/>
                <a:ea typeface="+mj-ea"/>
                <a:cs typeface="Times New Roman" panose="02020603050405020304" pitchFamily="18" charset="0"/>
              </a:rPr>
              <a:t>样本</a:t>
            </a:r>
            <a:r>
              <a:rPr lang="zh-CN" altLang="zh-CN" sz="2400" kern="100" dirty="0">
                <a:solidFill>
                  <a:srgbClr val="000000"/>
                </a:solidFill>
                <a:effectLst/>
                <a:latin typeface="+mj-ea"/>
                <a:ea typeface="+mj-ea"/>
                <a:cs typeface="Times New Roman" panose="02020603050405020304" pitchFamily="18" charset="0"/>
              </a:rPr>
              <a:t>，</a:t>
            </a:r>
            <a:r>
              <a:rPr lang="zh-CN" altLang="en-US" sz="2400" kern="100" dirty="0">
                <a:solidFill>
                  <a:srgbClr val="000000"/>
                </a:solidFill>
                <a:effectLst/>
                <a:latin typeface="+mj-ea"/>
                <a:ea typeface="+mj-ea"/>
                <a:cs typeface="Times New Roman" panose="02020603050405020304" pitchFamily="18" charset="0"/>
              </a:rPr>
              <a:t>并引入</a:t>
            </a:r>
            <a:r>
              <a:rPr lang="zh-CN" altLang="zh-CN" sz="2400" b="1" kern="100" dirty="0">
                <a:solidFill>
                  <a:srgbClr val="1C50A2"/>
                </a:solidFill>
                <a:effectLst/>
                <a:latin typeface="+mj-ea"/>
                <a:ea typeface="+mj-ea"/>
                <a:cs typeface="Times New Roman" panose="02020603050405020304" pitchFamily="18" charset="0"/>
              </a:rPr>
              <a:t>深度迁移学习</a:t>
            </a:r>
            <a:r>
              <a:rPr lang="zh-CN" altLang="zh-CN" sz="2400" kern="100" dirty="0">
                <a:effectLst/>
                <a:latin typeface="+mj-ea"/>
                <a:ea typeface="+mj-ea"/>
                <a:cs typeface="Times New Roman" panose="02020603050405020304" pitchFamily="18" charset="0"/>
              </a:rPr>
              <a:t>方法</a:t>
            </a:r>
            <a:r>
              <a:rPr lang="zh-CN" altLang="zh-CN" sz="2400" kern="100" dirty="0">
                <a:solidFill>
                  <a:srgbClr val="000000"/>
                </a:solidFill>
                <a:effectLst/>
                <a:latin typeface="+mj-ea"/>
                <a:ea typeface="+mj-ea"/>
                <a:cs typeface="Times New Roman" panose="02020603050405020304" pitchFamily="18" charset="0"/>
              </a:rPr>
              <a:t>，</a:t>
            </a:r>
            <a:endParaRPr lang="en-US" altLang="zh-CN" sz="2400" kern="100" dirty="0">
              <a:solidFill>
                <a:srgbClr val="000000"/>
              </a:solidFill>
              <a:effectLst/>
              <a:latin typeface="+mj-ea"/>
              <a:ea typeface="+mj-ea"/>
              <a:cs typeface="Times New Roman" panose="02020603050405020304" pitchFamily="18" charset="0"/>
            </a:endParaRPr>
          </a:p>
          <a:p>
            <a:pPr>
              <a:lnSpc>
                <a:spcPct val="130000"/>
              </a:lnSpc>
            </a:pPr>
            <a:r>
              <a:rPr lang="en-US" altLang="zh-CN" sz="2400" kern="100" dirty="0">
                <a:solidFill>
                  <a:srgbClr val="000000"/>
                </a:solidFill>
                <a:latin typeface="+mj-ea"/>
                <a:ea typeface="+mj-ea"/>
                <a:cs typeface="Times New Roman" panose="02020603050405020304" pitchFamily="18" charset="0"/>
              </a:rPr>
              <a:t>   </a:t>
            </a:r>
            <a:r>
              <a:rPr lang="zh-CN" altLang="en-US" sz="2400" kern="100" dirty="0">
                <a:solidFill>
                  <a:srgbClr val="000000"/>
                </a:solidFill>
                <a:effectLst/>
                <a:latin typeface="+mj-ea"/>
                <a:ea typeface="+mj-ea"/>
                <a:cs typeface="Times New Roman" panose="02020603050405020304" pitchFamily="18" charset="0"/>
              </a:rPr>
              <a:t>充分利用</a:t>
            </a:r>
            <a:r>
              <a:rPr lang="zh-CN" altLang="en-US" sz="2400" b="1" kern="100" dirty="0">
                <a:solidFill>
                  <a:srgbClr val="000000"/>
                </a:solidFill>
                <a:effectLst/>
                <a:latin typeface="+mj-ea"/>
                <a:ea typeface="+mj-ea"/>
                <a:cs typeface="Times New Roman" panose="02020603050405020304" pitchFamily="18" charset="0"/>
              </a:rPr>
              <a:t>预训练深度模型</a:t>
            </a:r>
            <a:r>
              <a:rPr lang="zh-CN" altLang="en-US" sz="2400" kern="100" dirty="0">
                <a:solidFill>
                  <a:srgbClr val="000000"/>
                </a:solidFill>
                <a:effectLst/>
                <a:latin typeface="+mj-ea"/>
                <a:ea typeface="+mj-ea"/>
                <a:cs typeface="Times New Roman" panose="02020603050405020304" pitchFamily="18" charset="0"/>
              </a:rPr>
              <a:t>，</a:t>
            </a:r>
            <a:r>
              <a:rPr lang="zh-CN" altLang="zh-CN" sz="2400" kern="100" dirty="0">
                <a:solidFill>
                  <a:srgbClr val="000000"/>
                </a:solidFill>
                <a:effectLst/>
                <a:latin typeface="+mj-ea"/>
                <a:ea typeface="+mj-ea"/>
                <a:cs typeface="Times New Roman" panose="02020603050405020304" pitchFamily="18" charset="0"/>
              </a:rPr>
              <a:t>实现</a:t>
            </a:r>
            <a:r>
              <a:rPr lang="zh-CN" altLang="en-US" sz="2400" b="1" kern="100" dirty="0">
                <a:solidFill>
                  <a:srgbClr val="C00000"/>
                </a:solidFill>
                <a:effectLst/>
                <a:latin typeface="+mj-ea"/>
                <a:ea typeface="+mj-ea"/>
                <a:cs typeface="Times New Roman" panose="02020603050405020304" pitchFamily="18" charset="0"/>
              </a:rPr>
              <a:t>方向舵</a:t>
            </a:r>
            <a:r>
              <a:rPr lang="zh-CN" altLang="en-US" sz="2400" kern="100" dirty="0">
                <a:effectLst/>
                <a:latin typeface="+mj-ea"/>
                <a:ea typeface="+mj-ea"/>
                <a:cs typeface="Times New Roman" panose="02020603050405020304" pitchFamily="18" charset="0"/>
              </a:rPr>
              <a:t>在</a:t>
            </a:r>
            <a:r>
              <a:rPr lang="zh-CN" altLang="en-US" sz="2400" b="1" kern="100" dirty="0">
                <a:solidFill>
                  <a:srgbClr val="C00000"/>
                </a:solidFill>
                <a:effectLst/>
                <a:latin typeface="+mj-ea"/>
                <a:ea typeface="+mj-ea"/>
                <a:cs typeface="Times New Roman" panose="02020603050405020304" pitchFamily="18" charset="0"/>
              </a:rPr>
              <a:t>变工况</a:t>
            </a:r>
            <a:r>
              <a:rPr lang="zh-CN" altLang="en-US" sz="2400" kern="100" dirty="0">
                <a:effectLst/>
                <a:latin typeface="+mj-ea"/>
                <a:ea typeface="+mj-ea"/>
                <a:cs typeface="Times New Roman" panose="02020603050405020304" pitchFamily="18" charset="0"/>
              </a:rPr>
              <a:t>时有效</a:t>
            </a:r>
            <a:r>
              <a:rPr lang="zh-CN" altLang="zh-CN" sz="2400" kern="100" dirty="0">
                <a:solidFill>
                  <a:srgbClr val="000000"/>
                </a:solidFill>
                <a:effectLst/>
                <a:latin typeface="+mj-ea"/>
                <a:ea typeface="+mj-ea"/>
                <a:cs typeface="Times New Roman" panose="02020603050405020304" pitchFamily="18" charset="0"/>
              </a:rPr>
              <a:t>的</a:t>
            </a:r>
            <a:r>
              <a:rPr lang="zh-CN" altLang="en-US" sz="2400" b="1" kern="100" dirty="0">
                <a:solidFill>
                  <a:srgbClr val="C00000"/>
                </a:solidFill>
                <a:effectLst/>
                <a:latin typeface="+mj-ea"/>
                <a:ea typeface="+mj-ea"/>
                <a:cs typeface="Times New Roman" panose="02020603050405020304" pitchFamily="18" charset="0"/>
              </a:rPr>
              <a:t>智能故障</a:t>
            </a:r>
            <a:r>
              <a:rPr lang="zh-CN" altLang="zh-CN" sz="2400" b="1" kern="100" dirty="0">
                <a:solidFill>
                  <a:srgbClr val="C00000"/>
                </a:solidFill>
                <a:effectLst/>
                <a:latin typeface="+mj-ea"/>
                <a:ea typeface="+mj-ea"/>
                <a:cs typeface="Times New Roman" panose="02020603050405020304" pitchFamily="18" charset="0"/>
              </a:rPr>
              <a:t>诊断</a:t>
            </a:r>
            <a:r>
              <a:rPr lang="zh-CN" altLang="en-US" sz="2400" kern="100" dirty="0">
                <a:effectLst/>
                <a:latin typeface="+mj-ea"/>
                <a:ea typeface="+mj-ea"/>
                <a:cs typeface="Times New Roman" panose="02020603050405020304" pitchFamily="18" charset="0"/>
              </a:rPr>
              <a:t>。</a:t>
            </a:r>
            <a:endParaRPr lang="zh-CN" altLang="en-US" sz="2400" dirty="0">
              <a:latin typeface="+mj-ea"/>
              <a:ea typeface="+mj-ea"/>
            </a:endParaRPr>
          </a:p>
        </p:txBody>
      </p:sp>
      <p:grpSp>
        <p:nvGrpSpPr>
          <p:cNvPr id="6" name="组合 5">
            <a:extLst>
              <a:ext uri="{FF2B5EF4-FFF2-40B4-BE49-F238E27FC236}">
                <a16:creationId xmlns:a16="http://schemas.microsoft.com/office/drawing/2014/main" id="{049DFBBD-BDA9-F229-6BBE-1D7C31F6747E}"/>
              </a:ext>
            </a:extLst>
          </p:cNvPr>
          <p:cNvGrpSpPr/>
          <p:nvPr/>
        </p:nvGrpSpPr>
        <p:grpSpPr>
          <a:xfrm>
            <a:off x="-402429" y="-7062"/>
            <a:ext cx="12870385" cy="446052"/>
            <a:chOff x="-402429" y="-7062"/>
            <a:chExt cx="12870385" cy="446052"/>
          </a:xfrm>
        </p:grpSpPr>
        <p:sp>
          <p:nvSpPr>
            <p:cNvPr id="10" name="箭头: V 形 9">
              <a:extLst>
                <a:ext uri="{FF2B5EF4-FFF2-40B4-BE49-F238E27FC236}">
                  <a16:creationId xmlns:a16="http://schemas.microsoft.com/office/drawing/2014/main" id="{57289BDA-25AE-4CF6-BB66-A5843DFE24BC}"/>
                </a:ext>
              </a:extLst>
            </p:cNvPr>
            <p:cNvSpPr/>
            <p:nvPr/>
          </p:nvSpPr>
          <p:spPr>
            <a:xfrm>
              <a:off x="-402429" y="-7062"/>
              <a:ext cx="2914612" cy="446049"/>
            </a:xfrm>
            <a:prstGeom prst="chevron">
              <a:avLst/>
            </a:prstGeom>
            <a:solidFill>
              <a:schemeClr val="accent1">
                <a:lumMod val="75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chemeClr val="bg1"/>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chemeClr val="bg1"/>
                </a:solidFill>
                <a:effectLst/>
                <a:uLnTx/>
                <a:uFillTx/>
                <a:sym typeface="微软雅黑" panose="020B0503020204020204" pitchFamily="34" charset="-122"/>
              </a:endParaRPr>
            </a:p>
            <a:p>
              <a:pPr algn="ctr"/>
              <a:endParaRPr lang="zh-CN" altLang="en-US" dirty="0">
                <a:solidFill>
                  <a:schemeClr val="tx1"/>
                </a:solidFill>
              </a:endParaRPr>
            </a:p>
          </p:txBody>
        </p:sp>
        <p:sp>
          <p:nvSpPr>
            <p:cNvPr id="11" name="箭头: V 形 10">
              <a:extLst>
                <a:ext uri="{FF2B5EF4-FFF2-40B4-BE49-F238E27FC236}">
                  <a16:creationId xmlns:a16="http://schemas.microsoft.com/office/drawing/2014/main" id="{0EF56C26-6799-927B-902C-4A040C444D9F}"/>
                </a:ext>
              </a:extLst>
            </p:cNvPr>
            <p:cNvSpPr/>
            <p:nvPr/>
          </p:nvSpPr>
          <p:spPr>
            <a:xfrm>
              <a:off x="2148040" y="-7061"/>
              <a:ext cx="2716025"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3" name="箭头: V 形 12">
              <a:extLst>
                <a:ext uri="{FF2B5EF4-FFF2-40B4-BE49-F238E27FC236}">
                  <a16:creationId xmlns:a16="http://schemas.microsoft.com/office/drawing/2014/main" id="{1876E62C-1BAF-D2F6-0FE5-D24543D0546D}"/>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5" name="箭头: V 形 14">
              <a:extLst>
                <a:ext uri="{FF2B5EF4-FFF2-40B4-BE49-F238E27FC236}">
                  <a16:creationId xmlns:a16="http://schemas.microsoft.com/office/drawing/2014/main" id="{D5800785-BE3A-1A6C-5E62-ADB2FBC12BDF}"/>
                </a:ext>
              </a:extLst>
            </p:cNvPr>
            <p:cNvSpPr/>
            <p:nvPr/>
          </p:nvSpPr>
          <p:spPr>
            <a:xfrm>
              <a:off x="7590769" y="-7060"/>
              <a:ext cx="2586038"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chemeClr val="tx1"/>
                </a:solidFill>
              </a:endParaRPr>
            </a:p>
          </p:txBody>
        </p:sp>
        <p:sp>
          <p:nvSpPr>
            <p:cNvPr id="30" name="箭头: V 形 29">
              <a:extLst>
                <a:ext uri="{FF2B5EF4-FFF2-40B4-BE49-F238E27FC236}">
                  <a16:creationId xmlns:a16="http://schemas.microsoft.com/office/drawing/2014/main" id="{4FD2B33E-BAE7-311C-7CDB-6FA6F7B9F44A}"/>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组合 23"/>
          <p:cNvGrpSpPr/>
          <p:nvPr/>
        </p:nvGrpSpPr>
        <p:grpSpPr>
          <a:xfrm>
            <a:off x="68580" y="2079175"/>
            <a:ext cx="12192000" cy="2344420"/>
            <a:chOff x="1" y="2324"/>
            <a:chExt cx="14400" cy="2769"/>
          </a:xfrm>
        </p:grpSpPr>
        <p:sp>
          <p:nvSpPr>
            <p:cNvPr id="25" name="梯形 24"/>
            <p:cNvSpPr/>
            <p:nvPr/>
          </p:nvSpPr>
          <p:spPr>
            <a:xfrm rot="16200000">
              <a:off x="8795" y="-533"/>
              <a:ext cx="2707" cy="8504"/>
            </a:xfrm>
            <a:prstGeom prst="trapezoid">
              <a:avLst>
                <a:gd name="adj" fmla="val 16935"/>
              </a:avLst>
            </a:prstGeom>
            <a:solidFill>
              <a:srgbClr val="1C50A2"/>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6" name="梯形 25"/>
            <p:cNvSpPr/>
            <p:nvPr/>
          </p:nvSpPr>
          <p:spPr>
            <a:xfrm rot="5400000">
              <a:off x="1573" y="752"/>
              <a:ext cx="2769" cy="5914"/>
            </a:xfrm>
            <a:prstGeom prst="trapezoid">
              <a:avLst>
                <a:gd name="adj" fmla="val 17865"/>
              </a:avLst>
            </a:prstGeom>
            <a:solidFill>
              <a:schemeClr val="bg1">
                <a:lumMod val="75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defPPr>
                <a:defRPr lang="en-US">
                  <a:solidFill>
                    <a:schemeClr val="lt1"/>
                  </a:solidFill>
                </a:defRPr>
              </a:defPPr>
              <a:lvl1pPr marL="0" algn="l" defTabSz="685800" rtl="0" eaLnBrk="1" latinLnBrk="0" hangingPunct="1">
                <a:defRPr sz="1400" kern="1200">
                  <a:solidFill>
                    <a:schemeClr val="lt1"/>
                  </a:solidFill>
                  <a:latin typeface="+mn-lt"/>
                  <a:ea typeface="+mn-ea"/>
                  <a:cs typeface="+mn-cs"/>
                </a:defRPr>
              </a:lvl1pPr>
              <a:lvl2pPr marL="342900" algn="l" defTabSz="685800" rtl="0" eaLnBrk="1" latinLnBrk="0" hangingPunct="1">
                <a:defRPr sz="1400" kern="1200">
                  <a:solidFill>
                    <a:schemeClr val="lt1"/>
                  </a:solidFill>
                  <a:latin typeface="+mn-lt"/>
                  <a:ea typeface="+mn-ea"/>
                  <a:cs typeface="+mn-cs"/>
                </a:defRPr>
              </a:lvl2pPr>
              <a:lvl3pPr marL="685800" algn="l" defTabSz="685800" rtl="0" eaLnBrk="1" latinLnBrk="0" hangingPunct="1">
                <a:defRPr sz="1400" kern="1200">
                  <a:solidFill>
                    <a:schemeClr val="lt1"/>
                  </a:solidFill>
                  <a:latin typeface="+mn-lt"/>
                  <a:ea typeface="+mn-ea"/>
                  <a:cs typeface="+mn-cs"/>
                </a:defRPr>
              </a:lvl3pPr>
              <a:lvl4pPr marL="1028700" algn="l" defTabSz="685800" rtl="0" eaLnBrk="1" latinLnBrk="0" hangingPunct="1">
                <a:defRPr sz="1400" kern="1200">
                  <a:solidFill>
                    <a:schemeClr val="lt1"/>
                  </a:solidFill>
                  <a:latin typeface="+mn-lt"/>
                  <a:ea typeface="+mn-ea"/>
                  <a:cs typeface="+mn-cs"/>
                </a:defRPr>
              </a:lvl4pPr>
              <a:lvl5pPr marL="1371600" algn="l" defTabSz="685800" rtl="0" eaLnBrk="1" latinLnBrk="0" hangingPunct="1">
                <a:defRPr sz="1400" kern="1200">
                  <a:solidFill>
                    <a:schemeClr val="lt1"/>
                  </a:solidFill>
                  <a:latin typeface="+mn-lt"/>
                  <a:ea typeface="+mn-ea"/>
                  <a:cs typeface="+mn-cs"/>
                </a:defRPr>
              </a:lvl5pPr>
              <a:lvl6pPr marL="1714500" algn="l" defTabSz="685800" rtl="0" eaLnBrk="1" latinLnBrk="0" hangingPunct="1">
                <a:defRPr sz="1400" kern="1200">
                  <a:solidFill>
                    <a:schemeClr val="lt1"/>
                  </a:solidFill>
                  <a:latin typeface="+mn-lt"/>
                  <a:ea typeface="+mn-ea"/>
                  <a:cs typeface="+mn-cs"/>
                </a:defRPr>
              </a:lvl6pPr>
              <a:lvl7pPr marL="2057400" algn="l" defTabSz="685800" rtl="0" eaLnBrk="1" latinLnBrk="0" hangingPunct="1">
                <a:defRPr sz="1400" kern="1200">
                  <a:solidFill>
                    <a:schemeClr val="lt1"/>
                  </a:solidFill>
                  <a:latin typeface="+mn-lt"/>
                  <a:ea typeface="+mn-ea"/>
                  <a:cs typeface="+mn-cs"/>
                </a:defRPr>
              </a:lvl7pPr>
              <a:lvl8pPr marL="2400300" algn="l" defTabSz="685800" rtl="0" eaLnBrk="1" latinLnBrk="0" hangingPunct="1">
                <a:defRPr sz="1400" kern="1200">
                  <a:solidFill>
                    <a:schemeClr val="lt1"/>
                  </a:solidFill>
                  <a:latin typeface="+mn-lt"/>
                  <a:ea typeface="+mn-ea"/>
                  <a:cs typeface="+mn-cs"/>
                </a:defRPr>
              </a:lvl8pPr>
              <a:lvl9pPr marL="2743200" algn="l" defTabSz="685800" rtl="0" eaLnBrk="1" latinLnBrk="0" hangingPunct="1">
                <a:defRPr sz="1400" kern="1200">
                  <a:solidFill>
                    <a:schemeClr val="lt1"/>
                  </a:solidFill>
                  <a:latin typeface="+mn-lt"/>
                  <a:ea typeface="+mn-ea"/>
                  <a:cs typeface="+mn-cs"/>
                </a:defRPr>
              </a:lvl9pPr>
            </a:lstStyle>
            <a:p>
              <a:pPr marL="0" marR="0" lvl="0" indent="0" algn="ctr" defTabSz="3429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pitchFamily="34" charset="-122"/>
                <a:cs typeface="+mn-cs"/>
              </a:endParaRPr>
            </a:p>
          </p:txBody>
        </p:sp>
        <p:sp>
          <p:nvSpPr>
            <p:cNvPr id="27" name="文本框 2"/>
            <p:cNvSpPr txBox="1"/>
            <p:nvPr/>
          </p:nvSpPr>
          <p:spPr>
            <a:xfrm>
              <a:off x="4204" y="3177"/>
              <a:ext cx="1031" cy="1063"/>
            </a:xfrm>
            <a:prstGeom prst="rect">
              <a:avLst/>
            </a:prstGeom>
            <a:noFill/>
          </p:spPr>
          <p:txBody>
            <a:bodyPr wrap="none" lIns="68580" tIns="34290" rIns="68580" bIns="34290" rtlCol="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Part</a:t>
              </a:r>
              <a:r>
                <a:rPr kumimoji="0" lang="en-US" altLang="zh-CN"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rPr>
                <a:t>2</a:t>
              </a:r>
              <a:endParaRPr kumimoji="0" lang="zh-CN" altLang="en-US" sz="5400" b="1" i="0" u="none" strike="noStrike" kern="1200" cap="none" spc="0" normalizeH="0" baseline="0" noProof="0" dirty="0">
                <a:ln>
                  <a:noFill/>
                </a:ln>
                <a:solidFill>
                  <a:srgbClr val="1C50A2"/>
                </a:solidFill>
                <a:effectLst/>
                <a:uLnTx/>
                <a:uFillTx/>
                <a:latin typeface="Arial" panose="020B0604020202020204"/>
                <a:ea typeface="微软雅黑" panose="020B0503020204020204" pitchFamily="34" charset="-122"/>
                <a:cs typeface="+mn-cs"/>
              </a:endParaRPr>
            </a:p>
          </p:txBody>
        </p:sp>
        <p:sp>
          <p:nvSpPr>
            <p:cNvPr id="28" name="矩形 27"/>
            <p:cNvSpPr/>
            <p:nvPr/>
          </p:nvSpPr>
          <p:spPr>
            <a:xfrm>
              <a:off x="6640" y="3280"/>
              <a:ext cx="3435" cy="736"/>
            </a:xfrm>
            <a:prstGeom prst="rect">
              <a:avLst/>
            </a:prstGeom>
          </p:spPr>
          <p:txBody>
            <a:bodyPr wrap="none" lIns="68580" tIns="34290" rIns="68580" bIns="34290">
              <a:spAutoFit/>
            </a:bodyPr>
            <a:lstStyle>
              <a:defPPr>
                <a:defRPr lang="en-US"/>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a:lstStyle>
            <a:p>
              <a:pPr marL="0" marR="0" lvl="0" indent="0" algn="l" defTabSz="342900" rtl="0" eaLnBrk="1" fontAlgn="auto" latinLnBrk="0" hangingPunct="1">
                <a:lnSpc>
                  <a:spcPct val="100000"/>
                </a:lnSpc>
                <a:spcBef>
                  <a:spcPts val="0"/>
                </a:spcBef>
                <a:spcAft>
                  <a:spcPts val="0"/>
                </a:spcAft>
                <a:buClrTx/>
                <a:buSzTx/>
                <a:buFontTx/>
                <a:buNone/>
                <a:defRPr/>
              </a:pPr>
              <a:r>
                <a:rPr kumimoji="0" lang="zh-CN" altLang="en-US" sz="3600" b="1" i="0" u="none" strike="noStrike" kern="1200" cap="none" spc="0" normalizeH="0" baseline="0" noProof="0" dirty="0">
                  <a:ln>
                    <a:noFill/>
                  </a:ln>
                  <a:solidFill>
                    <a:prstClr val="white"/>
                  </a:solidFill>
                  <a:effectLst/>
                  <a:uLnTx/>
                  <a:uFillTx/>
                  <a:latin typeface="Arial" panose="020B0604020202020204"/>
                  <a:ea typeface="微软雅黑" panose="020B0503020204020204" pitchFamily="34" charset="-122"/>
                  <a:cs typeface="+mn-cs"/>
                </a:rPr>
                <a:t>研究现状综述</a:t>
              </a:r>
            </a:p>
          </p:txBody>
        </p:sp>
      </p:gr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83183" y="2416995"/>
            <a:ext cx="2361101" cy="1946064"/>
          </a:xfrm>
          <a:prstGeom prst="rect">
            <a:avLst/>
          </a:prstGeom>
        </p:spPr>
      </p:pic>
    </p:spTree>
    <p:extLst>
      <p:ext uri="{BB962C8B-B14F-4D97-AF65-F5344CB8AC3E}">
        <p14:creationId xmlns:p14="http://schemas.microsoft.com/office/powerpoint/2010/main" val="19898230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92210" y="394555"/>
            <a:ext cx="10515600" cy="925195"/>
          </a:xfrm>
        </p:spPr>
        <p:txBody>
          <a:bodyPr/>
          <a:lstStyle/>
          <a:p>
            <a:r>
              <a:rPr lang="en-US" altLang="zh-CN" sz="3400" b="1" dirty="0"/>
              <a:t>2 </a:t>
            </a:r>
            <a:r>
              <a:rPr lang="zh-CN" altLang="en-US" sz="3400" b="1" dirty="0"/>
              <a:t> 研究现状</a:t>
            </a:r>
          </a:p>
        </p:txBody>
      </p:sp>
      <p:sp>
        <p:nvSpPr>
          <p:cNvPr id="27" name="内容占位符 26"/>
          <p:cNvSpPr>
            <a:spLocks noGrp="1"/>
          </p:cNvSpPr>
          <p:nvPr>
            <p:ph idx="1"/>
          </p:nvPr>
        </p:nvSpPr>
        <p:spPr>
          <a:xfrm>
            <a:off x="3955861" y="604744"/>
            <a:ext cx="5277056" cy="540331"/>
          </a:xfrm>
        </p:spPr>
        <p:txBody>
          <a:bodyPr>
            <a:normAutofit fontScale="92500"/>
          </a:bodyPr>
          <a:lstStyle/>
          <a:p>
            <a:r>
              <a:rPr lang="en-US" altLang="zh-CN" b="1" dirty="0"/>
              <a:t>1</a:t>
            </a:r>
            <a:r>
              <a:rPr lang="zh-CN" altLang="en-US" b="1" dirty="0"/>
              <a:t>）方向舵故障建模仿真研究现状</a:t>
            </a:r>
          </a:p>
        </p:txBody>
      </p:sp>
      <p:graphicFrame>
        <p:nvGraphicFramePr>
          <p:cNvPr id="4" name="表格 3"/>
          <p:cNvGraphicFramePr/>
          <p:nvPr>
            <p:custDataLst>
              <p:tags r:id="rId1"/>
            </p:custDataLst>
            <p:extLst>
              <p:ext uri="{D42A27DB-BD31-4B8C-83A1-F6EECF244321}">
                <p14:modId xmlns:p14="http://schemas.microsoft.com/office/powerpoint/2010/main" val="52922887"/>
              </p:ext>
            </p:extLst>
          </p:nvPr>
        </p:nvGraphicFramePr>
        <p:xfrm>
          <a:off x="0" y="1054325"/>
          <a:ext cx="12192000" cy="5805357"/>
        </p:xfrm>
        <a:graphic>
          <a:graphicData uri="http://schemas.openxmlformats.org/drawingml/2006/table">
            <a:tbl>
              <a:tblPr firstRow="1" bandRow="1">
                <a:tableStyleId>{5C22544A-7EE6-4342-B048-85BDC9FD1C3A}</a:tableStyleId>
              </a:tblPr>
              <a:tblGrid>
                <a:gridCol w="704334">
                  <a:extLst>
                    <a:ext uri="{9D8B030D-6E8A-4147-A177-3AD203B41FA5}">
                      <a16:colId xmlns:a16="http://schemas.microsoft.com/office/drawing/2014/main" val="20000"/>
                    </a:ext>
                  </a:extLst>
                </a:gridCol>
                <a:gridCol w="716692">
                  <a:extLst>
                    <a:ext uri="{9D8B030D-6E8A-4147-A177-3AD203B41FA5}">
                      <a16:colId xmlns:a16="http://schemas.microsoft.com/office/drawing/2014/main" val="20001"/>
                    </a:ext>
                  </a:extLst>
                </a:gridCol>
                <a:gridCol w="1186249">
                  <a:extLst>
                    <a:ext uri="{9D8B030D-6E8A-4147-A177-3AD203B41FA5}">
                      <a16:colId xmlns:a16="http://schemas.microsoft.com/office/drawing/2014/main" val="20002"/>
                    </a:ext>
                  </a:extLst>
                </a:gridCol>
                <a:gridCol w="9584725">
                  <a:extLst>
                    <a:ext uri="{9D8B030D-6E8A-4147-A177-3AD203B41FA5}">
                      <a16:colId xmlns:a16="http://schemas.microsoft.com/office/drawing/2014/main" val="20003"/>
                    </a:ext>
                  </a:extLst>
                </a:gridCol>
              </a:tblGrid>
              <a:tr h="579248">
                <a:tc>
                  <a:txBody>
                    <a:bodyPr/>
                    <a:lstStyle/>
                    <a:p>
                      <a:pPr algn="ctr">
                        <a:buNone/>
                      </a:pPr>
                      <a:r>
                        <a:rPr lang="zh-CN" altLang="en-US"/>
                        <a:t>序号</a:t>
                      </a:r>
                    </a:p>
                  </a:txBody>
                  <a:tcPr anchor="ctr">
                    <a:solidFill>
                      <a:schemeClr val="accent1">
                        <a:lumMod val="75000"/>
                      </a:schemeClr>
                    </a:solidFill>
                  </a:tcPr>
                </a:tc>
                <a:tc>
                  <a:txBody>
                    <a:bodyPr/>
                    <a:lstStyle/>
                    <a:p>
                      <a:pPr algn="ctr">
                        <a:buNone/>
                      </a:pPr>
                      <a:r>
                        <a:rPr lang="zh-CN" altLang="en-US"/>
                        <a:t>年份</a:t>
                      </a:r>
                    </a:p>
                  </a:txBody>
                  <a:tcPr anchor="ctr">
                    <a:solidFill>
                      <a:schemeClr val="accent1">
                        <a:lumMod val="75000"/>
                      </a:schemeClr>
                    </a:solidFill>
                  </a:tcPr>
                </a:tc>
                <a:tc>
                  <a:txBody>
                    <a:bodyPr/>
                    <a:lstStyle/>
                    <a:p>
                      <a:pPr algn="ctr">
                        <a:buNone/>
                      </a:pPr>
                      <a:r>
                        <a:rPr lang="zh-CN" altLang="en-US"/>
                        <a:t>作者</a:t>
                      </a:r>
                    </a:p>
                  </a:txBody>
                  <a:tcPr anchor="ctr">
                    <a:solidFill>
                      <a:schemeClr val="accent1">
                        <a:lumMod val="75000"/>
                      </a:schemeClr>
                    </a:solidFill>
                  </a:tcPr>
                </a:tc>
                <a:tc>
                  <a:txBody>
                    <a:bodyPr/>
                    <a:lstStyle/>
                    <a:p>
                      <a:pPr algn="ctr">
                        <a:buNone/>
                      </a:pPr>
                      <a:r>
                        <a:rPr lang="zh-CN" altLang="en-US" dirty="0"/>
                        <a:t>方法</a:t>
                      </a:r>
                    </a:p>
                  </a:txBody>
                  <a:tcPr anchor="ctr">
                    <a:solidFill>
                      <a:schemeClr val="accent1">
                        <a:lumMod val="75000"/>
                      </a:schemeClr>
                    </a:solidFill>
                  </a:tcPr>
                </a:tc>
                <a:extLst>
                  <a:ext uri="{0D108BD9-81ED-4DB2-BD59-A6C34878D82A}">
                    <a16:rowId xmlns:a16="http://schemas.microsoft.com/office/drawing/2014/main" val="10000"/>
                  </a:ext>
                </a:extLst>
              </a:tr>
              <a:tr h="655147">
                <a:tc>
                  <a:txBody>
                    <a:bodyPr/>
                    <a:lstStyle/>
                    <a:p>
                      <a:pPr algn="ctr">
                        <a:buNone/>
                      </a:pPr>
                      <a:r>
                        <a:rPr lang="en-US" altLang="zh-CN"/>
                        <a:t>1</a:t>
                      </a:r>
                    </a:p>
                  </a:txBody>
                  <a:tcPr/>
                </a:tc>
                <a:tc>
                  <a:txBody>
                    <a:bodyPr/>
                    <a:lstStyle/>
                    <a:p>
                      <a:pPr algn="ctr">
                        <a:buNone/>
                      </a:pPr>
                      <a:r>
                        <a:rPr lang="en-US" altLang="zh-CN" sz="1800" kern="1200" dirty="0">
                          <a:solidFill>
                            <a:schemeClr val="dk1"/>
                          </a:solidFill>
                          <a:effectLst/>
                          <a:latin typeface="+mn-lt"/>
                          <a:ea typeface="+mn-ea"/>
                          <a:cs typeface="+mn-cs"/>
                        </a:rPr>
                        <a:t>1998</a:t>
                      </a:r>
                      <a:endParaRPr lang="en-US" altLang="zh-CN" dirty="0"/>
                    </a:p>
                  </a:txBody>
                  <a:tcPr/>
                </a:tc>
                <a:tc>
                  <a:txBody>
                    <a:bodyPr/>
                    <a:lstStyle/>
                    <a:p>
                      <a:pPr algn="ctr">
                        <a:buNone/>
                      </a:pPr>
                      <a:r>
                        <a:rPr lang="en-US" altLang="zh-CN" sz="1800" kern="1200" dirty="0">
                          <a:solidFill>
                            <a:schemeClr val="dk1"/>
                          </a:solidFill>
                          <a:effectLst/>
                          <a:latin typeface="+mn-lt"/>
                          <a:ea typeface="+mn-ea"/>
                          <a:cs typeface="+mn-cs"/>
                        </a:rPr>
                        <a:t>Zoran </a:t>
                      </a:r>
                      <a:r>
                        <a:rPr lang="en-US" altLang="zh-CN" sz="1800" kern="1200" dirty="0" err="1">
                          <a:solidFill>
                            <a:schemeClr val="dk1"/>
                          </a:solidFill>
                          <a:effectLst/>
                          <a:latin typeface="+mn-lt"/>
                          <a:ea typeface="+mn-ea"/>
                          <a:cs typeface="+mn-cs"/>
                        </a:rPr>
                        <a:t>Vukic</a:t>
                      </a:r>
                      <a:endParaRPr lang="zh-CN" altLang="en-US" dirty="0"/>
                    </a:p>
                  </a:txBody>
                  <a:tcPr/>
                </a:tc>
                <a:tc>
                  <a:txBody>
                    <a:bodyPr/>
                    <a:lstStyle/>
                    <a:p>
                      <a:pPr algn="ctr">
                        <a:buNone/>
                      </a:pPr>
                      <a:r>
                        <a:rPr lang="zh-CN" altLang="zh-CN" sz="1800" kern="1200" dirty="0">
                          <a:solidFill>
                            <a:schemeClr val="dk1"/>
                          </a:solidFill>
                          <a:effectLst/>
                          <a:latin typeface="+mn-lt"/>
                          <a:ea typeface="+mn-ea"/>
                          <a:cs typeface="+mn-cs"/>
                        </a:rPr>
                        <a:t>以舵机伺服系统正常工作数据的非线性模型为基础，构建故障状态动力学方程，通过与实际舵机并行工作输出残差进行故障隔离</a:t>
                      </a:r>
                      <a:endParaRPr lang="zh-CN" altLang="en-US" dirty="0"/>
                    </a:p>
                  </a:txBody>
                  <a:tcPr/>
                </a:tc>
                <a:extLst>
                  <a:ext uri="{0D108BD9-81ED-4DB2-BD59-A6C34878D82A}">
                    <a16:rowId xmlns:a16="http://schemas.microsoft.com/office/drawing/2014/main" val="10001"/>
                  </a:ext>
                </a:extLst>
              </a:tr>
              <a:tr h="655147">
                <a:tc>
                  <a:txBody>
                    <a:bodyPr/>
                    <a:lstStyle/>
                    <a:p>
                      <a:pPr algn="ctr">
                        <a:buNone/>
                      </a:pPr>
                      <a:r>
                        <a:rPr lang="en-US" altLang="zh-CN"/>
                        <a:t>2</a:t>
                      </a:r>
                    </a:p>
                  </a:txBody>
                  <a:tcPr/>
                </a:tc>
                <a:tc>
                  <a:txBody>
                    <a:bodyPr/>
                    <a:lstStyle/>
                    <a:p>
                      <a:pPr algn="ctr">
                        <a:buNone/>
                      </a:pPr>
                      <a:r>
                        <a:rPr lang="en-US" altLang="zh-CN" sz="1800" kern="1200" dirty="0">
                          <a:solidFill>
                            <a:schemeClr val="dk1"/>
                          </a:solidFill>
                          <a:effectLst/>
                          <a:latin typeface="+mn-lt"/>
                          <a:ea typeface="+mn-ea"/>
                          <a:cs typeface="+mn-cs"/>
                        </a:rPr>
                        <a:t>2007</a:t>
                      </a:r>
                      <a:endParaRPr lang="en-US" altLang="zh-CN" dirty="0"/>
                    </a:p>
                  </a:txBody>
                  <a:tcPr/>
                </a:tc>
                <a:tc>
                  <a:txBody>
                    <a:bodyPr/>
                    <a:lstStyle/>
                    <a:p>
                      <a:pPr algn="ctr">
                        <a:buNone/>
                      </a:pPr>
                      <a:r>
                        <a:rPr lang="zh-CN" altLang="en-US" sz="1800" dirty="0">
                          <a:sym typeface="+mn-ea"/>
                        </a:rPr>
                        <a:t>曹克强</a:t>
                      </a:r>
                      <a:endParaRPr lang="zh-CN" altLang="en-US" dirty="0"/>
                    </a:p>
                  </a:txBody>
                  <a:tcPr/>
                </a:tc>
                <a:tc>
                  <a:txBody>
                    <a:bodyPr/>
                    <a:lstStyle/>
                    <a:p>
                      <a:pPr algn="ctr">
                        <a:buNone/>
                      </a:pPr>
                      <a:r>
                        <a:rPr lang="zh-CN" altLang="zh-CN" sz="1800" kern="1200" dirty="0">
                          <a:solidFill>
                            <a:schemeClr val="dk1"/>
                          </a:solidFill>
                          <a:effectLst/>
                          <a:latin typeface="+mn-lt"/>
                          <a:ea typeface="+mn-ea"/>
                          <a:cs typeface="+mn-cs"/>
                        </a:rPr>
                        <a:t>以液压舵机非线性模型为基础，用正常工作数据构造</a:t>
                      </a:r>
                      <a:r>
                        <a:rPr lang="en-US" altLang="zh-CN" sz="1800" kern="1200" dirty="0">
                          <a:solidFill>
                            <a:schemeClr val="dk1"/>
                          </a:solidFill>
                          <a:effectLst/>
                          <a:latin typeface="+mn-lt"/>
                          <a:ea typeface="+mn-ea"/>
                          <a:cs typeface="+mn-cs"/>
                        </a:rPr>
                        <a:t>SVR</a:t>
                      </a:r>
                      <a:r>
                        <a:rPr lang="zh-CN" altLang="zh-CN" sz="1800" kern="1200" dirty="0">
                          <a:solidFill>
                            <a:schemeClr val="dk1"/>
                          </a:solidFill>
                          <a:effectLst/>
                          <a:latin typeface="+mn-lt"/>
                          <a:ea typeface="+mn-ea"/>
                          <a:cs typeface="+mn-cs"/>
                        </a:rPr>
                        <a:t>数学模型并在</a:t>
                      </a:r>
                      <a:r>
                        <a:rPr lang="en-US" altLang="zh-CN" sz="1800" kern="1200" dirty="0">
                          <a:solidFill>
                            <a:schemeClr val="dk1"/>
                          </a:solidFill>
                          <a:effectLst/>
                          <a:latin typeface="+mn-lt"/>
                          <a:ea typeface="+mn-ea"/>
                          <a:cs typeface="+mn-cs"/>
                        </a:rPr>
                        <a:t>MATLAB</a:t>
                      </a:r>
                      <a:r>
                        <a:rPr lang="zh-CN" altLang="zh-CN" sz="1800" kern="1200" dirty="0">
                          <a:solidFill>
                            <a:schemeClr val="dk1"/>
                          </a:solidFill>
                          <a:effectLst/>
                          <a:latin typeface="+mn-lt"/>
                          <a:ea typeface="+mn-ea"/>
                          <a:cs typeface="+mn-cs"/>
                        </a:rPr>
                        <a:t>进行仿真，通过与实际舵机并行工作输出残差进行故障隔离</a:t>
                      </a:r>
                      <a:endParaRPr lang="zh-CN" altLang="en-US" dirty="0"/>
                    </a:p>
                  </a:txBody>
                  <a:tcPr/>
                </a:tc>
                <a:extLst>
                  <a:ext uri="{0D108BD9-81ED-4DB2-BD59-A6C34878D82A}">
                    <a16:rowId xmlns:a16="http://schemas.microsoft.com/office/drawing/2014/main" val="10002"/>
                  </a:ext>
                </a:extLst>
              </a:tr>
              <a:tr h="382763">
                <a:tc>
                  <a:txBody>
                    <a:bodyPr/>
                    <a:lstStyle/>
                    <a:p>
                      <a:pPr algn="ctr">
                        <a:buNone/>
                      </a:pPr>
                      <a:r>
                        <a:rPr lang="en-US" altLang="zh-CN"/>
                        <a:t>3</a:t>
                      </a:r>
                    </a:p>
                  </a:txBody>
                  <a:tcPr/>
                </a:tc>
                <a:tc>
                  <a:txBody>
                    <a:bodyPr/>
                    <a:lstStyle/>
                    <a:p>
                      <a:pPr algn="ctr">
                        <a:buNone/>
                      </a:pPr>
                      <a:r>
                        <a:rPr lang="en-US" altLang="zh-CN" dirty="0"/>
                        <a:t>2008</a:t>
                      </a:r>
                    </a:p>
                  </a:txBody>
                  <a:tcPr/>
                </a:tc>
                <a:tc>
                  <a:txBody>
                    <a:bodyPr/>
                    <a:lstStyle/>
                    <a:p>
                      <a:pPr algn="ctr">
                        <a:buNone/>
                      </a:pPr>
                      <a:r>
                        <a:rPr lang="zh-CN" altLang="zh-CN" sz="1800" kern="1200" dirty="0">
                          <a:solidFill>
                            <a:schemeClr val="dk1"/>
                          </a:solidFill>
                          <a:effectLst/>
                          <a:latin typeface="+mn-lt"/>
                          <a:ea typeface="+mn-ea"/>
                          <a:cs typeface="+mn-cs"/>
                        </a:rPr>
                        <a:t>李霏霞</a:t>
                      </a:r>
                      <a:r>
                        <a:rPr lang="zh-CN" altLang="en-US" sz="1800" dirty="0">
                          <a:sym typeface="+mn-ea"/>
                        </a:rPr>
                        <a:t>等</a:t>
                      </a:r>
                      <a:endParaRPr lang="zh-CN" altLang="en-US" dirty="0"/>
                    </a:p>
                  </a:txBody>
                  <a:tcPr/>
                </a:tc>
                <a:tc>
                  <a:txBody>
                    <a:bodyPr/>
                    <a:lstStyle/>
                    <a:p>
                      <a:pPr algn="ctr">
                        <a:buNone/>
                      </a:pPr>
                      <a:r>
                        <a:rPr lang="zh-CN" altLang="zh-CN" sz="1800" kern="1200" dirty="0">
                          <a:solidFill>
                            <a:schemeClr val="dk1"/>
                          </a:solidFill>
                          <a:effectLst/>
                          <a:latin typeface="+mn-lt"/>
                          <a:ea typeface="+mn-ea"/>
                          <a:cs typeface="+mn-cs"/>
                        </a:rPr>
                        <a:t>在</a:t>
                      </a:r>
                      <a:r>
                        <a:rPr lang="en-US" altLang="zh-CN" sz="1800" kern="1200" dirty="0" err="1">
                          <a:solidFill>
                            <a:schemeClr val="dk1"/>
                          </a:solidFill>
                          <a:effectLst/>
                          <a:latin typeface="+mn-lt"/>
                          <a:ea typeface="+mn-ea"/>
                          <a:cs typeface="+mn-cs"/>
                        </a:rPr>
                        <a:t>AMESim</a:t>
                      </a:r>
                      <a:r>
                        <a:rPr lang="zh-CN" altLang="zh-CN" sz="1800" kern="1200" dirty="0">
                          <a:solidFill>
                            <a:schemeClr val="dk1"/>
                          </a:solidFill>
                          <a:effectLst/>
                          <a:latin typeface="+mn-lt"/>
                          <a:ea typeface="+mn-ea"/>
                          <a:cs typeface="+mn-cs"/>
                        </a:rPr>
                        <a:t>与</a:t>
                      </a:r>
                      <a:r>
                        <a:rPr lang="en-US" altLang="zh-CN" sz="1800" kern="1200" dirty="0">
                          <a:solidFill>
                            <a:schemeClr val="dk1"/>
                          </a:solidFill>
                          <a:effectLst/>
                          <a:latin typeface="+mn-lt"/>
                          <a:ea typeface="+mn-ea"/>
                          <a:cs typeface="+mn-cs"/>
                        </a:rPr>
                        <a:t>Simulink</a:t>
                      </a:r>
                      <a:r>
                        <a:rPr lang="zh-CN" altLang="zh-CN" sz="1800" kern="1200" dirty="0">
                          <a:solidFill>
                            <a:schemeClr val="dk1"/>
                          </a:solidFill>
                          <a:effectLst/>
                          <a:latin typeface="+mn-lt"/>
                          <a:ea typeface="+mn-ea"/>
                          <a:cs typeface="+mn-cs"/>
                        </a:rPr>
                        <a:t>联合仿真环境下，建立了影响舵机可靠性的主要内外因</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包括负栽扰动、参数改变、舵面卡死</a:t>
                      </a:r>
                      <a:r>
                        <a:rPr lang="en-US" altLang="zh-CN"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扰动模型，实现舵机的故障仿真</a:t>
                      </a:r>
                      <a:endParaRPr lang="zh-CN" altLang="en-US" dirty="0"/>
                    </a:p>
                  </a:txBody>
                  <a:tcPr/>
                </a:tc>
                <a:extLst>
                  <a:ext uri="{0D108BD9-81ED-4DB2-BD59-A6C34878D82A}">
                    <a16:rowId xmlns:a16="http://schemas.microsoft.com/office/drawing/2014/main" val="10003"/>
                  </a:ext>
                </a:extLst>
              </a:tr>
              <a:tr h="655147">
                <a:tc>
                  <a:txBody>
                    <a:bodyPr/>
                    <a:lstStyle/>
                    <a:p>
                      <a:pPr algn="ctr">
                        <a:buNone/>
                      </a:pPr>
                      <a:r>
                        <a:rPr lang="en-US" altLang="zh-CN"/>
                        <a:t>4</a:t>
                      </a:r>
                    </a:p>
                  </a:txBody>
                  <a:tcPr/>
                </a:tc>
                <a:tc>
                  <a:txBody>
                    <a:bodyPr/>
                    <a:lstStyle/>
                    <a:p>
                      <a:pPr algn="ctr">
                        <a:buNone/>
                      </a:pPr>
                      <a:r>
                        <a:rPr lang="en-US" altLang="zh-CN" dirty="0"/>
                        <a:t>2011</a:t>
                      </a:r>
                    </a:p>
                  </a:txBody>
                  <a:tcPr/>
                </a:tc>
                <a:tc>
                  <a:txBody>
                    <a:bodyPr/>
                    <a:lstStyle/>
                    <a:p>
                      <a:pPr algn="ctr">
                        <a:buNone/>
                      </a:pPr>
                      <a:r>
                        <a:rPr lang="zh-CN" altLang="zh-CN" sz="1800" kern="1200" dirty="0">
                          <a:solidFill>
                            <a:schemeClr val="dk1"/>
                          </a:solidFill>
                          <a:effectLst/>
                          <a:latin typeface="+mn-lt"/>
                          <a:ea typeface="+mn-ea"/>
                          <a:cs typeface="+mn-cs"/>
                        </a:rPr>
                        <a:t>付永领</a:t>
                      </a:r>
                      <a:r>
                        <a:rPr lang="zh-CN" altLang="en-US" sz="1800" dirty="0">
                          <a:sym typeface="+mn-ea"/>
                        </a:rPr>
                        <a:t>等</a:t>
                      </a:r>
                      <a:endParaRPr lang="zh-CN" altLang="en-US" dirty="0"/>
                    </a:p>
                  </a:txBody>
                  <a:tcPr/>
                </a:tc>
                <a:tc>
                  <a:txBody>
                    <a:bodyPr/>
                    <a:lstStyle/>
                    <a:p>
                      <a:pPr algn="ctr">
                        <a:buNone/>
                      </a:pPr>
                      <a:r>
                        <a:rPr lang="zh-CN" altLang="zh-CN" sz="1800" kern="1200" dirty="0">
                          <a:solidFill>
                            <a:schemeClr val="dk1"/>
                          </a:solidFill>
                          <a:effectLst/>
                          <a:latin typeface="+mn-lt"/>
                          <a:ea typeface="+mn-ea"/>
                          <a:cs typeface="+mn-cs"/>
                        </a:rPr>
                        <a:t>根据余度舵机闭环系统中各元件的失效机理构建物理方程，基于</a:t>
                      </a:r>
                      <a:r>
                        <a:rPr lang="en-US" altLang="zh-CN" sz="1800" kern="1200" dirty="0" err="1">
                          <a:solidFill>
                            <a:schemeClr val="dk1"/>
                          </a:solidFill>
                          <a:effectLst/>
                          <a:latin typeface="+mn-lt"/>
                          <a:ea typeface="+mn-ea"/>
                          <a:cs typeface="+mn-cs"/>
                        </a:rPr>
                        <a:t>AMESim</a:t>
                      </a:r>
                      <a:r>
                        <a:rPr lang="zh-CN" altLang="zh-CN" sz="1800" kern="1200" dirty="0">
                          <a:solidFill>
                            <a:schemeClr val="dk1"/>
                          </a:solidFill>
                          <a:effectLst/>
                          <a:latin typeface="+mn-lt"/>
                          <a:ea typeface="+mn-ea"/>
                          <a:cs typeface="+mn-cs"/>
                        </a:rPr>
                        <a:t>软件建立重现</a:t>
                      </a:r>
                      <a:r>
                        <a:rPr lang="en-US" altLang="zh-CN" sz="1800" kern="1200" dirty="0">
                          <a:solidFill>
                            <a:schemeClr val="dk1"/>
                          </a:solidFill>
                          <a:effectLst/>
                          <a:latin typeface="+mn-lt"/>
                          <a:ea typeface="+mn-ea"/>
                          <a:cs typeface="+mn-cs"/>
                        </a:rPr>
                        <a:t>4</a:t>
                      </a:r>
                      <a:r>
                        <a:rPr lang="zh-CN" altLang="zh-CN" sz="1800" kern="1200" dirty="0">
                          <a:solidFill>
                            <a:schemeClr val="dk1"/>
                          </a:solidFill>
                          <a:effectLst/>
                          <a:latin typeface="+mn-lt"/>
                          <a:ea typeface="+mn-ea"/>
                          <a:cs typeface="+mn-cs"/>
                        </a:rPr>
                        <a:t>种故障现象进行仿真，展示了各元件故障对系统性能的危害程度</a:t>
                      </a:r>
                      <a:endParaRPr lang="zh-CN" altLang="en-US" dirty="0"/>
                    </a:p>
                  </a:txBody>
                  <a:tcPr/>
                </a:tc>
                <a:extLst>
                  <a:ext uri="{0D108BD9-81ED-4DB2-BD59-A6C34878D82A}">
                    <a16:rowId xmlns:a16="http://schemas.microsoft.com/office/drawing/2014/main" val="10004"/>
                  </a:ext>
                </a:extLst>
              </a:tr>
              <a:tr h="655147">
                <a:tc>
                  <a:txBody>
                    <a:bodyPr/>
                    <a:lstStyle/>
                    <a:p>
                      <a:pPr algn="ctr">
                        <a:buNone/>
                      </a:pPr>
                      <a:r>
                        <a:rPr lang="en-US" altLang="zh-CN"/>
                        <a:t>5</a:t>
                      </a:r>
                    </a:p>
                  </a:txBody>
                  <a:tcPr/>
                </a:tc>
                <a:tc>
                  <a:txBody>
                    <a:bodyPr/>
                    <a:lstStyle/>
                    <a:p>
                      <a:pPr algn="ctr">
                        <a:buNone/>
                      </a:pPr>
                      <a:r>
                        <a:rPr lang="en-US" altLang="zh-CN" dirty="0"/>
                        <a:t>2011</a:t>
                      </a:r>
                    </a:p>
                  </a:txBody>
                  <a:tcPr/>
                </a:tc>
                <a:tc>
                  <a:txBody>
                    <a:bodyPr/>
                    <a:lstStyle/>
                    <a:p>
                      <a:pPr algn="ctr">
                        <a:buNone/>
                      </a:pPr>
                      <a:r>
                        <a:rPr lang="en-US" altLang="zh-CN" sz="1800" dirty="0">
                          <a:sym typeface="+mn-ea"/>
                        </a:rPr>
                        <a:t>Cui</a:t>
                      </a:r>
                      <a:r>
                        <a:rPr lang="zh-CN" altLang="en-US" sz="1800" dirty="0">
                          <a:sym typeface="+mn-ea"/>
                        </a:rPr>
                        <a:t> 等</a:t>
                      </a:r>
                      <a:endParaRPr lang="zh-CN" altLang="en-US" dirty="0"/>
                    </a:p>
                  </a:txBody>
                  <a:tcPr/>
                </a:tc>
                <a:tc>
                  <a:txBody>
                    <a:bodyPr/>
                    <a:lstStyle/>
                    <a:p>
                      <a:pPr algn="ctr">
                        <a:buNone/>
                      </a:pPr>
                      <a:r>
                        <a:rPr lang="zh-CN" altLang="zh-CN" sz="1800" kern="1200" dirty="0">
                          <a:solidFill>
                            <a:schemeClr val="dk1"/>
                          </a:solidFill>
                          <a:effectLst/>
                          <a:latin typeface="+mn-lt"/>
                          <a:ea typeface="+mn-ea"/>
                          <a:cs typeface="+mn-cs"/>
                        </a:rPr>
                        <a:t>通过系统分解、元件建模、行为建模</a:t>
                      </a:r>
                      <a:r>
                        <a:rPr lang="zh-CN" altLang="en-US" sz="1800" kern="1200" dirty="0">
                          <a:solidFill>
                            <a:schemeClr val="dk1"/>
                          </a:solidFill>
                          <a:effectLst/>
                          <a:latin typeface="+mn-lt"/>
                          <a:ea typeface="+mn-ea"/>
                          <a:cs typeface="+mn-cs"/>
                        </a:rPr>
                        <a:t>、</a:t>
                      </a:r>
                      <a:r>
                        <a:rPr lang="zh-CN" altLang="zh-CN" sz="1800" kern="1200" dirty="0">
                          <a:solidFill>
                            <a:schemeClr val="dk1"/>
                          </a:solidFill>
                          <a:effectLst/>
                          <a:latin typeface="+mn-lt"/>
                          <a:ea typeface="+mn-ea"/>
                          <a:cs typeface="+mn-cs"/>
                        </a:rPr>
                        <a:t>模型仿真等步骤</a:t>
                      </a:r>
                      <a:r>
                        <a:rPr lang="en-US" altLang="zh-CN" sz="1800" kern="1200" dirty="0">
                          <a:solidFill>
                            <a:schemeClr val="dk1"/>
                          </a:solidFill>
                          <a:effectLst/>
                          <a:latin typeface="+mn-lt"/>
                          <a:ea typeface="+mn-ea"/>
                          <a:cs typeface="+mn-cs"/>
                        </a:rPr>
                        <a:t> , </a:t>
                      </a:r>
                      <a:r>
                        <a:rPr lang="zh-CN" altLang="zh-CN" sz="1800" kern="1200" dirty="0">
                          <a:solidFill>
                            <a:schemeClr val="dk1"/>
                          </a:solidFill>
                          <a:effectLst/>
                          <a:latin typeface="+mn-lt"/>
                          <a:ea typeface="+mn-ea"/>
                          <a:cs typeface="+mn-cs"/>
                        </a:rPr>
                        <a:t>基于</a:t>
                      </a:r>
                      <a:r>
                        <a:rPr lang="en-US" altLang="zh-CN" sz="1800" kern="1200" dirty="0" err="1">
                          <a:solidFill>
                            <a:schemeClr val="dk1"/>
                          </a:solidFill>
                          <a:effectLst/>
                          <a:latin typeface="+mn-lt"/>
                          <a:ea typeface="+mn-ea"/>
                          <a:cs typeface="+mn-cs"/>
                        </a:rPr>
                        <a:t>Modelica</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语言和</a:t>
                      </a:r>
                      <a:r>
                        <a:rPr lang="en-US" altLang="zh-CN" sz="1800" kern="1200" dirty="0" err="1">
                          <a:solidFill>
                            <a:schemeClr val="dk1"/>
                          </a:solidFill>
                          <a:effectLst/>
                          <a:latin typeface="+mn-lt"/>
                          <a:ea typeface="+mn-ea"/>
                          <a:cs typeface="+mn-cs"/>
                        </a:rPr>
                        <a:t>Dymola</a:t>
                      </a:r>
                      <a:r>
                        <a:rPr lang="en-US" altLang="zh-CN" sz="1800" kern="1200" dirty="0">
                          <a:solidFill>
                            <a:schemeClr val="dk1"/>
                          </a:solidFill>
                          <a:effectLst/>
                          <a:latin typeface="+mn-lt"/>
                          <a:ea typeface="+mn-ea"/>
                          <a:cs typeface="+mn-cs"/>
                        </a:rPr>
                        <a:t> </a:t>
                      </a:r>
                      <a:r>
                        <a:rPr lang="zh-CN" altLang="zh-CN" sz="1800" kern="1200" dirty="0">
                          <a:solidFill>
                            <a:schemeClr val="dk1"/>
                          </a:solidFill>
                          <a:effectLst/>
                          <a:latin typeface="+mn-lt"/>
                          <a:ea typeface="+mn-ea"/>
                          <a:cs typeface="+mn-cs"/>
                        </a:rPr>
                        <a:t>平台构建组件故障行为、参数不确定性模型等行为模型，进而建立起舵机系统的多领域故障仿真模型</a:t>
                      </a:r>
                      <a:endParaRPr lang="zh-CN" altLang="en-US" dirty="0"/>
                    </a:p>
                  </a:txBody>
                  <a:tcPr anchor="ctr"/>
                </a:tc>
                <a:extLst>
                  <a:ext uri="{0D108BD9-81ED-4DB2-BD59-A6C34878D82A}">
                    <a16:rowId xmlns:a16="http://schemas.microsoft.com/office/drawing/2014/main" val="10005"/>
                  </a:ext>
                </a:extLst>
              </a:tr>
              <a:tr h="655147">
                <a:tc>
                  <a:txBody>
                    <a:bodyPr/>
                    <a:lstStyle/>
                    <a:p>
                      <a:pPr algn="ctr">
                        <a:buNone/>
                      </a:pPr>
                      <a:r>
                        <a:rPr lang="en-US" altLang="zh-CN" dirty="0"/>
                        <a:t>6</a:t>
                      </a:r>
                    </a:p>
                  </a:txBody>
                  <a:tcPr/>
                </a:tc>
                <a:tc>
                  <a:txBody>
                    <a:bodyPr/>
                    <a:lstStyle/>
                    <a:p>
                      <a:pPr algn="ctr">
                        <a:buNone/>
                      </a:pPr>
                      <a:r>
                        <a:rPr lang="en-US" altLang="zh-CN" dirty="0"/>
                        <a:t>2014</a:t>
                      </a:r>
                    </a:p>
                  </a:txBody>
                  <a:tcPr/>
                </a:tc>
                <a:tc>
                  <a:txBody>
                    <a:bodyPr/>
                    <a:lstStyle/>
                    <a:p>
                      <a:pPr algn="ctr">
                        <a:buNone/>
                      </a:pPr>
                      <a:r>
                        <a:rPr lang="zh-CN" altLang="zh-CN" sz="1800" kern="1200" dirty="0">
                          <a:solidFill>
                            <a:schemeClr val="dk1"/>
                          </a:solidFill>
                          <a:effectLst/>
                          <a:latin typeface="+mn-lt"/>
                          <a:ea typeface="+mn-ea"/>
                          <a:cs typeface="+mn-cs"/>
                        </a:rPr>
                        <a:t>秦安虹</a:t>
                      </a:r>
                      <a:r>
                        <a:rPr lang="zh-CN" altLang="en-US" sz="1800" kern="1200" dirty="0">
                          <a:solidFill>
                            <a:schemeClr val="dk1"/>
                          </a:solidFill>
                          <a:effectLst/>
                          <a:latin typeface="+mn-lt"/>
                          <a:ea typeface="+mn-ea"/>
                          <a:cs typeface="+mn-cs"/>
                        </a:rPr>
                        <a:t>等</a:t>
                      </a:r>
                      <a:endParaRPr lang="zh-CN" altLang="en-US" dirty="0"/>
                    </a:p>
                  </a:txBody>
                  <a:tcPr/>
                </a:tc>
                <a:tc>
                  <a:txBody>
                    <a:bodyPr/>
                    <a:lstStyle/>
                    <a:p>
                      <a:pPr algn="ctr">
                        <a:buNone/>
                      </a:pPr>
                      <a:r>
                        <a:rPr lang="zh-CN" altLang="zh-CN" sz="1800" kern="1200" dirty="0">
                          <a:solidFill>
                            <a:schemeClr val="dk1"/>
                          </a:solidFill>
                          <a:effectLst/>
                          <a:latin typeface="+mn-lt"/>
                          <a:ea typeface="+mn-ea"/>
                          <a:cs typeface="+mn-cs"/>
                        </a:rPr>
                        <a:t>应用马尔可夫方法对发生故障时系统的随机行为进行建模分析，对方向舵系统后段的容错体系结构基于</a:t>
                      </a:r>
                      <a:r>
                        <a:rPr lang="en-US" altLang="zh-CN" sz="1800" kern="1200" dirty="0">
                          <a:solidFill>
                            <a:schemeClr val="dk1"/>
                          </a:solidFill>
                          <a:effectLst/>
                          <a:latin typeface="+mn-lt"/>
                          <a:ea typeface="+mn-ea"/>
                          <a:cs typeface="+mn-cs"/>
                        </a:rPr>
                        <a:t> MATLAB/SIMULINK </a:t>
                      </a:r>
                      <a:r>
                        <a:rPr lang="zh-CN" altLang="zh-CN" sz="1800" kern="1200" dirty="0">
                          <a:solidFill>
                            <a:schemeClr val="dk1"/>
                          </a:solidFill>
                          <a:effectLst/>
                          <a:latin typeface="+mn-lt"/>
                          <a:ea typeface="+mn-ea"/>
                          <a:cs typeface="+mn-cs"/>
                        </a:rPr>
                        <a:t>进行了标称行为建模和其组成部件的故障建模</a:t>
                      </a:r>
                      <a:endParaRPr lang="zh-CN" altLang="en-US" dirty="0"/>
                    </a:p>
                  </a:txBody>
                  <a:tcPr anchor="ctr"/>
                </a:tc>
                <a:extLst>
                  <a:ext uri="{0D108BD9-81ED-4DB2-BD59-A6C34878D82A}">
                    <a16:rowId xmlns:a16="http://schemas.microsoft.com/office/drawing/2014/main" val="2458225481"/>
                  </a:ext>
                </a:extLst>
              </a:tr>
              <a:tr h="655147">
                <a:tc>
                  <a:txBody>
                    <a:bodyPr/>
                    <a:lstStyle/>
                    <a:p>
                      <a:pPr algn="ctr">
                        <a:buNone/>
                      </a:pPr>
                      <a:r>
                        <a:rPr lang="en-US" altLang="zh-CN" dirty="0"/>
                        <a:t>7</a:t>
                      </a:r>
                    </a:p>
                  </a:txBody>
                  <a:tcPr/>
                </a:tc>
                <a:tc>
                  <a:txBody>
                    <a:bodyPr/>
                    <a:lstStyle/>
                    <a:p>
                      <a:pPr algn="ctr">
                        <a:buNone/>
                      </a:pPr>
                      <a:r>
                        <a:rPr lang="en-US" altLang="zh-CN" dirty="0"/>
                        <a:t>2014</a:t>
                      </a:r>
                    </a:p>
                  </a:txBody>
                  <a:tcPr/>
                </a:tc>
                <a:tc>
                  <a:txBody>
                    <a:bodyPr/>
                    <a:lstStyle/>
                    <a:p>
                      <a:pPr algn="ctr">
                        <a:buNone/>
                      </a:pPr>
                      <a:r>
                        <a:rPr lang="zh-CN" altLang="zh-CN" sz="1800" kern="1200" dirty="0">
                          <a:solidFill>
                            <a:schemeClr val="dk1"/>
                          </a:solidFill>
                          <a:effectLst/>
                          <a:latin typeface="+mn-lt"/>
                          <a:ea typeface="+mn-ea"/>
                          <a:cs typeface="+mn-cs"/>
                        </a:rPr>
                        <a:t>刘睿等</a:t>
                      </a:r>
                      <a:endParaRPr lang="zh-CN" altLang="en-US" dirty="0"/>
                    </a:p>
                  </a:txBody>
                  <a:tcPr/>
                </a:tc>
                <a:tc>
                  <a:txBody>
                    <a:bodyPr/>
                    <a:lstStyle/>
                    <a:p>
                      <a:pPr algn="ctr">
                        <a:buNone/>
                      </a:pPr>
                      <a:r>
                        <a:rPr lang="zh-CN" altLang="zh-CN" sz="1800" kern="1200" dirty="0">
                          <a:solidFill>
                            <a:schemeClr val="dk1"/>
                          </a:solidFill>
                          <a:effectLst/>
                          <a:latin typeface="+mn-lt"/>
                          <a:ea typeface="+mn-ea"/>
                          <a:cs typeface="+mn-cs"/>
                        </a:rPr>
                        <a:t>针对飞行器提出了部件级的故障建模方法，在仿真部件正常功能模型的基础上通过重构建立故障仿真模型；</a:t>
                      </a:r>
                      <a:endParaRPr lang="zh-CN" altLang="en-US" dirty="0"/>
                    </a:p>
                  </a:txBody>
                  <a:tcPr anchor="ctr"/>
                </a:tc>
                <a:extLst>
                  <a:ext uri="{0D108BD9-81ED-4DB2-BD59-A6C34878D82A}">
                    <a16:rowId xmlns:a16="http://schemas.microsoft.com/office/drawing/2014/main" val="3697581155"/>
                  </a:ext>
                </a:extLst>
              </a:tr>
              <a:tr h="655147">
                <a:tc>
                  <a:txBody>
                    <a:bodyPr/>
                    <a:lstStyle/>
                    <a:p>
                      <a:pPr algn="ctr">
                        <a:buNone/>
                      </a:pPr>
                      <a:r>
                        <a:rPr lang="en-US" altLang="zh-CN" dirty="0"/>
                        <a:t>8</a:t>
                      </a:r>
                    </a:p>
                  </a:txBody>
                  <a:tcPr/>
                </a:tc>
                <a:tc>
                  <a:txBody>
                    <a:bodyPr/>
                    <a:lstStyle/>
                    <a:p>
                      <a:pPr algn="ctr">
                        <a:buNone/>
                      </a:pPr>
                      <a:r>
                        <a:rPr lang="en-US" altLang="zh-CN" dirty="0"/>
                        <a:t>2016</a:t>
                      </a:r>
                    </a:p>
                  </a:txBody>
                  <a:tcPr/>
                </a:tc>
                <a:tc>
                  <a:txBody>
                    <a:bodyPr/>
                    <a:lstStyle/>
                    <a:p>
                      <a:pPr algn="ctr">
                        <a:buNone/>
                      </a:pPr>
                      <a:r>
                        <a:rPr lang="zh-CN" altLang="zh-CN" sz="1800" kern="1200" dirty="0">
                          <a:solidFill>
                            <a:schemeClr val="dk1"/>
                          </a:solidFill>
                          <a:effectLst/>
                          <a:latin typeface="+mn-lt"/>
                          <a:ea typeface="+mn-ea"/>
                          <a:cs typeface="+mn-cs"/>
                        </a:rPr>
                        <a:t>祝秋婷</a:t>
                      </a:r>
                      <a:endParaRPr lang="zh-CN" altLang="en-US" dirty="0"/>
                    </a:p>
                  </a:txBody>
                  <a:tcPr/>
                </a:tc>
                <a:tc>
                  <a:txBody>
                    <a:bodyPr/>
                    <a:lstStyle/>
                    <a:p>
                      <a:pPr algn="ctr">
                        <a:buNone/>
                      </a:pPr>
                      <a:r>
                        <a:rPr lang="zh-CN" altLang="zh-CN" sz="1800" kern="1200" dirty="0">
                          <a:solidFill>
                            <a:schemeClr val="dk1"/>
                          </a:solidFill>
                          <a:effectLst/>
                          <a:latin typeface="+mn-lt"/>
                          <a:ea typeface="+mn-ea"/>
                          <a:cs typeface="+mn-cs"/>
                        </a:rPr>
                        <a:t>针对</a:t>
                      </a:r>
                      <a:r>
                        <a:rPr lang="en-US" altLang="zh-CN" sz="1800" kern="1200" dirty="0">
                          <a:solidFill>
                            <a:schemeClr val="dk1"/>
                          </a:solidFill>
                          <a:effectLst/>
                          <a:latin typeface="+mn-lt"/>
                          <a:ea typeface="+mn-ea"/>
                          <a:cs typeface="+mn-cs"/>
                        </a:rPr>
                        <a:t>CFD</a:t>
                      </a:r>
                      <a:r>
                        <a:rPr lang="zh-CN" altLang="zh-CN" sz="1800" kern="1200" dirty="0">
                          <a:solidFill>
                            <a:schemeClr val="dk1"/>
                          </a:solidFill>
                          <a:effectLst/>
                          <a:latin typeface="+mn-lt"/>
                          <a:ea typeface="+mn-ea"/>
                          <a:cs typeface="+mn-cs"/>
                        </a:rPr>
                        <a:t>方法进行数据分析，根据历史数据模型来建立相对比较准确的方向舵数据模型，通过不同的种类对不同程度的飞机故障进行分析，建立飞机方向舵等故障的动力模型</a:t>
                      </a:r>
                      <a:endParaRPr lang="zh-CN" altLang="en-US" dirty="0"/>
                    </a:p>
                  </a:txBody>
                  <a:tcPr anchor="ctr"/>
                </a:tc>
                <a:extLst>
                  <a:ext uri="{0D108BD9-81ED-4DB2-BD59-A6C34878D82A}">
                    <a16:rowId xmlns:a16="http://schemas.microsoft.com/office/drawing/2014/main" val="589949349"/>
                  </a:ext>
                </a:extLst>
              </a:tr>
            </a:tbl>
          </a:graphicData>
        </a:graphic>
      </p:graphicFrame>
      <p:grpSp>
        <p:nvGrpSpPr>
          <p:cNvPr id="3" name="组合 2">
            <a:extLst>
              <a:ext uri="{FF2B5EF4-FFF2-40B4-BE49-F238E27FC236}">
                <a16:creationId xmlns:a16="http://schemas.microsoft.com/office/drawing/2014/main" id="{13840B1D-E396-10F6-0166-1B4A61A41253}"/>
              </a:ext>
            </a:extLst>
          </p:cNvPr>
          <p:cNvGrpSpPr/>
          <p:nvPr/>
        </p:nvGrpSpPr>
        <p:grpSpPr>
          <a:xfrm>
            <a:off x="0" y="4460917"/>
            <a:ext cx="11961385" cy="2397083"/>
            <a:chOff x="1867229" y="4475501"/>
            <a:chExt cx="9226549" cy="2397083"/>
          </a:xfrm>
        </p:grpSpPr>
        <p:sp>
          <p:nvSpPr>
            <p:cNvPr id="18" name="矩形标注 17"/>
            <p:cNvSpPr/>
            <p:nvPr/>
          </p:nvSpPr>
          <p:spPr>
            <a:xfrm>
              <a:off x="1867229" y="4475501"/>
              <a:ext cx="9226549" cy="2397083"/>
            </a:xfrm>
            <a:prstGeom prst="wedgeRectCallout">
              <a:avLst>
                <a:gd name="adj1" fmla="val -11651"/>
                <a:gd name="adj2" fmla="val -68680"/>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内容占位符 26"/>
            <p:cNvSpPr/>
            <p:nvPr/>
          </p:nvSpPr>
          <p:spPr>
            <a:xfrm>
              <a:off x="2074978" y="4584267"/>
              <a:ext cx="8811049" cy="175069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pPr>
              <a:r>
                <a:rPr lang="zh-CN" altLang="en-US" sz="2000" b="1" dirty="0">
                  <a:solidFill>
                    <a:schemeClr val="bg1"/>
                  </a:solidFill>
                  <a:latin typeface="+mj-ea"/>
                  <a:ea typeface="+mj-ea"/>
                  <a:cs typeface="微软雅黑 Light" panose="020B0502040204020203" charset="-122"/>
                </a:rPr>
                <a:t> 飞行器方向舵耦合 </a:t>
              </a:r>
              <a:r>
                <a:rPr lang="zh-CN" altLang="en-US" sz="2000" b="1" u="sng" dirty="0">
                  <a:solidFill>
                    <a:srgbClr val="FFFFFF"/>
                  </a:solidFill>
                  <a:latin typeface="+mj-ea"/>
                  <a:ea typeface="+mj-ea"/>
                  <a:cs typeface="微软雅黑 Light" panose="020B0502040204020203" charset="-122"/>
                </a:rPr>
                <a:t>众多专业领域</a:t>
              </a:r>
              <a:r>
                <a:rPr lang="zh-CN" altLang="en-US" sz="2000" b="1" dirty="0">
                  <a:solidFill>
                    <a:schemeClr val="bg1"/>
                  </a:solidFill>
                  <a:latin typeface="+mj-ea"/>
                  <a:ea typeface="+mj-ea"/>
                  <a:cs typeface="微软雅黑 Light" panose="020B0502040204020203" charset="-122"/>
                </a:rPr>
                <a:t>，</a:t>
              </a:r>
              <a:r>
                <a:rPr lang="zh-CN" altLang="en-US" sz="2000" b="1" dirty="0">
                  <a:solidFill>
                    <a:srgbClr val="FFC000"/>
                  </a:solidFill>
                  <a:latin typeface="+mj-ea"/>
                  <a:ea typeface="+mj-ea"/>
                  <a:cs typeface="微软雅黑 Light" panose="020B0502040204020203" charset="-122"/>
                </a:rPr>
                <a:t>基于统一建模语言</a:t>
              </a:r>
              <a:r>
                <a:rPr lang="zh-CN" altLang="en-US" sz="2000" b="1" dirty="0">
                  <a:solidFill>
                    <a:schemeClr val="bg1"/>
                  </a:solidFill>
                  <a:latin typeface="+mj-ea"/>
                  <a:ea typeface="+mj-ea"/>
                  <a:cs typeface="微软雅黑 Light" panose="020B0502040204020203" charset="-122"/>
                </a:rPr>
                <a:t>的多领域建模仿真技术</a:t>
              </a:r>
              <a:r>
                <a:rPr lang="zh-CN" altLang="en-US" sz="2000" b="1" u="sng" dirty="0">
                  <a:solidFill>
                    <a:schemeClr val="bg1"/>
                  </a:solidFill>
                  <a:latin typeface="+mj-ea"/>
                  <a:ea typeface="+mj-ea"/>
                  <a:cs typeface="微软雅黑 Light" panose="020B0502040204020203" charset="-122"/>
                </a:rPr>
                <a:t>最为便捷</a:t>
              </a:r>
              <a:endParaRPr lang="en-US" altLang="zh-CN" sz="2000" b="1" u="sng" dirty="0">
                <a:solidFill>
                  <a:schemeClr val="bg1"/>
                </a:solidFill>
                <a:latin typeface="+mj-ea"/>
                <a:ea typeface="+mj-ea"/>
                <a:cs typeface="微软雅黑 Light" panose="020B0502040204020203" charset="-122"/>
              </a:endParaRPr>
            </a:p>
            <a:p>
              <a:pPr algn="just" fontAlgn="auto">
                <a:lnSpc>
                  <a:spcPct val="150000"/>
                </a:lnSpc>
              </a:pPr>
              <a:r>
                <a:rPr lang="zh-CN" altLang="en-US" sz="2000" b="1" dirty="0">
                  <a:solidFill>
                    <a:schemeClr val="bg1"/>
                  </a:solidFill>
                  <a:latin typeface="+mj-ea"/>
                  <a:ea typeface="+mj-ea"/>
                  <a:cs typeface="微软雅黑 Light" panose="020B0502040204020203" charset="-122"/>
                </a:rPr>
                <a:t> 方向舵组件 </a:t>
              </a:r>
              <a:r>
                <a:rPr lang="zh-CN" altLang="en-US" sz="2000" b="1" u="sng" dirty="0">
                  <a:solidFill>
                    <a:srgbClr val="FFFFFF"/>
                  </a:solidFill>
                  <a:latin typeface="+mj-ea"/>
                  <a:ea typeface="+mj-ea"/>
                  <a:cs typeface="微软雅黑 Light" panose="020B0502040204020203" charset="-122"/>
                </a:rPr>
                <a:t>故障机理复杂 </a:t>
              </a:r>
              <a:r>
                <a:rPr lang="zh-CN" altLang="en-US" sz="2000" b="1" dirty="0">
                  <a:solidFill>
                    <a:schemeClr val="bg1"/>
                  </a:solidFill>
                  <a:latin typeface="+mj-ea"/>
                  <a:ea typeface="+mj-ea"/>
                  <a:cs typeface="微软雅黑 Light" panose="020B0502040204020203" charset="-122"/>
                </a:rPr>
                <a:t>、</a:t>
              </a:r>
              <a:r>
                <a:rPr lang="zh-CN" altLang="en-US" sz="2000" b="1" u="sng" dirty="0">
                  <a:solidFill>
                    <a:srgbClr val="FFFFFF"/>
                  </a:solidFill>
                  <a:latin typeface="+mj-ea"/>
                  <a:ea typeface="+mj-ea"/>
                  <a:cs typeface="微软雅黑 Light" panose="020B0502040204020203" charset="-122"/>
                </a:rPr>
                <a:t>动态更新</a:t>
              </a:r>
              <a:r>
                <a:rPr lang="zh-CN" altLang="en-US" sz="2000" b="1" dirty="0">
                  <a:solidFill>
                    <a:schemeClr val="bg1"/>
                  </a:solidFill>
                  <a:latin typeface="+mj-ea"/>
                  <a:ea typeface="+mj-ea"/>
                  <a:cs typeface="微软雅黑 Light" panose="020B0502040204020203" charset="-122"/>
                </a:rPr>
                <a:t>，且有仿真需求，失效物理法、基于故障树均存在局限</a:t>
              </a:r>
              <a:endParaRPr lang="en-US" altLang="zh-CN" sz="2000" b="1" dirty="0">
                <a:solidFill>
                  <a:schemeClr val="bg1"/>
                </a:solidFill>
                <a:latin typeface="+mj-ea"/>
                <a:ea typeface="+mj-ea"/>
                <a:cs typeface="微软雅黑 Light" panose="020B0502040204020203" charset="-122"/>
              </a:endParaRPr>
            </a:p>
            <a:p>
              <a:pPr algn="just" fontAlgn="auto">
                <a:lnSpc>
                  <a:spcPct val="150000"/>
                </a:lnSpc>
              </a:pPr>
              <a:r>
                <a:rPr lang="zh-CN" altLang="en-US" sz="2000" b="1" dirty="0">
                  <a:solidFill>
                    <a:schemeClr val="bg1"/>
                  </a:solidFill>
                  <a:latin typeface="+mj-ea"/>
                  <a:ea typeface="+mj-ea"/>
                  <a:cs typeface="微软雅黑 Light" panose="020B0502040204020203" charset="-122"/>
                </a:rPr>
                <a:t>基于</a:t>
              </a:r>
              <a:r>
                <a:rPr lang="en-US" altLang="zh-CN" sz="2000" b="1" dirty="0">
                  <a:solidFill>
                    <a:srgbClr val="FFC000"/>
                  </a:solidFill>
                  <a:latin typeface="+mj-ea"/>
                  <a:ea typeface="+mj-ea"/>
                  <a:cs typeface="微软雅黑 Light" panose="020B0502040204020203" charset="-122"/>
                </a:rPr>
                <a:t>Modelica</a:t>
              </a:r>
              <a:r>
                <a:rPr lang="zh-CN" altLang="en-US" sz="2000" b="1" dirty="0">
                  <a:solidFill>
                    <a:srgbClr val="FFC000"/>
                  </a:solidFill>
                  <a:latin typeface="+mj-ea"/>
                  <a:ea typeface="+mj-ea"/>
                  <a:cs typeface="微软雅黑 Light" panose="020B0502040204020203" charset="-122"/>
                </a:rPr>
                <a:t>语言</a:t>
              </a:r>
              <a:r>
                <a:rPr lang="zh-CN" altLang="en-US" sz="2000" b="1" dirty="0">
                  <a:solidFill>
                    <a:schemeClr val="bg1"/>
                  </a:solidFill>
                  <a:latin typeface="+mj-ea"/>
                  <a:ea typeface="+mj-ea"/>
                  <a:cs typeface="微软雅黑 Light" panose="020B0502040204020203" charset="-122"/>
                </a:rPr>
                <a:t>建立仿真模型，采用</a:t>
              </a:r>
              <a:r>
                <a:rPr lang="zh-CN" altLang="en-US" sz="2000" b="1" dirty="0">
                  <a:solidFill>
                    <a:srgbClr val="FFC000"/>
                  </a:solidFill>
                  <a:latin typeface="+mj-ea"/>
                  <a:ea typeface="+mj-ea"/>
                  <a:cs typeface="微软雅黑 Light" panose="020B0502040204020203" charset="-122"/>
                </a:rPr>
                <a:t>故障树分析</a:t>
              </a:r>
              <a:r>
                <a:rPr lang="zh-CN" altLang="en-US" sz="2000" b="1" dirty="0">
                  <a:solidFill>
                    <a:schemeClr val="bg1"/>
                  </a:solidFill>
                  <a:latin typeface="+mj-ea"/>
                  <a:ea typeface="+mj-ea"/>
                  <a:cs typeface="微软雅黑 Light" panose="020B0502040204020203" charset="-122"/>
                </a:rPr>
                <a:t>和</a:t>
              </a:r>
              <a:r>
                <a:rPr lang="zh-CN" altLang="en-US" sz="2000" b="1" dirty="0">
                  <a:solidFill>
                    <a:srgbClr val="FFC000"/>
                  </a:solidFill>
                  <a:latin typeface="+mj-ea"/>
                  <a:ea typeface="+mj-ea"/>
                  <a:cs typeface="微软雅黑 Light" panose="020B0502040204020203" charset="-122"/>
                </a:rPr>
                <a:t>行为建模法</a:t>
              </a:r>
              <a:r>
                <a:rPr lang="zh-CN" altLang="en-US" sz="2000" b="1" dirty="0">
                  <a:solidFill>
                    <a:schemeClr val="bg1"/>
                  </a:solidFill>
                  <a:latin typeface="+mj-ea"/>
                  <a:ea typeface="+mj-ea"/>
                  <a:cs typeface="微软雅黑 Light" panose="020B0502040204020203" charset="-122"/>
                </a:rPr>
                <a:t>注入故障参数，能够</a:t>
              </a:r>
              <a:r>
                <a:rPr lang="zh-CN" altLang="en-US" sz="2000" b="1" u="sng" dirty="0">
                  <a:solidFill>
                    <a:schemeClr val="bg1"/>
                  </a:solidFill>
                  <a:latin typeface="+mj-ea"/>
                  <a:ea typeface="+mj-ea"/>
                  <a:cs typeface="微软雅黑 Light" panose="020B0502040204020203" charset="-122"/>
                </a:rPr>
                <a:t>快捷有效</a:t>
              </a:r>
              <a:r>
                <a:rPr lang="zh-CN" altLang="en-US" sz="2000" b="1" dirty="0">
                  <a:solidFill>
                    <a:schemeClr val="bg1"/>
                  </a:solidFill>
                  <a:latin typeface="+mj-ea"/>
                  <a:ea typeface="+mj-ea"/>
                  <a:cs typeface="微软雅黑 Light" panose="020B0502040204020203" charset="-122"/>
                </a:rPr>
                <a:t>地描述动态故障，</a:t>
              </a:r>
              <a:r>
                <a:rPr lang="zh-CN" altLang="en-US" sz="2000" b="1" u="sng" dirty="0">
                  <a:solidFill>
                    <a:schemeClr val="bg1"/>
                  </a:solidFill>
                  <a:latin typeface="+mj-ea"/>
                  <a:ea typeface="+mj-ea"/>
                  <a:cs typeface="微软雅黑 Light" panose="020B0502040204020203" charset="-122"/>
                </a:rPr>
                <a:t>组件可重用、修改方便</a:t>
              </a:r>
              <a:r>
                <a:rPr lang="zh-CN" altLang="en-US" sz="2000" b="1" dirty="0">
                  <a:solidFill>
                    <a:schemeClr val="bg1"/>
                  </a:solidFill>
                  <a:latin typeface="+mj-ea"/>
                  <a:ea typeface="+mj-ea"/>
                  <a:cs typeface="微软雅黑 Light" panose="020B0502040204020203" charset="-122"/>
                </a:rPr>
                <a:t>，且能够</a:t>
              </a:r>
              <a:r>
                <a:rPr lang="zh-CN" altLang="en-US" sz="2000" b="1" u="sng" dirty="0">
                  <a:solidFill>
                    <a:schemeClr val="bg1"/>
                  </a:solidFill>
                  <a:latin typeface="+mj-ea"/>
                  <a:ea typeface="+mj-ea"/>
                  <a:cs typeface="微软雅黑 Light" panose="020B0502040204020203" charset="-122"/>
                </a:rPr>
                <a:t>很好满足仿真需求</a:t>
              </a:r>
            </a:p>
          </p:txBody>
        </p:sp>
      </p:grpSp>
      <p:grpSp>
        <p:nvGrpSpPr>
          <p:cNvPr id="5" name="组合 4">
            <a:extLst>
              <a:ext uri="{FF2B5EF4-FFF2-40B4-BE49-F238E27FC236}">
                <a16:creationId xmlns:a16="http://schemas.microsoft.com/office/drawing/2014/main" id="{7567925B-DF79-153B-1A42-5AA93D80FF88}"/>
              </a:ext>
            </a:extLst>
          </p:cNvPr>
          <p:cNvGrpSpPr/>
          <p:nvPr/>
        </p:nvGrpSpPr>
        <p:grpSpPr>
          <a:xfrm>
            <a:off x="-402429" y="-7062"/>
            <a:ext cx="12870385" cy="446052"/>
            <a:chOff x="-402429" y="-7062"/>
            <a:chExt cx="12870385" cy="446052"/>
          </a:xfrm>
        </p:grpSpPr>
        <p:sp>
          <p:nvSpPr>
            <p:cNvPr id="6" name="箭头: V 形 5">
              <a:extLst>
                <a:ext uri="{FF2B5EF4-FFF2-40B4-BE49-F238E27FC236}">
                  <a16:creationId xmlns:a16="http://schemas.microsoft.com/office/drawing/2014/main" id="{CD1B5520-397A-214D-768D-C878967CBF19}"/>
                </a:ext>
              </a:extLst>
            </p:cNvPr>
            <p:cNvSpPr/>
            <p:nvPr/>
          </p:nvSpPr>
          <p:spPr>
            <a:xfrm>
              <a:off x="-402429" y="-7062"/>
              <a:ext cx="2914612" cy="446049"/>
            </a:xfrm>
            <a:prstGeom prst="chevron">
              <a:avLst/>
            </a:prstGeom>
            <a:solidFill>
              <a:srgbClr val="DEEBF7"/>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课题来源及意义</a:t>
              </a:r>
              <a:endParaRPr kumimoji="0" lang="zh-CN" altLang="en-US" sz="1800" b="1" i="0" u="none" strike="noStrike" kern="1200" cap="none" spc="0" normalizeH="0" baseline="0" noProof="0" dirty="0">
                <a:ln>
                  <a:noFill/>
                </a:ln>
                <a:solidFill>
                  <a:srgbClr val="1C50A2"/>
                </a:solidFill>
                <a:effectLst/>
                <a:uLnTx/>
                <a:uFillTx/>
                <a:sym typeface="微软雅黑" panose="020B0503020204020204" pitchFamily="34" charset="-122"/>
              </a:endParaRPr>
            </a:p>
            <a:p>
              <a:pPr algn="ctr"/>
              <a:endParaRPr lang="zh-CN" altLang="en-US" dirty="0">
                <a:solidFill>
                  <a:schemeClr val="tx1"/>
                </a:solidFill>
              </a:endParaRPr>
            </a:p>
          </p:txBody>
        </p:sp>
        <p:sp>
          <p:nvSpPr>
            <p:cNvPr id="13" name="箭头: V 形 12">
              <a:extLst>
                <a:ext uri="{FF2B5EF4-FFF2-40B4-BE49-F238E27FC236}">
                  <a16:creationId xmlns:a16="http://schemas.microsoft.com/office/drawing/2014/main" id="{EB2AC154-963B-8407-E7B6-A19A5D1BB207}"/>
                </a:ext>
              </a:extLst>
            </p:cNvPr>
            <p:cNvSpPr/>
            <p:nvPr/>
          </p:nvSpPr>
          <p:spPr>
            <a:xfrm>
              <a:off x="2148040" y="-7061"/>
              <a:ext cx="2716025" cy="446049"/>
            </a:xfrm>
            <a:prstGeom prst="chevron">
              <a:avLst/>
            </a:prstGeom>
            <a:solidFill>
              <a:srgbClr val="2E75B6"/>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chemeClr val="bg1"/>
                  </a:solidFill>
                  <a:sym typeface="微软雅黑" panose="020B0503020204020204" pitchFamily="34" charset="-122"/>
                </a:rPr>
                <a:t>研究现状综述</a:t>
              </a:r>
              <a:endParaRPr kumimoji="0" lang="zh-CN" altLang="en-US" sz="1800" b="1" i="0" u="none" strike="noStrike" kern="1200" cap="none" spc="0" normalizeH="0" baseline="0" noProof="0" dirty="0">
                <a:ln>
                  <a:noFill/>
                </a:ln>
                <a:solidFill>
                  <a:schemeClr val="bg1"/>
                </a:solidFill>
                <a:effectLst/>
                <a:uLnTx/>
                <a:uFillTx/>
                <a:sym typeface="微软雅黑" panose="020B0503020204020204" pitchFamily="34" charset="-122"/>
              </a:endParaRPr>
            </a:p>
            <a:p>
              <a:pPr algn="ctr"/>
              <a:endParaRPr lang="zh-CN" altLang="en-US" dirty="0">
                <a:solidFill>
                  <a:schemeClr val="tx1"/>
                </a:solidFill>
              </a:endParaRPr>
            </a:p>
          </p:txBody>
        </p:sp>
        <p:sp>
          <p:nvSpPr>
            <p:cNvPr id="14" name="箭头: V 形 13">
              <a:extLst>
                <a:ext uri="{FF2B5EF4-FFF2-40B4-BE49-F238E27FC236}">
                  <a16:creationId xmlns:a16="http://schemas.microsoft.com/office/drawing/2014/main" id="{FC92E9F4-C4F7-5948-D8FF-6C4D5AC1471E}"/>
                </a:ext>
              </a:extLst>
            </p:cNvPr>
            <p:cNvSpPr/>
            <p:nvPr/>
          </p:nvSpPr>
          <p:spPr>
            <a:xfrm>
              <a:off x="4601232" y="-7061"/>
              <a:ext cx="3256156"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b="1" dirty="0">
                <a:solidFill>
                  <a:srgbClr val="1C50A2"/>
                </a:solidFill>
                <a:sym typeface="微软雅黑" panose="020B0503020204020204" pitchFamily="34" charset="-122"/>
              </a:endParaRPr>
            </a:p>
            <a:p>
              <a:pPr algn="ctr"/>
              <a:r>
                <a:rPr lang="zh-CN" altLang="en-US" sz="1800" b="1" dirty="0">
                  <a:solidFill>
                    <a:srgbClr val="1C50A2"/>
                  </a:solidFill>
                  <a:sym typeface="微软雅黑" panose="020B0503020204020204" pitchFamily="34" charset="-122"/>
                </a:rPr>
                <a:t>研究内容及技术方案</a:t>
              </a:r>
            </a:p>
            <a:p>
              <a:pPr algn="ctr"/>
              <a:endParaRPr lang="zh-CN" altLang="en-US" dirty="0">
                <a:solidFill>
                  <a:schemeClr val="tx1"/>
                </a:solidFill>
              </a:endParaRPr>
            </a:p>
          </p:txBody>
        </p:sp>
        <p:sp>
          <p:nvSpPr>
            <p:cNvPr id="15" name="箭头: V 形 14">
              <a:extLst>
                <a:ext uri="{FF2B5EF4-FFF2-40B4-BE49-F238E27FC236}">
                  <a16:creationId xmlns:a16="http://schemas.microsoft.com/office/drawing/2014/main" id="{EEED4965-6465-4CD0-5D47-275A9DDD184A}"/>
                </a:ext>
              </a:extLst>
            </p:cNvPr>
            <p:cNvSpPr/>
            <p:nvPr/>
          </p:nvSpPr>
          <p:spPr>
            <a:xfrm>
              <a:off x="7590769" y="-7060"/>
              <a:ext cx="2586038"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研究过程及结果</a:t>
              </a:r>
              <a:endParaRPr lang="zh-CN" altLang="en-US" dirty="0">
                <a:solidFill>
                  <a:schemeClr val="tx1"/>
                </a:solidFill>
              </a:endParaRPr>
            </a:p>
          </p:txBody>
        </p:sp>
        <p:sp>
          <p:nvSpPr>
            <p:cNvPr id="16" name="箭头: V 形 15">
              <a:extLst>
                <a:ext uri="{FF2B5EF4-FFF2-40B4-BE49-F238E27FC236}">
                  <a16:creationId xmlns:a16="http://schemas.microsoft.com/office/drawing/2014/main" id="{B3B82438-E8BA-FD98-6101-5B787A060D7A}"/>
                </a:ext>
              </a:extLst>
            </p:cNvPr>
            <p:cNvSpPr/>
            <p:nvPr/>
          </p:nvSpPr>
          <p:spPr>
            <a:xfrm>
              <a:off x="9946437" y="-7059"/>
              <a:ext cx="2521519" cy="446049"/>
            </a:xfrm>
            <a:prstGeom prst="chevron">
              <a:avLst/>
            </a:prstGeom>
            <a:solidFill>
              <a:schemeClr val="accent1">
                <a:lumMod val="20000"/>
                <a:lumOff val="80000"/>
              </a:schemeClr>
            </a:solidFill>
            <a:ln w="127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b="1" dirty="0">
                  <a:solidFill>
                    <a:srgbClr val="1C50A2"/>
                  </a:solidFill>
                  <a:sym typeface="微软雅黑" panose="020B0503020204020204" pitchFamily="34" charset="-122"/>
                </a:rPr>
                <a:t>总结与展望</a:t>
              </a:r>
              <a:endParaRPr lang="zh-CN" altLang="en-US" dirty="0">
                <a:solidFill>
                  <a:schemeClr val="tx1"/>
                </a:solidFill>
              </a:endParaRPr>
            </a:p>
          </p:txBody>
        </p:sp>
      </p:gr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KSO_WM_UNIT_TABLE_BEAUTIFY" val="smartTable{6a2d117b-90c3-48b1-acad-f23b398b8bcf}"/>
</p:tagLst>
</file>

<file path=ppt/tags/tag2.xml><?xml version="1.0" encoding="utf-8"?>
<p:tagLst xmlns:a="http://schemas.openxmlformats.org/drawingml/2006/main" xmlns:r="http://schemas.openxmlformats.org/officeDocument/2006/relationships" xmlns:p="http://schemas.openxmlformats.org/presentationml/2006/main">
  <p:tag name="KSO_WM_UNIT_TABLE_BEAUTIFY" val="smartTable{6a2d117b-90c3-48b1-acad-f23b398b8bcf}"/>
</p:tagLst>
</file>

<file path=ppt/theme/theme1.xml><?xml version="1.0" encoding="utf-8"?>
<a:theme xmlns:a="http://schemas.openxmlformats.org/drawingml/2006/main" name="第一PPT，www.1ppt.com">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14449</TotalTime>
  <Words>8914</Words>
  <Application>Microsoft Office PowerPoint</Application>
  <PresentationFormat>宽屏</PresentationFormat>
  <Paragraphs>1106</Paragraphs>
  <Slides>51</Slides>
  <Notes>51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51</vt:i4>
      </vt:variant>
    </vt:vector>
  </HeadingPairs>
  <TitlesOfParts>
    <vt:vector size="65" baseType="lpstr">
      <vt:lpstr>等线</vt:lpstr>
      <vt:lpstr>方正兰亭黑简体</vt:lpstr>
      <vt:lpstr>黑体</vt:lpstr>
      <vt:lpstr>宋体</vt:lpstr>
      <vt:lpstr>微软雅黑</vt:lpstr>
      <vt:lpstr>微软雅黑 Light</vt:lpstr>
      <vt:lpstr>Arial</vt:lpstr>
      <vt:lpstr>Calibri</vt:lpstr>
      <vt:lpstr>Cambria Math</vt:lpstr>
      <vt:lpstr>Impact</vt:lpstr>
      <vt:lpstr>Times New Roman</vt:lpstr>
      <vt:lpstr>Wingdings</vt:lpstr>
      <vt:lpstr>第一PPT，www.1ppt.com</vt:lpstr>
      <vt:lpstr>Visio</vt:lpstr>
      <vt:lpstr>PowerPoint 演示文稿</vt:lpstr>
      <vt:lpstr>PowerPoint 演示文稿</vt:lpstr>
      <vt:lpstr>PowerPoint 演示文稿</vt:lpstr>
      <vt:lpstr>1-1 研究背景</vt:lpstr>
      <vt:lpstr>1-1 研究背景</vt:lpstr>
      <vt:lpstr>1-1 研究背景</vt:lpstr>
      <vt:lpstr>1-2 研究目的</vt:lpstr>
      <vt:lpstr>PowerPoint 演示文稿</vt:lpstr>
      <vt:lpstr>2  研究现状</vt:lpstr>
      <vt:lpstr>2  研究现状</vt:lpstr>
      <vt:lpstr>PowerPoint 演示文稿</vt:lpstr>
      <vt:lpstr>3-1  研究内容</vt:lpstr>
      <vt:lpstr>3-２  技 术 路线</vt:lpstr>
      <vt:lpstr>PowerPoint 演示文稿</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4-1  方向舵故障建模仿真  </vt:lpstr>
      <vt:lpstr> 4-2  基于深度学习的故障诊断  </vt:lpstr>
      <vt:lpstr> 4-2  基于深度学习的故障诊断  </vt:lpstr>
      <vt:lpstr> 4-2  基于深度学习的故障诊断  </vt:lpstr>
      <vt:lpstr> 4-2  基于深度学习的故障诊断  </vt:lpstr>
      <vt:lpstr> 4-3  基于深度迁移学习的故障诊断  </vt:lpstr>
      <vt:lpstr> 4-3  基于深度迁移学习的故障诊断  </vt:lpstr>
      <vt:lpstr> 4-3  基于深度迁移学习的故障诊断  </vt:lpstr>
      <vt:lpstr> 4-3  基于深度迁移学习的故障诊断  </vt:lpstr>
      <vt:lpstr> 4-3  基于深度迁移学习的故障诊断  </vt:lpstr>
      <vt:lpstr> 4-3  基于深度迁移学习的故障诊断  </vt:lpstr>
      <vt:lpstr> 4-3  基于深度迁移学习的故障诊断  </vt:lpstr>
      <vt:lpstr> 4-3  基于深度迁移学习的故障诊断  </vt:lpstr>
      <vt:lpstr> 4-3  基于深度迁移学习的故障诊断  </vt:lpstr>
      <vt:lpstr> 4-3  基于深度迁移学习的故障诊断  </vt:lpstr>
      <vt:lpstr> 4-3  基于深度迁移学习的故障诊断  </vt:lpstr>
      <vt:lpstr>PowerPoint 演示文稿</vt:lpstr>
      <vt:lpstr>5-1  主要内容及结论</vt:lpstr>
      <vt:lpstr>5-1  主要内容及结论</vt:lpstr>
      <vt:lpstr>5-2  创造性成果</vt:lpstr>
      <vt:lpstr>5-3  评审意见及修改（一）</vt:lpstr>
      <vt:lpstr>5-3  评审意见及修改（二）</vt:lpstr>
      <vt:lpstr>PowerPoint 演示文稿</vt:lpstr>
    </vt:vector>
  </TitlesOfParts>
  <Manager>第一PPT，www.1ppt.com</Manager>
  <Company>第一PPT，www.1ppt.com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蓝色简洁毕业答辩</dc:title>
  <dc:creator>第一PPT</dc:creator>
  <cp:keywords>www.1ppt.com</cp:keywords>
  <dc:description>www.1ppt.com</dc:description>
  <cp:lastModifiedBy>赵轩 孙</cp:lastModifiedBy>
  <cp:revision>1770</cp:revision>
  <dcterms:created xsi:type="dcterms:W3CDTF">2019-03-12T12:26:15Z</dcterms:created>
  <dcterms:modified xsi:type="dcterms:W3CDTF">2024-05-17T06:29:30Z</dcterms:modified>
</cp:coreProperties>
</file>